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Lst>
  <p:notesMasterIdLst>
    <p:notesMasterId r:id="rId27"/>
  </p:notesMasterIdLst>
  <p:sldIdLst>
    <p:sldId id="592" r:id="rId3"/>
    <p:sldId id="593" r:id="rId4"/>
    <p:sldId id="594" r:id="rId5"/>
    <p:sldId id="568" r:id="rId6"/>
    <p:sldId id="456" r:id="rId7"/>
    <p:sldId id="566" r:id="rId8"/>
    <p:sldId id="567" r:id="rId9"/>
    <p:sldId id="563" r:id="rId10"/>
    <p:sldId id="559" r:id="rId11"/>
    <p:sldId id="582" r:id="rId12"/>
    <p:sldId id="583" r:id="rId13"/>
    <p:sldId id="579" r:id="rId14"/>
    <p:sldId id="586" r:id="rId15"/>
    <p:sldId id="561" r:id="rId16"/>
    <p:sldId id="585" r:id="rId17"/>
    <p:sldId id="581" r:id="rId18"/>
    <p:sldId id="570" r:id="rId19"/>
    <p:sldId id="571" r:id="rId20"/>
    <p:sldId id="573" r:id="rId21"/>
    <p:sldId id="575" r:id="rId22"/>
    <p:sldId id="584" r:id="rId23"/>
    <p:sldId id="580" r:id="rId24"/>
    <p:sldId id="544" r:id="rId25"/>
    <p:sldId id="45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61F08-5DB4-4381-89DE-B4D8FF040DBB}" type="datetimeFigureOut">
              <a:rPr lang="en-US" smtClean="0"/>
              <a:t>12/13/2022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E8B12D-ACFB-472C-8F30-E1DB79125D7B}" type="slidenum">
              <a:rPr lang="en-US" smtClean="0"/>
              <a:t>‹#›</a:t>
            </a:fld>
            <a:endParaRPr lang="en-US"/>
          </a:p>
        </p:txBody>
      </p:sp>
    </p:spTree>
    <p:extLst>
      <p:ext uri="{BB962C8B-B14F-4D97-AF65-F5344CB8AC3E}">
        <p14:creationId xmlns:p14="http://schemas.microsoft.com/office/powerpoint/2010/main" val="4164660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0" dirty="0">
                <a:solidFill>
                  <a:schemeClr val="bg2">
                    <a:lumMod val="50000"/>
                  </a:schemeClr>
                </a:solidFill>
              </a:rPr>
              <a:t>Logo - Use the appropriate business logo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solidFill>
                  <a:schemeClr val="bg2">
                    <a:lumMod val="50000"/>
                  </a:schemeClr>
                </a:solidFill>
              </a:rPr>
              <a:t>Image Used -</a:t>
            </a:r>
          </a:p>
          <a:p>
            <a:pPr marL="171450" marR="0" indent="-171450" algn="l" defTabSz="914400" rtl="0" eaLnBrk="0" fontAlgn="base" latinLnBrk="0" hangingPunct="0">
              <a:lnSpc>
                <a:spcPct val="100000"/>
              </a:lnSpc>
              <a:spcBef>
                <a:spcPct val="30000"/>
              </a:spcBef>
              <a:spcAft>
                <a:spcPct val="0"/>
              </a:spcAft>
              <a:buClrTx/>
              <a:buSzPct val="170000"/>
              <a:buFont typeface="Arial" pitchFamily="34" charset="0"/>
              <a:buChar char="•"/>
              <a:tabLst/>
              <a:defRPr/>
            </a:pPr>
            <a:r>
              <a:rPr lang="en-US" b="0" baseline="0" dirty="0">
                <a:solidFill>
                  <a:schemeClr val="bg2">
                    <a:lumMod val="50000"/>
                  </a:schemeClr>
                </a:solidFill>
              </a:rPr>
              <a:t>Image should be changed according to the business.</a:t>
            </a:r>
          </a:p>
          <a:p>
            <a:pPr marL="171450" marR="0" indent="-171450" algn="l" defTabSz="914400" rtl="0" eaLnBrk="0" fontAlgn="base" latinLnBrk="0" hangingPunct="0">
              <a:lnSpc>
                <a:spcPct val="100000"/>
              </a:lnSpc>
              <a:spcBef>
                <a:spcPct val="30000"/>
              </a:spcBef>
              <a:spcAft>
                <a:spcPct val="0"/>
              </a:spcAft>
              <a:buClrTx/>
              <a:buSzPct val="170000"/>
              <a:buFont typeface="Arial" pitchFamily="34" charset="0"/>
              <a:buChar char="•"/>
              <a:tabLst/>
              <a:defRPr/>
            </a:pPr>
            <a:r>
              <a:rPr lang="en-US" b="0" baseline="0" dirty="0">
                <a:solidFill>
                  <a:schemeClr val="bg2">
                    <a:lumMod val="50000"/>
                  </a:schemeClr>
                </a:solidFill>
              </a:rPr>
              <a:t>Do not change the layout of the cover image.</a:t>
            </a:r>
          </a:p>
          <a:p>
            <a:pPr marL="171450" marR="0" indent="-171450" algn="l" defTabSz="914400" rtl="0" eaLnBrk="0" fontAlgn="base" latinLnBrk="0" hangingPunct="0">
              <a:lnSpc>
                <a:spcPct val="100000"/>
              </a:lnSpc>
              <a:spcBef>
                <a:spcPct val="30000"/>
              </a:spcBef>
              <a:spcAft>
                <a:spcPct val="0"/>
              </a:spcAft>
              <a:buClrTx/>
              <a:buSzPct val="170000"/>
              <a:buFont typeface="Arial" pitchFamily="34" charset="0"/>
              <a:buChar char="•"/>
              <a:tabLst/>
              <a:defRPr/>
            </a:pPr>
            <a:r>
              <a:rPr lang="en-US" b="0" baseline="0" dirty="0">
                <a:solidFill>
                  <a:schemeClr val="bg2">
                    <a:lumMod val="50000"/>
                  </a:schemeClr>
                </a:solidFill>
              </a:rPr>
              <a:t>No picture collage acceptable in the business image. Use only single image. </a:t>
            </a:r>
            <a:endParaRPr lang="en-US" b="0" dirty="0">
              <a:solidFill>
                <a:schemeClr val="bg2">
                  <a:lumMod val="50000"/>
                </a:schemeClr>
              </a:solidFill>
            </a:endParaRPr>
          </a:p>
          <a:p>
            <a:endParaRPr lang="en-US" b="0" dirty="0">
              <a:solidFill>
                <a:schemeClr val="bg2">
                  <a:lumMod val="50000"/>
                </a:schemeClr>
              </a:solidFill>
            </a:endParaRPr>
          </a:p>
          <a:p>
            <a:r>
              <a:rPr lang="en-US" b="0" dirty="0">
                <a:solidFill>
                  <a:schemeClr val="bg2">
                    <a:lumMod val="50000"/>
                  </a:schemeClr>
                </a:solidFill>
              </a:rPr>
              <a:t>Title Font - Arial Bold</a:t>
            </a:r>
          </a:p>
          <a:p>
            <a:r>
              <a:rPr lang="en-US" b="0" dirty="0">
                <a:solidFill>
                  <a:schemeClr val="bg2">
                    <a:lumMod val="50000"/>
                  </a:schemeClr>
                </a:solidFill>
              </a:rPr>
              <a:t>Title Font Size - 40</a:t>
            </a:r>
          </a:p>
          <a:p>
            <a:r>
              <a:rPr lang="en-US" b="0" dirty="0" err="1">
                <a:solidFill>
                  <a:schemeClr val="bg2">
                    <a:lumMod val="50000"/>
                  </a:schemeClr>
                </a:solidFill>
              </a:rPr>
              <a:t>Colour</a:t>
            </a:r>
            <a:r>
              <a:rPr lang="en-US" b="0">
                <a:solidFill>
                  <a:schemeClr val="bg2">
                    <a:lumMod val="50000"/>
                  </a:schemeClr>
                </a:solidFill>
              </a:rPr>
              <a:t>  (In RGB) - R 42,</a:t>
            </a:r>
            <a:r>
              <a:rPr lang="en-US" b="0" baseline="0">
                <a:solidFill>
                  <a:schemeClr val="bg2">
                    <a:lumMod val="50000"/>
                  </a:schemeClr>
                </a:solidFill>
              </a:rPr>
              <a:t> G 41, B 92</a:t>
            </a:r>
            <a:endParaRPr lang="en-US" b="0">
              <a:solidFill>
                <a:schemeClr val="bg2">
                  <a:lumMod val="50000"/>
                </a:schemeClr>
              </a:solidFill>
            </a:endParaRPr>
          </a:p>
          <a:p>
            <a:endParaRPr lang="en-US" b="0">
              <a:solidFill>
                <a:schemeClr val="bg2">
                  <a:lumMod val="50000"/>
                </a:schemeClr>
              </a:solidFill>
            </a:endParaRPr>
          </a:p>
          <a:p>
            <a:r>
              <a:rPr lang="en-US" b="0">
                <a:solidFill>
                  <a:schemeClr val="bg2">
                    <a:lumMod val="50000"/>
                  </a:schemeClr>
                </a:solidFill>
              </a:rPr>
              <a:t>Month &amp;</a:t>
            </a:r>
            <a:r>
              <a:rPr lang="en-US" b="0" baseline="0">
                <a:solidFill>
                  <a:schemeClr val="bg2">
                    <a:lumMod val="50000"/>
                  </a:schemeClr>
                </a:solidFill>
              </a:rPr>
              <a:t> Date Font - Arial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a:solidFill>
                  <a:schemeClr val="bg2">
                    <a:lumMod val="50000"/>
                  </a:schemeClr>
                </a:solidFill>
              </a:rPr>
              <a:t>Month &amp;</a:t>
            </a:r>
            <a:r>
              <a:rPr lang="en-US" b="0" baseline="0">
                <a:solidFill>
                  <a:schemeClr val="bg2">
                    <a:lumMod val="50000"/>
                  </a:schemeClr>
                </a:solidFill>
              </a:rPr>
              <a:t> Date Font Size - 16</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err="1">
                <a:solidFill>
                  <a:schemeClr val="bg2">
                    <a:lumMod val="50000"/>
                  </a:schemeClr>
                </a:solidFill>
              </a:rPr>
              <a:t>Colour</a:t>
            </a:r>
            <a:r>
              <a:rPr lang="en-US" b="0">
                <a:solidFill>
                  <a:schemeClr val="bg2">
                    <a:lumMod val="50000"/>
                  </a:schemeClr>
                </a:solidFill>
              </a:rPr>
              <a:t>  (In RGB) - R 42,</a:t>
            </a:r>
            <a:r>
              <a:rPr lang="en-US" b="0" baseline="0">
                <a:solidFill>
                  <a:schemeClr val="bg2">
                    <a:lumMod val="50000"/>
                  </a:schemeClr>
                </a:solidFill>
              </a:rPr>
              <a:t> G 41, B 92</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a:solidFill>
                <a:schemeClr val="bg2">
                  <a:lumMod val="50000"/>
                </a:schemeClr>
              </a:solidFill>
            </a:endParaRPr>
          </a:p>
        </p:txBody>
      </p:sp>
      <p:sp>
        <p:nvSpPr>
          <p:cNvPr id="4" name="Slide Number Placeholder 3"/>
          <p:cNvSpPr>
            <a:spLocks noGrp="1"/>
          </p:cNvSpPr>
          <p:nvPr>
            <p:ph type="sldNum" sz="quarter" idx="10"/>
          </p:nvPr>
        </p:nvSpPr>
        <p:spPr/>
        <p:txBody>
          <a:bodyPr/>
          <a:lstStyle/>
          <a:p>
            <a:fld id="{14F2F64A-F4AF-4016-B1B5-75A29BE0267A}" type="slidenum">
              <a:rPr lang="en-GB" altLang="fr-FR" smtClean="0">
                <a:solidFill>
                  <a:prstClr val="black"/>
                </a:solidFill>
              </a:rPr>
              <a:pPr/>
              <a:t>1</a:t>
            </a:fld>
            <a:endParaRPr lang="en-GB" altLang="fr-FR">
              <a:solidFill>
                <a:prstClr val="black"/>
              </a:solidFill>
            </a:endParaRPr>
          </a:p>
        </p:txBody>
      </p:sp>
    </p:spTree>
    <p:extLst>
      <p:ext uri="{BB962C8B-B14F-4D97-AF65-F5344CB8AC3E}">
        <p14:creationId xmlns:p14="http://schemas.microsoft.com/office/powerpoint/2010/main" val="2637427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6E8B12D-ACFB-472C-8F30-E1DB79125D7B}" type="slidenum">
              <a:rPr lang="en-US" smtClean="0"/>
              <a:pPr/>
              <a:t>15</a:t>
            </a:fld>
            <a:endParaRPr lang="en-US"/>
          </a:p>
        </p:txBody>
      </p:sp>
    </p:spTree>
    <p:extLst>
      <p:ext uri="{BB962C8B-B14F-4D97-AF65-F5344CB8AC3E}">
        <p14:creationId xmlns:p14="http://schemas.microsoft.com/office/powerpoint/2010/main" val="3134018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6E8B12D-ACFB-472C-8F30-E1DB79125D7B}" type="slidenum">
              <a:rPr lang="en-US" smtClean="0"/>
              <a:pPr/>
              <a:t>16</a:t>
            </a:fld>
            <a:endParaRPr lang="en-US"/>
          </a:p>
        </p:txBody>
      </p:sp>
    </p:spTree>
    <p:extLst>
      <p:ext uri="{BB962C8B-B14F-4D97-AF65-F5344CB8AC3E}">
        <p14:creationId xmlns:p14="http://schemas.microsoft.com/office/powerpoint/2010/main" val="1806198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6E8B12D-ACFB-472C-8F30-E1DB79125D7B}" type="slidenum">
              <a:rPr lang="en-US" smtClean="0"/>
              <a:pPr/>
              <a:t>17</a:t>
            </a:fld>
            <a:endParaRPr lang="en-US"/>
          </a:p>
        </p:txBody>
      </p:sp>
    </p:spTree>
    <p:extLst>
      <p:ext uri="{BB962C8B-B14F-4D97-AF65-F5344CB8AC3E}">
        <p14:creationId xmlns:p14="http://schemas.microsoft.com/office/powerpoint/2010/main" val="494255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6E8B12D-ACFB-472C-8F30-E1DB79125D7B}" type="slidenum">
              <a:rPr lang="en-US" smtClean="0"/>
              <a:pPr/>
              <a:t>18</a:t>
            </a:fld>
            <a:endParaRPr lang="en-US"/>
          </a:p>
        </p:txBody>
      </p:sp>
    </p:spTree>
    <p:extLst>
      <p:ext uri="{BB962C8B-B14F-4D97-AF65-F5344CB8AC3E}">
        <p14:creationId xmlns:p14="http://schemas.microsoft.com/office/powerpoint/2010/main" val="2750087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6E8B12D-ACFB-472C-8F30-E1DB79125D7B}" type="slidenum">
              <a:rPr lang="en-US" smtClean="0"/>
              <a:pPr/>
              <a:t>19</a:t>
            </a:fld>
            <a:endParaRPr lang="en-US"/>
          </a:p>
        </p:txBody>
      </p:sp>
    </p:spTree>
    <p:extLst>
      <p:ext uri="{BB962C8B-B14F-4D97-AF65-F5344CB8AC3E}">
        <p14:creationId xmlns:p14="http://schemas.microsoft.com/office/powerpoint/2010/main" val="2724957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6E8B12D-ACFB-472C-8F30-E1DB79125D7B}" type="slidenum">
              <a:rPr lang="en-US" smtClean="0"/>
              <a:pPr/>
              <a:t>20</a:t>
            </a:fld>
            <a:endParaRPr lang="en-US"/>
          </a:p>
        </p:txBody>
      </p:sp>
    </p:spTree>
    <p:extLst>
      <p:ext uri="{BB962C8B-B14F-4D97-AF65-F5344CB8AC3E}">
        <p14:creationId xmlns:p14="http://schemas.microsoft.com/office/powerpoint/2010/main" val="1789616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6E8B12D-ACFB-472C-8F30-E1DB79125D7B}" type="slidenum">
              <a:rPr lang="en-US" smtClean="0"/>
              <a:pPr/>
              <a:t>21</a:t>
            </a:fld>
            <a:endParaRPr lang="en-US"/>
          </a:p>
        </p:txBody>
      </p:sp>
    </p:spTree>
    <p:extLst>
      <p:ext uri="{BB962C8B-B14F-4D97-AF65-F5344CB8AC3E}">
        <p14:creationId xmlns:p14="http://schemas.microsoft.com/office/powerpoint/2010/main" val="587864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6E8B12D-ACFB-472C-8F30-E1DB79125D7B}" type="slidenum">
              <a:rPr lang="en-US" smtClean="0"/>
              <a:pPr/>
              <a:t>22</a:t>
            </a:fld>
            <a:endParaRPr lang="en-US"/>
          </a:p>
        </p:txBody>
      </p:sp>
    </p:spTree>
    <p:extLst>
      <p:ext uri="{BB962C8B-B14F-4D97-AF65-F5344CB8AC3E}">
        <p14:creationId xmlns:p14="http://schemas.microsoft.com/office/powerpoint/2010/main" val="895742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0">
                <a:solidFill>
                  <a:schemeClr val="bg2">
                    <a:lumMod val="50000"/>
                  </a:schemeClr>
                </a:solidFill>
              </a:rPr>
              <a:t>Logo - Use the appropriate business logo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a:solidFill>
                  <a:schemeClr val="bg2">
                    <a:lumMod val="50000"/>
                  </a:schemeClr>
                </a:solidFill>
              </a:rPr>
              <a:t>Image Used -</a:t>
            </a:r>
          </a:p>
          <a:p>
            <a:pPr marL="171450" marR="0" indent="-171450" algn="l" defTabSz="914400" rtl="0" eaLnBrk="0" fontAlgn="base" latinLnBrk="0" hangingPunct="0">
              <a:lnSpc>
                <a:spcPct val="100000"/>
              </a:lnSpc>
              <a:spcBef>
                <a:spcPct val="30000"/>
              </a:spcBef>
              <a:spcAft>
                <a:spcPct val="0"/>
              </a:spcAft>
              <a:buClrTx/>
              <a:buSzPct val="170000"/>
              <a:buFont typeface="Arial" pitchFamily="34" charset="0"/>
              <a:buChar char="•"/>
              <a:tabLst/>
              <a:defRPr/>
            </a:pPr>
            <a:r>
              <a:rPr lang="en-US" b="0" baseline="0">
                <a:solidFill>
                  <a:schemeClr val="bg2">
                    <a:lumMod val="50000"/>
                  </a:schemeClr>
                </a:solidFill>
              </a:rPr>
              <a:t>Image should be changed according to the business.</a:t>
            </a:r>
          </a:p>
          <a:p>
            <a:pPr marL="171450" marR="0" indent="-171450" algn="l" defTabSz="914400" rtl="0" eaLnBrk="0" fontAlgn="base" latinLnBrk="0" hangingPunct="0">
              <a:lnSpc>
                <a:spcPct val="100000"/>
              </a:lnSpc>
              <a:spcBef>
                <a:spcPct val="30000"/>
              </a:spcBef>
              <a:spcAft>
                <a:spcPct val="0"/>
              </a:spcAft>
              <a:buClrTx/>
              <a:buSzPct val="170000"/>
              <a:buFont typeface="Arial" pitchFamily="34" charset="0"/>
              <a:buChar char="•"/>
              <a:tabLst/>
              <a:defRPr/>
            </a:pPr>
            <a:r>
              <a:rPr lang="en-US" b="0" baseline="0">
                <a:solidFill>
                  <a:schemeClr val="bg2">
                    <a:lumMod val="50000"/>
                  </a:schemeClr>
                </a:solidFill>
              </a:rPr>
              <a:t>Do not change the layout of the cover image.</a:t>
            </a:r>
          </a:p>
          <a:p>
            <a:pPr marL="171450" marR="0" indent="-171450" algn="l" defTabSz="914400" rtl="0" eaLnBrk="0" fontAlgn="base" latinLnBrk="0" hangingPunct="0">
              <a:lnSpc>
                <a:spcPct val="100000"/>
              </a:lnSpc>
              <a:spcBef>
                <a:spcPct val="30000"/>
              </a:spcBef>
              <a:spcAft>
                <a:spcPct val="0"/>
              </a:spcAft>
              <a:buClrTx/>
              <a:buSzPct val="170000"/>
              <a:buFont typeface="Arial" pitchFamily="34" charset="0"/>
              <a:buChar char="•"/>
              <a:tabLst/>
              <a:defRPr/>
            </a:pPr>
            <a:r>
              <a:rPr lang="en-US" b="0" baseline="0">
                <a:solidFill>
                  <a:schemeClr val="bg2">
                    <a:lumMod val="50000"/>
                  </a:schemeClr>
                </a:solidFill>
              </a:rPr>
              <a:t>No picture collage acceptable in the business image. Use only single image. </a:t>
            </a:r>
            <a:endParaRPr lang="en-US" b="0">
              <a:solidFill>
                <a:schemeClr val="bg2">
                  <a:lumMod val="50000"/>
                </a:schemeClr>
              </a:solidFill>
            </a:endParaRPr>
          </a:p>
          <a:p>
            <a:endParaRPr lang="en-US" b="0">
              <a:solidFill>
                <a:schemeClr val="bg2">
                  <a:lumMod val="50000"/>
                </a:schemeClr>
              </a:solidFill>
            </a:endParaRPr>
          </a:p>
          <a:p>
            <a:r>
              <a:rPr lang="en-US" b="0">
                <a:solidFill>
                  <a:schemeClr val="bg2">
                    <a:lumMod val="50000"/>
                  </a:schemeClr>
                </a:solidFill>
              </a:rPr>
              <a:t>Title Font - Arial Bold</a:t>
            </a:r>
          </a:p>
          <a:p>
            <a:r>
              <a:rPr lang="en-US" b="0">
                <a:solidFill>
                  <a:schemeClr val="bg2">
                    <a:lumMod val="50000"/>
                  </a:schemeClr>
                </a:solidFill>
              </a:rPr>
              <a:t>Title Font Size - 40</a:t>
            </a:r>
          </a:p>
          <a:p>
            <a:r>
              <a:rPr lang="en-US" b="0" err="1">
                <a:solidFill>
                  <a:schemeClr val="bg2">
                    <a:lumMod val="50000"/>
                  </a:schemeClr>
                </a:solidFill>
              </a:rPr>
              <a:t>Colour</a:t>
            </a:r>
            <a:r>
              <a:rPr lang="en-US" b="0">
                <a:solidFill>
                  <a:schemeClr val="bg2">
                    <a:lumMod val="50000"/>
                  </a:schemeClr>
                </a:solidFill>
              </a:rPr>
              <a:t>  (In RGB) - R 42,</a:t>
            </a:r>
            <a:r>
              <a:rPr lang="en-US" b="0" baseline="0">
                <a:solidFill>
                  <a:schemeClr val="bg2">
                    <a:lumMod val="50000"/>
                  </a:schemeClr>
                </a:solidFill>
              </a:rPr>
              <a:t> G 41, B 92</a:t>
            </a:r>
            <a:endParaRPr lang="en-US" b="0">
              <a:solidFill>
                <a:schemeClr val="bg2">
                  <a:lumMod val="50000"/>
                </a:schemeClr>
              </a:solidFill>
            </a:endParaRPr>
          </a:p>
          <a:p>
            <a:endParaRPr lang="en-US" b="0">
              <a:solidFill>
                <a:schemeClr val="bg2">
                  <a:lumMod val="50000"/>
                </a:schemeClr>
              </a:solidFill>
            </a:endParaRPr>
          </a:p>
          <a:p>
            <a:r>
              <a:rPr lang="en-US" b="0">
                <a:solidFill>
                  <a:schemeClr val="bg2">
                    <a:lumMod val="50000"/>
                  </a:schemeClr>
                </a:solidFill>
              </a:rPr>
              <a:t>Month &amp;</a:t>
            </a:r>
            <a:r>
              <a:rPr lang="en-US" b="0" baseline="0">
                <a:solidFill>
                  <a:schemeClr val="bg2">
                    <a:lumMod val="50000"/>
                  </a:schemeClr>
                </a:solidFill>
              </a:rPr>
              <a:t> Date Font - Arial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a:solidFill>
                  <a:schemeClr val="bg2">
                    <a:lumMod val="50000"/>
                  </a:schemeClr>
                </a:solidFill>
              </a:rPr>
              <a:t>Month &amp;</a:t>
            </a:r>
            <a:r>
              <a:rPr lang="en-US" b="0" baseline="0">
                <a:solidFill>
                  <a:schemeClr val="bg2">
                    <a:lumMod val="50000"/>
                  </a:schemeClr>
                </a:solidFill>
              </a:rPr>
              <a:t> Date Font Size - 16</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err="1">
                <a:solidFill>
                  <a:schemeClr val="bg2">
                    <a:lumMod val="50000"/>
                  </a:schemeClr>
                </a:solidFill>
              </a:rPr>
              <a:t>Colour</a:t>
            </a:r>
            <a:r>
              <a:rPr lang="en-US" b="0">
                <a:solidFill>
                  <a:schemeClr val="bg2">
                    <a:lumMod val="50000"/>
                  </a:schemeClr>
                </a:solidFill>
              </a:rPr>
              <a:t>  (In RGB) - R 42,</a:t>
            </a:r>
            <a:r>
              <a:rPr lang="en-US" b="0" baseline="0">
                <a:solidFill>
                  <a:schemeClr val="bg2">
                    <a:lumMod val="50000"/>
                  </a:schemeClr>
                </a:solidFill>
              </a:rPr>
              <a:t> G 41, B 92</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a:solidFill>
                <a:schemeClr val="bg2">
                  <a:lumMod val="50000"/>
                </a:schemeClr>
              </a:solidFill>
            </a:endParaRPr>
          </a:p>
        </p:txBody>
      </p:sp>
      <p:sp>
        <p:nvSpPr>
          <p:cNvPr id="4" name="Slide Number Placeholder 3"/>
          <p:cNvSpPr>
            <a:spLocks noGrp="1"/>
          </p:cNvSpPr>
          <p:nvPr>
            <p:ph type="sldNum" sz="quarter" idx="10"/>
          </p:nvPr>
        </p:nvSpPr>
        <p:spPr/>
        <p:txBody>
          <a:bodyPr/>
          <a:lstStyle/>
          <a:p>
            <a:fld id="{14F2F64A-F4AF-4016-B1B5-75A29BE0267A}" type="slidenum">
              <a:rPr lang="en-GB" altLang="fr-FR" smtClean="0">
                <a:solidFill>
                  <a:prstClr val="black"/>
                </a:solidFill>
              </a:rPr>
              <a:pPr/>
              <a:t>2</a:t>
            </a:fld>
            <a:endParaRPr lang="en-GB" altLang="fr-FR">
              <a:solidFill>
                <a:prstClr val="black"/>
              </a:solidFill>
            </a:endParaRPr>
          </a:p>
        </p:txBody>
      </p:sp>
    </p:spTree>
    <p:extLst>
      <p:ext uri="{BB962C8B-B14F-4D97-AF65-F5344CB8AC3E}">
        <p14:creationId xmlns:p14="http://schemas.microsoft.com/office/powerpoint/2010/main" val="3188322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81500FD0-FBF7-43C5-872B-7F3AEDDF7759}" type="slidenum">
              <a:rPr lang="en-IN" smtClean="0"/>
              <a:t>4</a:t>
            </a:fld>
            <a:endParaRPr lang="en-IN"/>
          </a:p>
        </p:txBody>
      </p:sp>
    </p:spTree>
    <p:extLst>
      <p:ext uri="{BB962C8B-B14F-4D97-AF65-F5344CB8AC3E}">
        <p14:creationId xmlns:p14="http://schemas.microsoft.com/office/powerpoint/2010/main" val="3581927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6E8B12D-ACFB-472C-8F30-E1DB79125D7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936898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6E8B12D-ACFB-472C-8F30-E1DB79125D7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237477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6E8B12D-ACFB-472C-8F30-E1DB79125D7B}" type="slidenum">
              <a:rPr lang="en-US" smtClean="0"/>
              <a:pPr/>
              <a:t>10</a:t>
            </a:fld>
            <a:endParaRPr lang="en-US"/>
          </a:p>
        </p:txBody>
      </p:sp>
    </p:spTree>
    <p:extLst>
      <p:ext uri="{BB962C8B-B14F-4D97-AF65-F5344CB8AC3E}">
        <p14:creationId xmlns:p14="http://schemas.microsoft.com/office/powerpoint/2010/main" val="3302078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6E8B12D-ACFB-472C-8F30-E1DB79125D7B}" type="slidenum">
              <a:rPr lang="en-US" smtClean="0"/>
              <a:pPr/>
              <a:t>11</a:t>
            </a:fld>
            <a:endParaRPr lang="en-US"/>
          </a:p>
        </p:txBody>
      </p:sp>
    </p:spTree>
    <p:extLst>
      <p:ext uri="{BB962C8B-B14F-4D97-AF65-F5344CB8AC3E}">
        <p14:creationId xmlns:p14="http://schemas.microsoft.com/office/powerpoint/2010/main" val="245729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6E8B12D-ACFB-472C-8F30-E1DB79125D7B}" type="slidenum">
              <a:rPr lang="en-US" smtClean="0"/>
              <a:pPr/>
              <a:t>12</a:t>
            </a:fld>
            <a:endParaRPr lang="en-US"/>
          </a:p>
        </p:txBody>
      </p:sp>
    </p:spTree>
    <p:extLst>
      <p:ext uri="{BB962C8B-B14F-4D97-AF65-F5344CB8AC3E}">
        <p14:creationId xmlns:p14="http://schemas.microsoft.com/office/powerpoint/2010/main" val="3609359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6E8B12D-ACFB-472C-8F30-E1DB79125D7B}" type="slidenum">
              <a:rPr lang="en-US" smtClean="0"/>
              <a:pPr/>
              <a:t>13</a:t>
            </a:fld>
            <a:endParaRPr lang="en-US"/>
          </a:p>
        </p:txBody>
      </p:sp>
    </p:spTree>
    <p:extLst>
      <p:ext uri="{BB962C8B-B14F-4D97-AF65-F5344CB8AC3E}">
        <p14:creationId xmlns:p14="http://schemas.microsoft.com/office/powerpoint/2010/main" val="1625130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472814-0454-42BE-9777-5024FD06FE50}"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BEA72-3723-4815-AF51-F19FD9966E3A}" type="slidenum">
              <a:rPr lang="en-US" smtClean="0"/>
              <a:t>‹#›</a:t>
            </a:fld>
            <a:endParaRPr lang="en-US"/>
          </a:p>
        </p:txBody>
      </p:sp>
    </p:spTree>
    <p:extLst>
      <p:ext uri="{BB962C8B-B14F-4D97-AF65-F5344CB8AC3E}">
        <p14:creationId xmlns:p14="http://schemas.microsoft.com/office/powerpoint/2010/main" val="1830833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472814-0454-42BE-9777-5024FD06FE50}"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BEA72-3723-4815-AF51-F19FD9966E3A}" type="slidenum">
              <a:rPr lang="en-US" smtClean="0"/>
              <a:t>‹#›</a:t>
            </a:fld>
            <a:endParaRPr lang="en-US"/>
          </a:p>
        </p:txBody>
      </p:sp>
    </p:spTree>
    <p:extLst>
      <p:ext uri="{BB962C8B-B14F-4D97-AF65-F5344CB8AC3E}">
        <p14:creationId xmlns:p14="http://schemas.microsoft.com/office/powerpoint/2010/main" val="4230879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472814-0454-42BE-9777-5024FD06FE50}"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BEA72-3723-4815-AF51-F19FD9966E3A}" type="slidenum">
              <a:rPr lang="en-US" smtClean="0"/>
              <a:t>‹#›</a:t>
            </a:fld>
            <a:endParaRPr lang="en-US"/>
          </a:p>
        </p:txBody>
      </p:sp>
    </p:spTree>
    <p:extLst>
      <p:ext uri="{BB962C8B-B14F-4D97-AF65-F5344CB8AC3E}">
        <p14:creationId xmlns:p14="http://schemas.microsoft.com/office/powerpoint/2010/main" val="1058980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Slide_photo">
    <p:bg>
      <p:bgPr>
        <a:solidFill>
          <a:schemeClr val="bg1"/>
        </a:solidFill>
        <a:effectLst/>
      </p:bgPr>
    </p:bg>
    <p:spTree>
      <p:nvGrpSpPr>
        <p:cNvPr id="1" name=""/>
        <p:cNvGrpSpPr/>
        <p:nvPr/>
      </p:nvGrpSpPr>
      <p:grpSpPr>
        <a:xfrm>
          <a:off x="0" y="0"/>
          <a:ext cx="0" cy="0"/>
          <a:chOff x="0" y="0"/>
          <a:chExt cx="0" cy="0"/>
        </a:xfrm>
      </p:grpSpPr>
      <p:pic>
        <p:nvPicPr>
          <p:cNvPr id="6" name="Welsupn 2.0_MUMBAI.png"/>
          <p:cNvPicPr>
            <a:picLocks noChangeAspect="1"/>
          </p:cNvPicPr>
          <p:nvPr userDrawn="1"/>
        </p:nvPicPr>
        <p:blipFill>
          <a:blip r:embed="rId2" cstate="email">
            <a:extLst/>
          </a:blip>
          <a:srcRect/>
          <a:stretch>
            <a:fillRect/>
          </a:stretch>
        </p:blipFill>
        <p:spPr>
          <a:xfrm>
            <a:off x="-12598" y="-10438"/>
            <a:ext cx="7238551" cy="531238"/>
          </a:xfrm>
          <a:prstGeom prst="rect">
            <a:avLst/>
          </a:prstGeom>
          <a:ln w="12700">
            <a:miter lim="400000"/>
          </a:ln>
        </p:spPr>
      </p:pic>
      <p:pic>
        <p:nvPicPr>
          <p:cNvPr id="9" name="WELSUPN GROUP LOGO_31102015.png"/>
          <p:cNvPicPr>
            <a:picLocks noChangeAspect="1"/>
          </p:cNvPicPr>
          <p:nvPr userDrawn="1"/>
        </p:nvPicPr>
        <p:blipFill>
          <a:blip r:embed="rId3" cstate="email">
            <a:extLst/>
          </a:blip>
          <a:stretch>
            <a:fillRect/>
          </a:stretch>
        </p:blipFill>
        <p:spPr>
          <a:xfrm>
            <a:off x="7164473" y="-18253"/>
            <a:ext cx="4005179" cy="597846"/>
          </a:xfrm>
          <a:prstGeom prst="rect">
            <a:avLst/>
          </a:prstGeom>
          <a:ln w="12700">
            <a:miter lim="400000"/>
          </a:ln>
        </p:spPr>
      </p:pic>
      <p:pic>
        <p:nvPicPr>
          <p:cNvPr id="11" name="Welsupn 2.0_MUMBAI.png"/>
          <p:cNvPicPr>
            <a:picLocks noChangeAspect="1"/>
          </p:cNvPicPr>
          <p:nvPr userDrawn="1"/>
        </p:nvPicPr>
        <p:blipFill>
          <a:blip r:embed="rId4" cstate="email">
            <a:extLst/>
          </a:blip>
          <a:srcRect/>
          <a:stretch>
            <a:fillRect/>
          </a:stretch>
        </p:blipFill>
        <p:spPr>
          <a:xfrm>
            <a:off x="11188861" y="-10438"/>
            <a:ext cx="1005630" cy="531238"/>
          </a:xfrm>
          <a:prstGeom prst="rect">
            <a:avLst/>
          </a:prstGeom>
          <a:ln w="12700">
            <a:miter lim="400000"/>
          </a:ln>
        </p:spPr>
      </p:pic>
      <p:sp>
        <p:nvSpPr>
          <p:cNvPr id="12" name="Shape 68"/>
          <p:cNvSpPr/>
          <p:nvPr userDrawn="1"/>
        </p:nvSpPr>
        <p:spPr>
          <a:xfrm flipH="1" flipV="1">
            <a:off x="232420" y="6608788"/>
            <a:ext cx="11727163" cy="1"/>
          </a:xfrm>
          <a:prstGeom prst="line">
            <a:avLst/>
          </a:prstGeom>
          <a:ln w="25400">
            <a:solidFill>
              <a:srgbClr val="0A9BD7"/>
            </a:solidFill>
          </a:ln>
        </p:spPr>
        <p:txBody>
          <a:bodyPr lIns="45716" rIns="45716" numCol="1"/>
          <a:lstStyle/>
          <a:p>
            <a:pPr>
              <a:defRPr sz="1800"/>
            </a:pPr>
            <a:endParaRPr sz="1800">
              <a:ln>
                <a:solidFill>
                  <a:srgbClr val="0A9BD7"/>
                </a:solidFill>
              </a:ln>
            </a:endParaRPr>
          </a:p>
        </p:txBody>
      </p:sp>
    </p:spTree>
    <p:extLst>
      <p:ext uri="{BB962C8B-B14F-4D97-AF65-F5344CB8AC3E}">
        <p14:creationId xmlns:p14="http://schemas.microsoft.com/office/powerpoint/2010/main" val="1471293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4720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804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470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9074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12/13/2022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8024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12/13/2022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755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12/13/2022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41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472814-0454-42BE-9777-5024FD06FE50}"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BEA72-3723-4815-AF51-F19FD9966E3A}" type="slidenum">
              <a:rPr lang="en-US" smtClean="0"/>
              <a:t>‹#›</a:t>
            </a:fld>
            <a:endParaRPr lang="en-US"/>
          </a:p>
        </p:txBody>
      </p:sp>
    </p:spTree>
    <p:extLst>
      <p:ext uri="{BB962C8B-B14F-4D97-AF65-F5344CB8AC3E}">
        <p14:creationId xmlns:p14="http://schemas.microsoft.com/office/powerpoint/2010/main" val="1301540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040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648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1000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72233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TitleSlide_photo">
    <p:bg>
      <p:bgPr>
        <a:solidFill>
          <a:schemeClr val="bg1"/>
        </a:solidFill>
        <a:effectLst/>
      </p:bgPr>
    </p:bg>
    <p:spTree>
      <p:nvGrpSpPr>
        <p:cNvPr id="1" name=""/>
        <p:cNvGrpSpPr/>
        <p:nvPr/>
      </p:nvGrpSpPr>
      <p:grpSpPr>
        <a:xfrm>
          <a:off x="0" y="0"/>
          <a:ext cx="0" cy="0"/>
          <a:chOff x="0" y="0"/>
          <a:chExt cx="0" cy="0"/>
        </a:xfrm>
      </p:grpSpPr>
      <p:pic>
        <p:nvPicPr>
          <p:cNvPr id="6" name="Welsupn 2.0_MUMBAI.png"/>
          <p:cNvPicPr>
            <a:picLocks noChangeAspect="1"/>
          </p:cNvPicPr>
          <p:nvPr userDrawn="1"/>
        </p:nvPicPr>
        <p:blipFill>
          <a:blip r:embed="rId2" cstate="email"/>
          <a:srcRect/>
          <a:stretch>
            <a:fillRect/>
          </a:stretch>
        </p:blipFill>
        <p:spPr>
          <a:xfrm>
            <a:off x="-12598" y="-10438"/>
            <a:ext cx="7238551" cy="531238"/>
          </a:xfrm>
          <a:prstGeom prst="rect">
            <a:avLst/>
          </a:prstGeom>
          <a:ln w="12700">
            <a:miter lim="400000"/>
          </a:ln>
        </p:spPr>
      </p:pic>
      <p:pic>
        <p:nvPicPr>
          <p:cNvPr id="9" name="WELSUPN GROUP LOGO_31102015.png"/>
          <p:cNvPicPr>
            <a:picLocks noChangeAspect="1"/>
          </p:cNvPicPr>
          <p:nvPr userDrawn="1"/>
        </p:nvPicPr>
        <p:blipFill>
          <a:blip r:embed="rId3" cstate="email"/>
          <a:stretch>
            <a:fillRect/>
          </a:stretch>
        </p:blipFill>
        <p:spPr>
          <a:xfrm>
            <a:off x="7164472" y="-18253"/>
            <a:ext cx="4005179" cy="597846"/>
          </a:xfrm>
          <a:prstGeom prst="rect">
            <a:avLst/>
          </a:prstGeom>
          <a:ln w="12700">
            <a:miter lim="400000"/>
          </a:ln>
        </p:spPr>
      </p:pic>
      <p:pic>
        <p:nvPicPr>
          <p:cNvPr id="11" name="Welsupn 2.0_MUMBAI.png"/>
          <p:cNvPicPr>
            <a:picLocks noChangeAspect="1"/>
          </p:cNvPicPr>
          <p:nvPr userDrawn="1"/>
        </p:nvPicPr>
        <p:blipFill>
          <a:blip r:embed="rId4" cstate="email"/>
          <a:srcRect/>
          <a:stretch>
            <a:fillRect/>
          </a:stretch>
        </p:blipFill>
        <p:spPr>
          <a:xfrm>
            <a:off x="11188862" y="-10438"/>
            <a:ext cx="1005629" cy="531238"/>
          </a:xfrm>
          <a:prstGeom prst="rect">
            <a:avLst/>
          </a:prstGeom>
          <a:ln w="12700">
            <a:miter lim="400000"/>
          </a:ln>
        </p:spPr>
      </p:pic>
    </p:spTree>
    <p:extLst>
      <p:ext uri="{BB962C8B-B14F-4D97-AF65-F5344CB8AC3E}">
        <p14:creationId xmlns:p14="http://schemas.microsoft.com/office/powerpoint/2010/main" val="3727548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472814-0454-42BE-9777-5024FD06FE50}"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BEA72-3723-4815-AF51-F19FD9966E3A}" type="slidenum">
              <a:rPr lang="en-US" smtClean="0"/>
              <a:t>‹#›</a:t>
            </a:fld>
            <a:endParaRPr lang="en-US"/>
          </a:p>
        </p:txBody>
      </p:sp>
    </p:spTree>
    <p:extLst>
      <p:ext uri="{BB962C8B-B14F-4D97-AF65-F5344CB8AC3E}">
        <p14:creationId xmlns:p14="http://schemas.microsoft.com/office/powerpoint/2010/main" val="3313155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472814-0454-42BE-9777-5024FD06FE50}"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BEA72-3723-4815-AF51-F19FD9966E3A}" type="slidenum">
              <a:rPr lang="en-US" smtClean="0"/>
              <a:t>‹#›</a:t>
            </a:fld>
            <a:endParaRPr lang="en-US"/>
          </a:p>
        </p:txBody>
      </p:sp>
    </p:spTree>
    <p:extLst>
      <p:ext uri="{BB962C8B-B14F-4D97-AF65-F5344CB8AC3E}">
        <p14:creationId xmlns:p14="http://schemas.microsoft.com/office/powerpoint/2010/main" val="323780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472814-0454-42BE-9777-5024FD06FE50}" type="datetimeFigureOut">
              <a:rPr lang="en-US" smtClean="0"/>
              <a:t>12/13/2022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BEA72-3723-4815-AF51-F19FD9966E3A}" type="slidenum">
              <a:rPr lang="en-US" smtClean="0"/>
              <a:t>‹#›</a:t>
            </a:fld>
            <a:endParaRPr lang="en-US"/>
          </a:p>
        </p:txBody>
      </p:sp>
    </p:spTree>
    <p:extLst>
      <p:ext uri="{BB962C8B-B14F-4D97-AF65-F5344CB8AC3E}">
        <p14:creationId xmlns:p14="http://schemas.microsoft.com/office/powerpoint/2010/main" val="1975664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472814-0454-42BE-9777-5024FD06FE50}" type="datetimeFigureOut">
              <a:rPr lang="en-US" smtClean="0"/>
              <a:t>12/13/2022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BEA72-3723-4815-AF51-F19FD9966E3A}" type="slidenum">
              <a:rPr lang="en-US" smtClean="0"/>
              <a:t>‹#›</a:t>
            </a:fld>
            <a:endParaRPr lang="en-US"/>
          </a:p>
        </p:txBody>
      </p:sp>
    </p:spTree>
    <p:extLst>
      <p:ext uri="{BB962C8B-B14F-4D97-AF65-F5344CB8AC3E}">
        <p14:creationId xmlns:p14="http://schemas.microsoft.com/office/powerpoint/2010/main" val="3021192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472814-0454-42BE-9777-5024FD06FE50}" type="datetimeFigureOut">
              <a:rPr lang="en-US" smtClean="0"/>
              <a:t>12/13/2022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BEA72-3723-4815-AF51-F19FD9966E3A}" type="slidenum">
              <a:rPr lang="en-US" smtClean="0"/>
              <a:t>‹#›</a:t>
            </a:fld>
            <a:endParaRPr lang="en-US"/>
          </a:p>
        </p:txBody>
      </p:sp>
    </p:spTree>
    <p:extLst>
      <p:ext uri="{BB962C8B-B14F-4D97-AF65-F5344CB8AC3E}">
        <p14:creationId xmlns:p14="http://schemas.microsoft.com/office/powerpoint/2010/main" val="1480802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472814-0454-42BE-9777-5024FD06FE50}"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BEA72-3723-4815-AF51-F19FD9966E3A}" type="slidenum">
              <a:rPr lang="en-US" smtClean="0"/>
              <a:t>‹#›</a:t>
            </a:fld>
            <a:endParaRPr lang="en-US"/>
          </a:p>
        </p:txBody>
      </p:sp>
    </p:spTree>
    <p:extLst>
      <p:ext uri="{BB962C8B-B14F-4D97-AF65-F5344CB8AC3E}">
        <p14:creationId xmlns:p14="http://schemas.microsoft.com/office/powerpoint/2010/main" val="1210610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472814-0454-42BE-9777-5024FD06FE50}"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BEA72-3723-4815-AF51-F19FD9966E3A}" type="slidenum">
              <a:rPr lang="en-US" smtClean="0"/>
              <a:t>‹#›</a:t>
            </a:fld>
            <a:endParaRPr lang="en-US"/>
          </a:p>
        </p:txBody>
      </p:sp>
    </p:spTree>
    <p:extLst>
      <p:ext uri="{BB962C8B-B14F-4D97-AF65-F5344CB8AC3E}">
        <p14:creationId xmlns:p14="http://schemas.microsoft.com/office/powerpoint/2010/main" val="2113018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472814-0454-42BE-9777-5024FD06FE50}" type="datetimeFigureOut">
              <a:rPr lang="en-US" smtClean="0"/>
              <a:t>12/13/2022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BEA72-3723-4815-AF51-F19FD9966E3A}" type="slidenum">
              <a:rPr lang="en-US" smtClean="0"/>
              <a:t>‹#›</a:t>
            </a:fld>
            <a:endParaRPr lang="en-US"/>
          </a:p>
        </p:txBody>
      </p:sp>
    </p:spTree>
    <p:extLst>
      <p:ext uri="{BB962C8B-B14F-4D97-AF65-F5344CB8AC3E}">
        <p14:creationId xmlns:p14="http://schemas.microsoft.com/office/powerpoint/2010/main" val="4119106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109767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10" y="1249373"/>
            <a:ext cx="12062603" cy="5559723"/>
          </a:xfrm>
          <a:prstGeom prst="rect">
            <a:avLst/>
          </a:prstGeom>
        </p:spPr>
      </p:pic>
      <p:sp>
        <p:nvSpPr>
          <p:cNvPr id="7" name="Shape 6"/>
          <p:cNvSpPr/>
          <p:nvPr/>
        </p:nvSpPr>
        <p:spPr>
          <a:xfrm>
            <a:off x="1524000" y="685800"/>
            <a:ext cx="8915400" cy="838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a:lnSpc>
                <a:spcPct val="90000"/>
              </a:lnSpc>
              <a:defRPr sz="4000" b="1">
                <a:solidFill>
                  <a:srgbClr val="2A2A5C"/>
                </a:solidFill>
              </a:defRPr>
            </a:lvl1pPr>
          </a:lstStyle>
          <a:p>
            <a:pPr algn="ctr"/>
            <a:r>
              <a:rPr lang="en-US" dirty="0">
                <a:solidFill>
                  <a:srgbClr val="00B0F0"/>
                </a:solidFill>
                <a:cs typeface="Calibri"/>
              </a:rPr>
              <a:t>Energy Saving Sustainable Initiatives</a:t>
            </a:r>
            <a:endParaRPr lang="en-US" sz="3000" dirty="0">
              <a:solidFill>
                <a:srgbClr val="00B0F0"/>
              </a:solidFill>
            </a:endParaRPr>
          </a:p>
        </p:txBody>
      </p:sp>
    </p:spTree>
    <p:extLst>
      <p:ext uri="{BB962C8B-B14F-4D97-AF65-F5344CB8AC3E}">
        <p14:creationId xmlns:p14="http://schemas.microsoft.com/office/powerpoint/2010/main" val="3103840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55978"/>
            <a:ext cx="12192000" cy="5984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2" name="Table 1"/>
          <p:cNvGraphicFramePr>
            <a:graphicFrameLocks noGrp="1"/>
          </p:cNvGraphicFramePr>
          <p:nvPr>
            <p:extLst>
              <p:ext uri="{D42A27DB-BD31-4B8C-83A1-F6EECF244321}">
                <p14:modId xmlns:p14="http://schemas.microsoft.com/office/powerpoint/2010/main" val="484679593"/>
              </p:ext>
            </p:extLst>
          </p:nvPr>
        </p:nvGraphicFramePr>
        <p:xfrm>
          <a:off x="-6493" y="4501128"/>
          <a:ext cx="12208816" cy="2330301"/>
        </p:xfrm>
        <a:graphic>
          <a:graphicData uri="http://schemas.openxmlformats.org/drawingml/2006/table">
            <a:tbl>
              <a:tblPr firstRow="1" bandRow="1">
                <a:tableStyleId>{5C22544A-7EE6-4342-B048-85BDC9FD1C3A}</a:tableStyleId>
              </a:tblPr>
              <a:tblGrid>
                <a:gridCol w="4951041">
                  <a:extLst>
                    <a:ext uri="{9D8B030D-6E8A-4147-A177-3AD203B41FA5}">
                      <a16:colId xmlns="" xmlns:a16="http://schemas.microsoft.com/office/drawing/2014/main" val="20000"/>
                    </a:ext>
                  </a:extLst>
                </a:gridCol>
                <a:gridCol w="3188170">
                  <a:extLst>
                    <a:ext uri="{9D8B030D-6E8A-4147-A177-3AD203B41FA5}">
                      <a16:colId xmlns="" xmlns:a16="http://schemas.microsoft.com/office/drawing/2014/main" val="20001"/>
                    </a:ext>
                  </a:extLst>
                </a:gridCol>
                <a:gridCol w="4069605">
                  <a:extLst>
                    <a:ext uri="{9D8B030D-6E8A-4147-A177-3AD203B41FA5}">
                      <a16:colId xmlns="" xmlns:a16="http://schemas.microsoft.com/office/drawing/2014/main" val="20002"/>
                    </a:ext>
                  </a:extLst>
                </a:gridCol>
              </a:tblGrid>
              <a:tr h="400680">
                <a:tc>
                  <a:txBody>
                    <a:bodyPr/>
                    <a:lstStyle/>
                    <a:p>
                      <a:pPr algn="ctr"/>
                      <a:r>
                        <a:rPr lang="en-IN" sz="2000" b="1" i="0" kern="1200" dirty="0" smtClean="0">
                          <a:solidFill>
                            <a:schemeClr val="tx1"/>
                          </a:solidFill>
                          <a:effectLst/>
                          <a:latin typeface="+mn-lt"/>
                          <a:ea typeface="+mn-ea"/>
                          <a:cs typeface="+mn-cs"/>
                        </a:rPr>
                        <a:t>Department</a:t>
                      </a:r>
                      <a:r>
                        <a:rPr lang="en-IN" sz="2000" b="1" i="0" kern="1200" dirty="0">
                          <a:solidFill>
                            <a:schemeClr val="tx1"/>
                          </a:solidFill>
                          <a:effectLst/>
                          <a:latin typeface="+mn-lt"/>
                          <a:ea typeface="+mn-ea"/>
                          <a:cs typeface="+mn-cs"/>
                        </a:rPr>
                        <a:t>. : Utility</a:t>
                      </a:r>
                      <a:endParaRPr lang="en-IN" sz="1600" b="1" dirty="0">
                        <a:solidFill>
                          <a:schemeClr val="tx1"/>
                        </a:solidFill>
                      </a:endParaRPr>
                    </a:p>
                  </a:txBody>
                  <a:tcPr>
                    <a:pattFill prst="pct30">
                      <a:fgClr>
                        <a:schemeClr val="accent5">
                          <a:lumMod val="20000"/>
                          <a:lumOff val="80000"/>
                        </a:schemeClr>
                      </a:fgClr>
                      <a:bgClr>
                        <a:schemeClr val="bg1"/>
                      </a:bgClr>
                    </a:pattFill>
                  </a:tcPr>
                </a:tc>
                <a:tc>
                  <a:txBody>
                    <a:bodyPr/>
                    <a:lstStyle/>
                    <a:p>
                      <a:endParaRPr lang="en-IN" sz="1800" b="1">
                        <a:solidFill>
                          <a:schemeClr val="tx1"/>
                        </a:solidFill>
                      </a:endParaRPr>
                    </a:p>
                  </a:txBody>
                  <a:tcPr>
                    <a:pattFill prst="pct30">
                      <a:fgClr>
                        <a:schemeClr val="accent5">
                          <a:lumMod val="20000"/>
                          <a:lumOff val="80000"/>
                        </a:schemeClr>
                      </a:fgClr>
                      <a:bgClr>
                        <a:schemeClr val="bg1"/>
                      </a:bgClr>
                    </a:pattFill>
                  </a:tcPr>
                </a:tc>
                <a:tc>
                  <a:txBody>
                    <a:bodyPr/>
                    <a:lstStyle/>
                    <a:p>
                      <a:endParaRPr lang="en-IN" sz="1400" b="1">
                        <a:solidFill>
                          <a:schemeClr val="accent6">
                            <a:lumMod val="75000"/>
                          </a:schemeClr>
                        </a:solidFill>
                      </a:endParaRPr>
                    </a:p>
                  </a:txBody>
                  <a:tcPr>
                    <a:pattFill prst="pct30">
                      <a:fgClr>
                        <a:schemeClr val="accent5">
                          <a:lumMod val="20000"/>
                          <a:lumOff val="80000"/>
                        </a:schemeClr>
                      </a:fgClr>
                      <a:bgClr>
                        <a:schemeClr val="bg1"/>
                      </a:bgClr>
                    </a:pattFill>
                  </a:tcPr>
                </a:tc>
                <a:extLst>
                  <a:ext uri="{0D108BD9-81ED-4DB2-BD59-A6C34878D82A}">
                    <a16:rowId xmlns="" xmlns:a16="http://schemas.microsoft.com/office/drawing/2014/main" val="10000"/>
                  </a:ext>
                </a:extLst>
              </a:tr>
              <a:tr h="391297">
                <a:tc>
                  <a:txBody>
                    <a:bodyPr/>
                    <a:lstStyle/>
                    <a:p>
                      <a:r>
                        <a:rPr lang="en-IN" sz="2000" b="0" i="0" kern="1200">
                          <a:solidFill>
                            <a:schemeClr val="tx1"/>
                          </a:solidFill>
                          <a:effectLst/>
                          <a:latin typeface="+mn-lt"/>
                          <a:ea typeface="+mn-ea"/>
                          <a:cs typeface="+mn-cs"/>
                        </a:rPr>
                        <a:t>Sustainable Initiative:</a:t>
                      </a:r>
                    </a:p>
                  </a:txBody>
                  <a:tcPr>
                    <a:pattFill prst="pct30">
                      <a:fgClr>
                        <a:schemeClr val="accent5">
                          <a:lumMod val="20000"/>
                          <a:lumOff val="80000"/>
                        </a:schemeClr>
                      </a:fgClr>
                      <a:bgClr>
                        <a:schemeClr val="bg1"/>
                      </a:bgClr>
                    </a:pattFill>
                  </a:tcPr>
                </a:tc>
                <a:tc gridSpan="2">
                  <a:txBody>
                    <a:bodyPr/>
                    <a:lstStyle/>
                    <a:p>
                      <a:r>
                        <a:rPr lang="en-IN" sz="1800" b="1" i="0" kern="1200">
                          <a:solidFill>
                            <a:schemeClr val="tx1"/>
                          </a:solidFill>
                          <a:effectLst/>
                          <a:latin typeface="+mn-lt"/>
                          <a:ea typeface="+mn-ea"/>
                          <a:cs typeface="+mn-cs"/>
                        </a:rPr>
                        <a:t>Rugs plant Hot water recovery from  Effluent Heat (1000M3/Day)</a:t>
                      </a:r>
                      <a:endParaRPr lang="en-IN" sz="1400" b="1">
                        <a:solidFill>
                          <a:schemeClr val="tx1"/>
                        </a:solidFill>
                      </a:endParaRPr>
                    </a:p>
                  </a:txBody>
                  <a:tcPr>
                    <a:pattFill prst="pct30">
                      <a:fgClr>
                        <a:schemeClr val="accent5">
                          <a:lumMod val="20000"/>
                          <a:lumOff val="80000"/>
                        </a:schemeClr>
                      </a:fgClr>
                      <a:bgClr>
                        <a:schemeClr val="bg1"/>
                      </a:bgClr>
                    </a:pattFill>
                  </a:tcPr>
                </a:tc>
                <a:tc hMerge="1">
                  <a:txBody>
                    <a:bodyPr/>
                    <a:lstStyle/>
                    <a:p>
                      <a:endParaRPr lang="en-IN" sz="1400" b="1"/>
                    </a:p>
                  </a:txBody>
                  <a:tcPr>
                    <a:solidFill>
                      <a:schemeClr val="accent5">
                        <a:lumMod val="20000"/>
                        <a:lumOff val="80000"/>
                      </a:schemeClr>
                    </a:solidFill>
                  </a:tcPr>
                </a:tc>
                <a:extLst>
                  <a:ext uri="{0D108BD9-81ED-4DB2-BD59-A6C34878D82A}">
                    <a16:rowId xmlns="" xmlns:a16="http://schemas.microsoft.com/office/drawing/2014/main" val="10001"/>
                  </a:ext>
                </a:extLst>
              </a:tr>
              <a:tr h="400680">
                <a:tc>
                  <a:txBody>
                    <a:bodyPr/>
                    <a:lstStyle/>
                    <a:p>
                      <a:r>
                        <a:rPr lang="en-IN" sz="1600" b="0">
                          <a:solidFill>
                            <a:schemeClr val="tx1"/>
                          </a:solidFill>
                          <a:effectLst/>
                          <a:latin typeface="Lao UI"/>
                        </a:rPr>
                        <a:t>&gt; Total investment.</a:t>
                      </a:r>
                      <a:endParaRPr lang="en-IN" sz="1600" b="0">
                        <a:solidFill>
                          <a:schemeClr val="tx1"/>
                        </a:solidFill>
                        <a:effectLst/>
                        <a:latin typeface="Times New Roman"/>
                      </a:endParaRPr>
                    </a:p>
                  </a:txBody>
                  <a:tcPr marL="68580" marR="68580" marT="0" marB="0" anchor="ctr">
                    <a:pattFill prst="pct30">
                      <a:fgClr>
                        <a:schemeClr val="accent5">
                          <a:lumMod val="20000"/>
                          <a:lumOff val="80000"/>
                        </a:schemeClr>
                      </a:fgClr>
                      <a:bgClr>
                        <a:schemeClr val="bg1"/>
                      </a:bgClr>
                    </a:pattFill>
                  </a:tcPr>
                </a:tc>
                <a:tc>
                  <a:txBody>
                    <a:bodyPr/>
                    <a:lstStyle/>
                    <a:p>
                      <a:pPr algn="ctr"/>
                      <a:r>
                        <a:rPr lang="en-US" sz="1600" b="0" dirty="0" smtClean="0">
                          <a:solidFill>
                            <a:schemeClr val="tx1"/>
                          </a:solidFill>
                          <a:effectLst/>
                          <a:latin typeface="Times New Roman"/>
                        </a:rPr>
                        <a:t>Lakhs</a:t>
                      </a:r>
                      <a:endParaRPr lang="en-IN" sz="1600" b="0" dirty="0">
                        <a:solidFill>
                          <a:schemeClr val="tx1"/>
                        </a:solidFill>
                        <a:effectLst/>
                        <a:latin typeface="Times New Roman"/>
                      </a:endParaRPr>
                    </a:p>
                  </a:txBody>
                  <a:tcPr marL="68580" marR="68580" marT="0" marB="0" anchor="ctr">
                    <a:pattFill prst="pct30">
                      <a:fgClr>
                        <a:schemeClr val="accent5">
                          <a:lumMod val="20000"/>
                          <a:lumOff val="80000"/>
                        </a:schemeClr>
                      </a:fgClr>
                      <a:bgClr>
                        <a:schemeClr val="bg1"/>
                      </a:bgClr>
                    </a:pattFill>
                  </a:tcPr>
                </a:tc>
                <a:tc>
                  <a:txBody>
                    <a:bodyPr/>
                    <a:lstStyle/>
                    <a:p>
                      <a:pPr lvl="0" algn="ctr">
                        <a:buNone/>
                      </a:pPr>
                      <a:r>
                        <a:rPr lang="en-US" sz="1800" b="1" dirty="0" smtClean="0">
                          <a:solidFill>
                            <a:schemeClr val="tx1"/>
                          </a:solidFill>
                          <a:effectLst/>
                          <a:latin typeface="Times New Roman"/>
                        </a:rPr>
                        <a:t>64</a:t>
                      </a:r>
                      <a:endParaRPr lang="en-IN" sz="1800" b="1" dirty="0">
                        <a:solidFill>
                          <a:schemeClr val="tx1"/>
                        </a:solidFill>
                        <a:effectLst/>
                        <a:latin typeface="Times New Roman"/>
                      </a:endParaRPr>
                    </a:p>
                  </a:txBody>
                  <a:tcPr marL="68580" marR="68580" marT="0" marB="0" anchor="ctr">
                    <a:pattFill prst="pct30">
                      <a:fgClr>
                        <a:schemeClr val="accent5">
                          <a:lumMod val="20000"/>
                          <a:lumOff val="80000"/>
                        </a:schemeClr>
                      </a:fgClr>
                      <a:bgClr>
                        <a:schemeClr val="bg1"/>
                      </a:bgClr>
                    </a:pattFill>
                  </a:tcPr>
                </a:tc>
                <a:extLst>
                  <a:ext uri="{0D108BD9-81ED-4DB2-BD59-A6C34878D82A}">
                    <a16:rowId xmlns="" xmlns:a16="http://schemas.microsoft.com/office/drawing/2014/main" val="10004"/>
                  </a:ext>
                </a:extLst>
              </a:tr>
              <a:tr h="514864">
                <a:tc>
                  <a:txBody>
                    <a:bodyPr/>
                    <a:lstStyle/>
                    <a:p>
                      <a:r>
                        <a:rPr lang="en-IN" sz="2400" b="1" dirty="0">
                          <a:solidFill>
                            <a:schemeClr val="tx1"/>
                          </a:solidFill>
                          <a:effectLst/>
                          <a:latin typeface="Lao UI"/>
                        </a:rPr>
                        <a:t>&gt; </a:t>
                      </a:r>
                      <a:r>
                        <a:rPr lang="en-IN" sz="2400" b="1" dirty="0" smtClean="0">
                          <a:solidFill>
                            <a:schemeClr val="tx1"/>
                          </a:solidFill>
                          <a:effectLst/>
                          <a:latin typeface="Lao UI"/>
                        </a:rPr>
                        <a:t>Energy </a:t>
                      </a:r>
                      <a:r>
                        <a:rPr lang="en-IN" sz="2400" b="1" dirty="0">
                          <a:solidFill>
                            <a:schemeClr val="tx1"/>
                          </a:solidFill>
                          <a:effectLst/>
                          <a:latin typeface="Lao UI"/>
                        </a:rPr>
                        <a:t>Saved</a:t>
                      </a:r>
                      <a:endParaRPr lang="en-IN" sz="2400" b="1" dirty="0">
                        <a:solidFill>
                          <a:schemeClr val="tx1"/>
                        </a:solidFill>
                        <a:effectLst/>
                        <a:latin typeface="Times New Roman"/>
                      </a:endParaRPr>
                    </a:p>
                  </a:txBody>
                  <a:tcPr marL="68580" marR="68580" marT="0" marB="0" anchor="ctr">
                    <a:solidFill>
                      <a:srgbClr val="92D050"/>
                    </a:solidFill>
                  </a:tcPr>
                </a:tc>
                <a:tc>
                  <a:txBody>
                    <a:bodyPr/>
                    <a:lstStyle/>
                    <a:p>
                      <a:pPr algn="ctr"/>
                      <a:r>
                        <a:rPr lang="en-IN" sz="2400" b="1">
                          <a:solidFill>
                            <a:schemeClr val="tx1"/>
                          </a:solidFill>
                          <a:effectLst/>
                          <a:latin typeface="Times New Roman"/>
                        </a:rPr>
                        <a:t>Coal MT / Day</a:t>
                      </a:r>
                    </a:p>
                  </a:txBody>
                  <a:tcPr marL="68580" marR="68580" marT="0" marB="0" anchor="ctr">
                    <a:solidFill>
                      <a:srgbClr val="92D050"/>
                    </a:solidFill>
                  </a:tcPr>
                </a:tc>
                <a:tc>
                  <a:txBody>
                    <a:bodyPr/>
                    <a:lstStyle/>
                    <a:p>
                      <a:pPr algn="ctr"/>
                      <a:r>
                        <a:rPr lang="en-IN" sz="2400" b="1">
                          <a:solidFill>
                            <a:schemeClr val="tx1"/>
                          </a:solidFill>
                          <a:effectLst/>
                          <a:latin typeface="Lao UI"/>
                        </a:rPr>
                        <a:t>7.46 </a:t>
                      </a:r>
                      <a:endParaRPr lang="en-IN" sz="2400" b="1">
                        <a:solidFill>
                          <a:schemeClr val="tx1"/>
                        </a:solidFill>
                        <a:effectLst/>
                        <a:latin typeface="Times New Roman"/>
                      </a:endParaRPr>
                    </a:p>
                  </a:txBody>
                  <a:tcPr marL="68580" marR="68580" marT="0" marB="0" anchor="ctr">
                    <a:solidFill>
                      <a:srgbClr val="92D050"/>
                    </a:solidFill>
                  </a:tcPr>
                </a:tc>
                <a:extLst>
                  <a:ext uri="{0D108BD9-81ED-4DB2-BD59-A6C34878D82A}">
                    <a16:rowId xmlns="" xmlns:a16="http://schemas.microsoft.com/office/drawing/2014/main" val="10006"/>
                  </a:ext>
                </a:extLst>
              </a:tr>
              <a:tr h="617837">
                <a:tc>
                  <a:txBody>
                    <a:bodyPr/>
                    <a:lstStyle/>
                    <a:p>
                      <a:r>
                        <a:rPr lang="en-IN" sz="2000" b="1">
                          <a:solidFill>
                            <a:schemeClr val="tx1"/>
                          </a:solidFill>
                          <a:effectLst/>
                          <a:latin typeface="Lao UI"/>
                        </a:rPr>
                        <a:t>&gt; Total Saving/year </a:t>
                      </a:r>
                      <a:endParaRPr lang="en-IN" sz="2000" b="1">
                        <a:solidFill>
                          <a:schemeClr val="tx1"/>
                        </a:solidFill>
                        <a:effectLst/>
                        <a:latin typeface="Times New Roman"/>
                      </a:endParaRPr>
                    </a:p>
                  </a:txBody>
                  <a:tcPr marL="68580" marR="68580" marT="0" marB="0" anchor="ctr">
                    <a:solidFill>
                      <a:srgbClr val="FFFF00"/>
                    </a:solidFill>
                  </a:tcPr>
                </a:tc>
                <a:tc>
                  <a:txBody>
                    <a:bodyPr/>
                    <a:lstStyle/>
                    <a:p>
                      <a:pPr algn="ctr"/>
                      <a:r>
                        <a:rPr lang="en-IN" sz="1800" b="1" dirty="0" smtClean="0">
                          <a:solidFill>
                            <a:schemeClr val="tx1"/>
                          </a:solidFill>
                          <a:effectLst/>
                          <a:latin typeface="Times New Roman"/>
                        </a:rPr>
                        <a:t>Lakhs</a:t>
                      </a:r>
                      <a:endParaRPr lang="en-IN" sz="1800" b="1" dirty="0">
                        <a:solidFill>
                          <a:schemeClr val="tx1"/>
                        </a:solidFill>
                        <a:effectLst/>
                        <a:latin typeface="Times New Roman"/>
                      </a:endParaRPr>
                    </a:p>
                  </a:txBody>
                  <a:tcPr marL="68580" marR="68580" marT="0" marB="0" anchor="ctr">
                    <a:solidFill>
                      <a:srgbClr val="FFFF00"/>
                    </a:solidFill>
                  </a:tcPr>
                </a:tc>
                <a:tc>
                  <a:txBody>
                    <a:bodyPr/>
                    <a:lstStyle/>
                    <a:p>
                      <a:pPr lvl="0" algn="ctr">
                        <a:buNone/>
                      </a:pPr>
                      <a:r>
                        <a:rPr lang="en-IN" sz="2800" b="1" i="0" u="none" strike="noStrike" noProof="0" dirty="0" smtClean="0">
                          <a:effectLst/>
                        </a:rPr>
                        <a:t>239.58</a:t>
                      </a:r>
                      <a:endParaRPr lang="en-US" sz="2800" b="1" dirty="0"/>
                    </a:p>
                  </a:txBody>
                  <a:tcPr marL="68580" marR="68580" marT="0" marB="0" anchor="ctr">
                    <a:solidFill>
                      <a:srgbClr val="FFFF00"/>
                    </a:solidFill>
                  </a:tcPr>
                </a:tc>
                <a:extLst>
                  <a:ext uri="{0D108BD9-81ED-4DB2-BD59-A6C34878D82A}">
                    <a16:rowId xmlns="" xmlns:a16="http://schemas.microsoft.com/office/drawing/2014/main" val="10008"/>
                  </a:ext>
                </a:extLst>
              </a:tr>
            </a:tbl>
          </a:graphicData>
        </a:graphic>
      </p:graphicFrame>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56" y="737389"/>
            <a:ext cx="5977176" cy="355309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3300" y="737389"/>
            <a:ext cx="5754970" cy="354512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6410491" y="3459489"/>
            <a:ext cx="3168082" cy="461665"/>
          </a:xfrm>
          <a:prstGeom prst="rect">
            <a:avLst/>
          </a:prstGeom>
          <a:noFill/>
        </p:spPr>
        <p:txBody>
          <a:bodyPr wrap="square" rtlCol="0">
            <a:spAutoFit/>
          </a:bodyPr>
          <a:lstStyle/>
          <a:p>
            <a:r>
              <a:rPr lang="en-US" sz="2400" b="1" dirty="0" smtClean="0">
                <a:solidFill>
                  <a:srgbClr val="FFFF00"/>
                </a:solidFill>
              </a:rPr>
              <a:t>Heat recovery </a:t>
            </a:r>
            <a:r>
              <a:rPr lang="en-US" sz="2400" b="1" dirty="0">
                <a:solidFill>
                  <a:srgbClr val="FFFF00"/>
                </a:solidFill>
              </a:rPr>
              <a:t>system</a:t>
            </a:r>
          </a:p>
        </p:txBody>
      </p:sp>
      <p:sp>
        <p:nvSpPr>
          <p:cNvPr id="3" name="TextBox 2"/>
          <p:cNvSpPr txBox="1"/>
          <p:nvPr/>
        </p:nvSpPr>
        <p:spPr>
          <a:xfrm>
            <a:off x="433315" y="3548131"/>
            <a:ext cx="2651129" cy="646331"/>
          </a:xfrm>
          <a:prstGeom prst="rect">
            <a:avLst/>
          </a:prstGeom>
          <a:noFill/>
        </p:spPr>
        <p:txBody>
          <a:bodyPr wrap="square" rtlCol="0">
            <a:spAutoFit/>
          </a:bodyPr>
          <a:lstStyle/>
          <a:p>
            <a:r>
              <a:rPr lang="en-US" b="1" dirty="0" smtClean="0"/>
              <a:t>Process flow of Heat recovery system</a:t>
            </a:r>
            <a:endParaRPr lang="en-IN" b="1" dirty="0"/>
          </a:p>
        </p:txBody>
      </p:sp>
    </p:spTree>
    <p:extLst>
      <p:ext uri="{BB962C8B-B14F-4D97-AF65-F5344CB8AC3E}">
        <p14:creationId xmlns:p14="http://schemas.microsoft.com/office/powerpoint/2010/main" val="1602084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55978"/>
            <a:ext cx="12192000" cy="5984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2" name="Table 1"/>
          <p:cNvGraphicFramePr>
            <a:graphicFrameLocks noGrp="1"/>
          </p:cNvGraphicFramePr>
          <p:nvPr>
            <p:extLst>
              <p:ext uri="{D42A27DB-BD31-4B8C-83A1-F6EECF244321}">
                <p14:modId xmlns:p14="http://schemas.microsoft.com/office/powerpoint/2010/main" val="786782114"/>
              </p:ext>
            </p:extLst>
          </p:nvPr>
        </p:nvGraphicFramePr>
        <p:xfrm>
          <a:off x="5456903" y="586934"/>
          <a:ext cx="6507570" cy="6041606"/>
        </p:xfrm>
        <a:graphic>
          <a:graphicData uri="http://schemas.openxmlformats.org/drawingml/2006/table">
            <a:tbl>
              <a:tblPr firstRow="1" bandRow="1">
                <a:tableStyleId>{5C22544A-7EE6-4342-B048-85BDC9FD1C3A}</a:tableStyleId>
              </a:tblPr>
              <a:tblGrid>
                <a:gridCol w="2639014"/>
                <a:gridCol w="1699366"/>
                <a:gridCol w="2169190"/>
              </a:tblGrid>
              <a:tr h="736307">
                <a:tc>
                  <a:txBody>
                    <a:bodyPr/>
                    <a:lstStyle/>
                    <a:p>
                      <a:r>
                        <a:rPr lang="en-IN" sz="1800" b="1" i="0" kern="1200" dirty="0" smtClean="0">
                          <a:solidFill>
                            <a:schemeClr val="tx1"/>
                          </a:solidFill>
                          <a:effectLst/>
                          <a:latin typeface="+mn-lt"/>
                          <a:ea typeface="+mn-ea"/>
                          <a:cs typeface="+mn-cs"/>
                        </a:rPr>
                        <a:t>Plant/Dep’t. : Utility</a:t>
                      </a:r>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r>
                        <a:rPr lang="en-IN" sz="1600" b="1" dirty="0" smtClean="0">
                          <a:solidFill>
                            <a:schemeClr val="tx1"/>
                          </a:solidFill>
                        </a:rPr>
                        <a:t>Project</a:t>
                      </a:r>
                      <a:endParaRPr lang="en-IN"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endParaRPr lang="en-IN" sz="1400" b="1"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999545">
                <a:tc>
                  <a:txBody>
                    <a:bodyPr/>
                    <a:lstStyle/>
                    <a:p>
                      <a:r>
                        <a:rPr lang="en-IN" sz="2000" b="0" i="0" kern="1200" dirty="0" smtClean="0">
                          <a:solidFill>
                            <a:schemeClr val="tx1"/>
                          </a:solidFill>
                          <a:effectLst/>
                          <a:latin typeface="+mn-lt"/>
                          <a:ea typeface="+mn-ea"/>
                          <a:cs typeface="+mn-cs"/>
                        </a:rPr>
                        <a:t>Title of the measure:</a:t>
                      </a:r>
                      <a:r>
                        <a:rPr lang="en-IN" sz="2000" b="0" i="0" kern="1200" dirty="0" smtClean="0">
                          <a:solidFill>
                            <a:schemeClr val="tx1"/>
                          </a:solidFill>
                          <a:effectLst/>
                          <a:latin typeface="+mn-lt"/>
                          <a:ea typeface="+mn-ea"/>
                          <a:cs typeface="+mn-cs"/>
                          <a:sym typeface="Wingdings" pitchFamily="2" charset="2"/>
                        </a:rPr>
                        <a:t></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gridSpan="2">
                  <a:txBody>
                    <a:bodyPr/>
                    <a:lstStyle/>
                    <a:p>
                      <a:r>
                        <a:rPr lang="en-IN" sz="2000" b="1" i="0" u="sng" kern="1200" dirty="0" smtClean="0">
                          <a:solidFill>
                            <a:schemeClr val="accent6">
                              <a:lumMod val="50000"/>
                            </a:schemeClr>
                          </a:solidFill>
                          <a:effectLst/>
                          <a:latin typeface="+mn-lt"/>
                          <a:ea typeface="+mn-ea"/>
                          <a:cs typeface="+mn-cs"/>
                        </a:rPr>
                        <a:t>Reduction of Air consumptions</a:t>
                      </a:r>
                      <a:r>
                        <a:rPr lang="en-IN" sz="2000" b="1" i="0" u="sng" kern="1200" baseline="0" dirty="0" smtClean="0">
                          <a:solidFill>
                            <a:schemeClr val="accent6">
                              <a:lumMod val="50000"/>
                            </a:schemeClr>
                          </a:solidFill>
                          <a:effectLst/>
                          <a:latin typeface="+mn-lt"/>
                          <a:ea typeface="+mn-ea"/>
                          <a:cs typeface="+mn-cs"/>
                        </a:rPr>
                        <a:t> by installing  new version of air nozzle in </a:t>
                      </a:r>
                      <a:r>
                        <a:rPr lang="en-IN" sz="2000" b="1" i="0" u="sng" kern="1200" dirty="0" smtClean="0">
                          <a:solidFill>
                            <a:schemeClr val="accent6">
                              <a:lumMod val="50000"/>
                            </a:schemeClr>
                          </a:solidFill>
                          <a:effectLst/>
                          <a:latin typeface="+mn-lt"/>
                          <a:ea typeface="+mn-ea"/>
                          <a:cs typeface="+mn-cs"/>
                        </a:rPr>
                        <a:t>Air jet Looms</a:t>
                      </a:r>
                      <a:r>
                        <a:rPr lang="en-IN" sz="2000" b="1" i="0" u="sng" kern="1200" baseline="0" dirty="0" smtClean="0">
                          <a:solidFill>
                            <a:schemeClr val="accent6">
                              <a:lumMod val="50000"/>
                            </a:schemeClr>
                          </a:solidFill>
                          <a:effectLst/>
                          <a:latin typeface="+mn-lt"/>
                          <a:ea typeface="+mn-ea"/>
                          <a:cs typeface="+mn-cs"/>
                        </a:rPr>
                        <a:t> to save compressor power consumption. </a:t>
                      </a:r>
                      <a:endParaRPr lang="en-IN" sz="2000" b="1" u="sng" dirty="0">
                        <a:solidFill>
                          <a:schemeClr val="accent6">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hMerge="1">
                  <a:txBody>
                    <a:bodyPr/>
                    <a:lstStyle/>
                    <a:p>
                      <a:endParaRPr lang="en-IN" sz="1400" b="1" dirty="0"/>
                    </a:p>
                  </a:txBody>
                  <a:tcPr>
                    <a:solidFill>
                      <a:schemeClr val="accent5">
                        <a:lumMod val="20000"/>
                        <a:lumOff val="80000"/>
                      </a:schemeClr>
                    </a:solidFill>
                  </a:tcPr>
                </a:tc>
              </a:tr>
              <a:tr h="1099149">
                <a:tc>
                  <a:txBody>
                    <a:bodyPr/>
                    <a:lstStyle/>
                    <a:p>
                      <a:r>
                        <a:rPr lang="en-IN" sz="1800" b="0" i="0" kern="1200" dirty="0" smtClean="0">
                          <a:solidFill>
                            <a:schemeClr val="tx1"/>
                          </a:solidFill>
                          <a:effectLst/>
                          <a:latin typeface="+mn-lt"/>
                          <a:ea typeface="+mn-ea"/>
                          <a:cs typeface="+mn-cs"/>
                        </a:rPr>
                        <a:t>Description </a:t>
                      </a:r>
                      <a:r>
                        <a:rPr lang="en-IN" sz="1800" b="1" i="0" kern="1200" dirty="0" smtClean="0">
                          <a:solidFill>
                            <a:schemeClr val="tx1"/>
                          </a:solidFill>
                          <a:effectLst/>
                          <a:latin typeface="+mn-lt"/>
                          <a:ea typeface="+mn-ea"/>
                          <a:cs typeface="+mn-cs"/>
                        </a:rPr>
                        <a:t>After </a:t>
                      </a:r>
                      <a:r>
                        <a:rPr lang="en-IN" sz="1800" b="0" i="0" kern="1200" dirty="0" smtClean="0">
                          <a:solidFill>
                            <a:schemeClr val="tx1"/>
                          </a:solidFill>
                          <a:effectLst/>
                          <a:latin typeface="+mn-lt"/>
                          <a:ea typeface="+mn-ea"/>
                          <a:cs typeface="+mn-cs"/>
                        </a:rPr>
                        <a:t>modification: </a:t>
                      </a:r>
                      <a:r>
                        <a:rPr lang="en-IN" sz="1800" b="0" i="0" kern="1200" dirty="0" smtClean="0">
                          <a:solidFill>
                            <a:schemeClr val="tx1"/>
                          </a:solidFill>
                          <a:effectLst/>
                          <a:latin typeface="+mn-lt"/>
                          <a:ea typeface="+mn-ea"/>
                          <a:cs typeface="+mn-cs"/>
                          <a:sym typeface="Wingdings" pitchFamily="2" charset="2"/>
                        </a:rPr>
                        <a:t></a:t>
                      </a:r>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gridSpan="2">
                  <a:txBody>
                    <a:bodyPr/>
                    <a:lstStyle/>
                    <a:p>
                      <a:r>
                        <a:rPr lang="en-IN" sz="1600" b="0" dirty="0" smtClean="0">
                          <a:solidFill>
                            <a:schemeClr val="tx1"/>
                          </a:solidFill>
                        </a:rPr>
                        <a:t>Reduction</a:t>
                      </a:r>
                      <a:r>
                        <a:rPr lang="en-IN" sz="1600" b="0" baseline="0" dirty="0" smtClean="0">
                          <a:solidFill>
                            <a:schemeClr val="tx1"/>
                          </a:solidFill>
                        </a:rPr>
                        <a:t> in Air Consumption by 2184 CFM/Day.  Air cost @ </a:t>
                      </a:r>
                      <a:r>
                        <a:rPr lang="en-IN" sz="1600" b="0" baseline="0" dirty="0" err="1" smtClean="0">
                          <a:solidFill>
                            <a:schemeClr val="tx1"/>
                          </a:solidFill>
                        </a:rPr>
                        <a:t>Rs</a:t>
                      </a:r>
                      <a:r>
                        <a:rPr lang="en-IN" sz="1600" b="0" baseline="0" dirty="0" smtClean="0">
                          <a:solidFill>
                            <a:schemeClr val="tx1"/>
                          </a:solidFill>
                        </a:rPr>
                        <a:t> 4.5 Kwh/CFM, Power Savings 9000 Kwh/Day.</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hMerge="1">
                  <a:txBody>
                    <a:bodyPr/>
                    <a:lstStyle/>
                    <a:p>
                      <a:endParaRPr lang="en-IN" sz="1400" b="1" dirty="0"/>
                    </a:p>
                  </a:txBody>
                  <a:tcPr>
                    <a:solidFill>
                      <a:schemeClr val="accent5">
                        <a:lumMod val="20000"/>
                        <a:lumOff val="80000"/>
                      </a:schemeClr>
                    </a:solidFill>
                  </a:tcPr>
                </a:tc>
              </a:tr>
              <a:tr h="579102">
                <a:tc>
                  <a:txBody>
                    <a:bodyPr/>
                    <a:lstStyle/>
                    <a:p>
                      <a:r>
                        <a:rPr lang="en-IN" sz="1800" b="0" dirty="0" smtClean="0">
                          <a:solidFill>
                            <a:schemeClr val="tx1"/>
                          </a:solidFill>
                          <a:effectLst/>
                          <a:latin typeface="Lao UI"/>
                        </a:rPr>
                        <a:t>&gt; Total investment.</a:t>
                      </a:r>
                      <a:endParaRPr lang="en-IN" sz="18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600" b="0" dirty="0" smtClean="0">
                          <a:solidFill>
                            <a:schemeClr val="tx1"/>
                          </a:solidFill>
                          <a:effectLst/>
                          <a:latin typeface="Times New Roman"/>
                        </a:rPr>
                        <a:t>INR</a:t>
                      </a:r>
                      <a:r>
                        <a:rPr lang="en-IN" sz="1600" b="0" baseline="0" dirty="0" smtClean="0">
                          <a:solidFill>
                            <a:schemeClr val="tx1"/>
                          </a:solidFill>
                          <a:effectLst/>
                          <a:latin typeface="Times New Roman"/>
                        </a:rPr>
                        <a:t> LAKHS</a:t>
                      </a:r>
                      <a:endParaRPr lang="en-IN" sz="16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800" b="0" dirty="0" smtClean="0">
                          <a:solidFill>
                            <a:schemeClr val="tx1"/>
                          </a:solidFill>
                          <a:effectLst/>
                          <a:latin typeface="Times New Roman"/>
                        </a:rPr>
                        <a:t>321</a:t>
                      </a:r>
                      <a:endParaRPr lang="en-IN" sz="18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579102">
                <a:tc>
                  <a:txBody>
                    <a:bodyPr/>
                    <a:lstStyle/>
                    <a:p>
                      <a:r>
                        <a:rPr lang="en-IN" sz="1800" b="0" dirty="0" smtClean="0">
                          <a:solidFill>
                            <a:schemeClr val="tx1"/>
                          </a:solidFill>
                          <a:effectLst/>
                          <a:latin typeface="Lao UI"/>
                        </a:rPr>
                        <a:t>&gt; Pay back</a:t>
                      </a:r>
                      <a:r>
                        <a:rPr lang="en-IN" sz="1800" b="0" baseline="0" dirty="0" smtClean="0">
                          <a:solidFill>
                            <a:schemeClr val="tx1"/>
                          </a:solidFill>
                          <a:effectLst/>
                          <a:latin typeface="Lao UI"/>
                        </a:rPr>
                        <a:t> period</a:t>
                      </a:r>
                      <a:endParaRPr lang="en-IN" sz="18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600" b="0" dirty="0" smtClean="0">
                          <a:solidFill>
                            <a:schemeClr val="tx1"/>
                          </a:solidFill>
                          <a:effectLst/>
                          <a:latin typeface="Times New Roman"/>
                        </a:rPr>
                        <a:t>ROI</a:t>
                      </a:r>
                      <a:endParaRPr lang="en-IN" sz="16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800" b="0" dirty="0" smtClean="0">
                          <a:solidFill>
                            <a:schemeClr val="tx1"/>
                          </a:solidFill>
                          <a:effectLst/>
                          <a:latin typeface="Lao UI"/>
                        </a:rPr>
                        <a:t>1.95 Years</a:t>
                      </a:r>
                      <a:r>
                        <a:rPr lang="en-IN" sz="1800" b="0" dirty="0">
                          <a:solidFill>
                            <a:schemeClr val="tx1"/>
                          </a:solidFill>
                          <a:effectLst/>
                          <a:latin typeface="Lao UI"/>
                        </a:rPr>
                        <a:t> </a:t>
                      </a:r>
                      <a:endParaRPr lang="en-IN" sz="18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579102">
                <a:tc>
                  <a:txBody>
                    <a:bodyPr/>
                    <a:lstStyle/>
                    <a:p>
                      <a:r>
                        <a:rPr lang="en-IN" sz="1800" b="0" dirty="0" smtClean="0">
                          <a:solidFill>
                            <a:schemeClr val="tx1"/>
                          </a:solidFill>
                          <a:effectLst/>
                          <a:latin typeface="Lao UI"/>
                        </a:rPr>
                        <a:t>&gt; Energy Saved</a:t>
                      </a:r>
                      <a:endParaRPr lang="en-IN" sz="18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IN" sz="1600" b="1" dirty="0" smtClean="0">
                          <a:solidFill>
                            <a:schemeClr val="tx1"/>
                          </a:solidFill>
                          <a:effectLst/>
                          <a:latin typeface="Times New Roman"/>
                        </a:rPr>
                        <a:t>Power</a:t>
                      </a:r>
                      <a:r>
                        <a:rPr lang="en-IN" sz="1600" b="1" baseline="0" dirty="0" smtClean="0">
                          <a:solidFill>
                            <a:schemeClr val="tx1"/>
                          </a:solidFill>
                          <a:effectLst/>
                          <a:latin typeface="Times New Roman"/>
                        </a:rPr>
                        <a:t> KWH/DAY</a:t>
                      </a:r>
                      <a:endParaRPr lang="en-IN" sz="16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IN" sz="1800" b="1" dirty="0" smtClean="0">
                          <a:solidFill>
                            <a:schemeClr val="tx1"/>
                          </a:solidFill>
                          <a:effectLst/>
                          <a:latin typeface="Lao UI"/>
                        </a:rPr>
                        <a:t>9000</a:t>
                      </a:r>
                      <a:r>
                        <a:rPr lang="en-IN" sz="1800" b="1" dirty="0">
                          <a:solidFill>
                            <a:schemeClr val="tx1"/>
                          </a:solidFill>
                          <a:effectLst/>
                          <a:latin typeface="Lao UI"/>
                        </a:rPr>
                        <a:t> </a:t>
                      </a:r>
                      <a:endParaRPr lang="en-IN" sz="18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579102">
                <a:tc>
                  <a:txBody>
                    <a:bodyPr/>
                    <a:lstStyle/>
                    <a:p>
                      <a:r>
                        <a:rPr lang="en-IN" sz="1800" b="0" dirty="0" smtClean="0">
                          <a:solidFill>
                            <a:schemeClr val="tx1"/>
                          </a:solidFill>
                          <a:effectLst/>
                          <a:latin typeface="Lao UI"/>
                        </a:rPr>
                        <a:t>&gt; Energy tariff</a:t>
                      </a:r>
                      <a:r>
                        <a:rPr lang="en-IN" sz="1800" b="0" dirty="0">
                          <a:solidFill>
                            <a:schemeClr val="tx1"/>
                          </a:solidFill>
                          <a:effectLst/>
                          <a:latin typeface="Lao UI"/>
                        </a:rPr>
                        <a:t> </a:t>
                      </a:r>
                      <a:endParaRPr lang="en-IN" sz="18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600" b="0" dirty="0" smtClean="0">
                          <a:solidFill>
                            <a:schemeClr val="tx1"/>
                          </a:solidFill>
                          <a:effectLst/>
                          <a:latin typeface="Times New Roman"/>
                        </a:rPr>
                        <a:t>INR / KWH</a:t>
                      </a:r>
                      <a:endParaRPr lang="en-IN" sz="16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800" b="0" dirty="0" smtClean="0">
                          <a:solidFill>
                            <a:schemeClr val="tx1"/>
                          </a:solidFill>
                          <a:effectLst/>
                          <a:latin typeface="Lao UI"/>
                        </a:rPr>
                        <a:t>7.50</a:t>
                      </a:r>
                      <a:r>
                        <a:rPr lang="en-IN" sz="1800" b="0" dirty="0">
                          <a:solidFill>
                            <a:schemeClr val="tx1"/>
                          </a:solidFill>
                          <a:effectLst/>
                          <a:latin typeface="Lao UI"/>
                        </a:rPr>
                        <a:t> </a:t>
                      </a:r>
                      <a:endParaRPr lang="en-IN" sz="18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579102">
                <a:tc>
                  <a:txBody>
                    <a:bodyPr/>
                    <a:lstStyle/>
                    <a:p>
                      <a:r>
                        <a:rPr lang="en-IN" sz="1600" b="1" dirty="0" smtClean="0">
                          <a:solidFill>
                            <a:schemeClr val="tx1"/>
                          </a:solidFill>
                          <a:effectLst/>
                          <a:latin typeface="Lao UI"/>
                        </a:rPr>
                        <a:t>&gt; Total amount Saving </a:t>
                      </a:r>
                      <a:endParaRPr lang="en-IN" sz="16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sz="1400" b="1" dirty="0" smtClean="0">
                          <a:solidFill>
                            <a:schemeClr val="tx1"/>
                          </a:solidFill>
                          <a:effectLst/>
                          <a:latin typeface="Times New Roman"/>
                        </a:rPr>
                        <a:t>LAKHS</a:t>
                      </a:r>
                      <a:r>
                        <a:rPr lang="en-IN" sz="1400" b="1" baseline="0" dirty="0" smtClean="0">
                          <a:solidFill>
                            <a:schemeClr val="tx1"/>
                          </a:solidFill>
                          <a:effectLst/>
                          <a:latin typeface="Times New Roman"/>
                        </a:rPr>
                        <a:t> </a:t>
                      </a:r>
                      <a:r>
                        <a:rPr lang="en-IN" sz="1400" b="1" dirty="0" smtClean="0">
                          <a:solidFill>
                            <a:schemeClr val="tx1"/>
                          </a:solidFill>
                          <a:effectLst/>
                          <a:latin typeface="Times New Roman"/>
                        </a:rPr>
                        <a:t>/ YEAR</a:t>
                      </a:r>
                      <a:endParaRPr lang="en-IN" sz="14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sz="2000" b="1" dirty="0" smtClean="0">
                          <a:solidFill>
                            <a:schemeClr val="tx1"/>
                          </a:solidFill>
                          <a:effectLst/>
                          <a:latin typeface="Lao UI"/>
                        </a:rPr>
                        <a:t>240.98</a:t>
                      </a:r>
                      <a:endParaRPr lang="en-IN" sz="20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7" name="Rectangle 6"/>
          <p:cNvSpPr/>
          <p:nvPr/>
        </p:nvSpPr>
        <p:spPr>
          <a:xfrm>
            <a:off x="294968" y="663677"/>
            <a:ext cx="4778477" cy="563711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36" y="3973577"/>
            <a:ext cx="4113349" cy="1974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77712" y="5917336"/>
            <a:ext cx="2289857" cy="400110"/>
          </a:xfrm>
          <a:prstGeom prst="rect">
            <a:avLst/>
          </a:prstGeom>
          <a:noFill/>
        </p:spPr>
        <p:txBody>
          <a:bodyPr wrap="square" rtlCol="0">
            <a:spAutoFit/>
          </a:bodyPr>
          <a:lstStyle/>
          <a:p>
            <a:r>
              <a:rPr lang="en-US" sz="2000" b="1" dirty="0" smtClean="0"/>
              <a:t>Air jet Looms</a:t>
            </a:r>
            <a:endParaRPr lang="en-US" sz="2000" b="1"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434" y="785814"/>
            <a:ext cx="1565559" cy="23850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7960" y="770318"/>
            <a:ext cx="2028825" cy="2329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cxnSp>
        <p:nvCxnSpPr>
          <p:cNvPr id="10" name="Straight Connector 9"/>
          <p:cNvCxnSpPr/>
          <p:nvPr/>
        </p:nvCxnSpPr>
        <p:spPr>
          <a:xfrm>
            <a:off x="170482" y="3742839"/>
            <a:ext cx="517643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739706" y="3206998"/>
            <a:ext cx="2289857" cy="400110"/>
          </a:xfrm>
          <a:prstGeom prst="rect">
            <a:avLst/>
          </a:prstGeom>
          <a:noFill/>
        </p:spPr>
        <p:txBody>
          <a:bodyPr wrap="square" rtlCol="0">
            <a:spAutoFit/>
          </a:bodyPr>
          <a:lstStyle/>
          <a:p>
            <a:r>
              <a:rPr lang="en-US" sz="2000" b="1" dirty="0" smtClean="0"/>
              <a:t>Air jet Nozzle</a:t>
            </a:r>
            <a:endParaRPr lang="en-US" sz="2000" b="1" dirty="0"/>
          </a:p>
        </p:txBody>
      </p:sp>
      <p:cxnSp>
        <p:nvCxnSpPr>
          <p:cNvPr id="9" name="Straight Arrow Connector 8"/>
          <p:cNvCxnSpPr>
            <a:stCxn id="3075" idx="2"/>
          </p:cNvCxnSpPr>
          <p:nvPr/>
        </p:nvCxnSpPr>
        <p:spPr>
          <a:xfrm flipH="1">
            <a:off x="3672372" y="3099662"/>
            <a:ext cx="1" cy="1255362"/>
          </a:xfrm>
          <a:prstGeom prst="straightConnector1">
            <a:avLst/>
          </a:prstGeom>
          <a:ln w="73025">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092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55978"/>
            <a:ext cx="12192000" cy="5984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2" name="Table 1"/>
          <p:cNvGraphicFramePr>
            <a:graphicFrameLocks noGrp="1"/>
          </p:cNvGraphicFramePr>
          <p:nvPr>
            <p:extLst>
              <p:ext uri="{D42A27DB-BD31-4B8C-83A1-F6EECF244321}">
                <p14:modId xmlns:p14="http://schemas.microsoft.com/office/powerpoint/2010/main" val="2614580640"/>
              </p:ext>
            </p:extLst>
          </p:nvPr>
        </p:nvGraphicFramePr>
        <p:xfrm>
          <a:off x="5456903" y="726416"/>
          <a:ext cx="6400800" cy="5700141"/>
        </p:xfrm>
        <a:graphic>
          <a:graphicData uri="http://schemas.openxmlformats.org/drawingml/2006/table">
            <a:tbl>
              <a:tblPr firstRow="1" bandRow="1">
                <a:tableStyleId>{5C22544A-7EE6-4342-B048-85BDC9FD1C3A}</a:tableStyleId>
              </a:tblPr>
              <a:tblGrid>
                <a:gridCol w="2595716"/>
                <a:gridCol w="1671484"/>
                <a:gridCol w="2133600"/>
              </a:tblGrid>
              <a:tr h="847556">
                <a:tc>
                  <a:txBody>
                    <a:bodyPr/>
                    <a:lstStyle/>
                    <a:p>
                      <a:r>
                        <a:rPr lang="en-IN" sz="1800" b="1" i="0" kern="1200" dirty="0" smtClean="0">
                          <a:solidFill>
                            <a:schemeClr val="tx1"/>
                          </a:solidFill>
                          <a:effectLst/>
                          <a:latin typeface="+mn-lt"/>
                          <a:ea typeface="+mn-ea"/>
                          <a:cs typeface="+mn-cs"/>
                        </a:rPr>
                        <a:t>Plant/Dep’t. </a:t>
                      </a:r>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r>
                        <a:rPr lang="en-US" sz="1800" b="1" dirty="0" smtClean="0">
                          <a:solidFill>
                            <a:schemeClr val="tx1"/>
                          </a:solidFill>
                        </a:rPr>
                        <a:t>UTILITY</a:t>
                      </a:r>
                      <a:endParaRPr lang="en-IN"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endParaRPr lang="en-IN" sz="1400" b="1"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990965">
                <a:tc>
                  <a:txBody>
                    <a:bodyPr/>
                    <a:lstStyle/>
                    <a:p>
                      <a:r>
                        <a:rPr lang="en-IN" sz="2000" b="0" i="0" kern="1200" dirty="0" smtClean="0">
                          <a:solidFill>
                            <a:schemeClr val="tx1"/>
                          </a:solidFill>
                          <a:effectLst/>
                          <a:latin typeface="+mn-lt"/>
                          <a:ea typeface="+mn-ea"/>
                          <a:cs typeface="+mn-cs"/>
                        </a:rPr>
                        <a:t>Title of the measure:</a:t>
                      </a:r>
                      <a:r>
                        <a:rPr lang="en-IN" sz="2000" b="0" i="0" kern="1200" dirty="0" smtClean="0">
                          <a:solidFill>
                            <a:schemeClr val="tx1"/>
                          </a:solidFill>
                          <a:effectLst/>
                          <a:latin typeface="+mn-lt"/>
                          <a:ea typeface="+mn-ea"/>
                          <a:cs typeface="+mn-cs"/>
                          <a:sym typeface="Wingdings" pitchFamily="2" charset="2"/>
                        </a:rPr>
                        <a:t></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gridSpan="2">
                  <a:txBody>
                    <a:bodyPr/>
                    <a:lstStyle/>
                    <a:p>
                      <a:r>
                        <a:rPr lang="en-IN" sz="1800" b="1" i="0" u="sng" kern="1200" dirty="0" smtClean="0">
                          <a:solidFill>
                            <a:schemeClr val="accent6">
                              <a:lumMod val="50000"/>
                            </a:schemeClr>
                          </a:solidFill>
                          <a:effectLst/>
                          <a:latin typeface="+mn-lt"/>
                          <a:ea typeface="+mn-ea"/>
                          <a:cs typeface="+mn-cs"/>
                        </a:rPr>
                        <a:t>Process-2,  Condensate water recovery from</a:t>
                      </a:r>
                      <a:r>
                        <a:rPr lang="en-IN" sz="1800" b="1" i="0" u="sng" kern="1200" baseline="0" dirty="0" smtClean="0">
                          <a:solidFill>
                            <a:schemeClr val="accent6">
                              <a:lumMod val="50000"/>
                            </a:schemeClr>
                          </a:solidFill>
                          <a:effectLst/>
                          <a:latin typeface="+mn-lt"/>
                          <a:ea typeface="+mn-ea"/>
                          <a:cs typeface="+mn-cs"/>
                        </a:rPr>
                        <a:t> indirect heating area in plant and feed to Power plant</a:t>
                      </a:r>
                      <a:r>
                        <a:rPr lang="en-IN" sz="1800" b="1" i="0" kern="1200" baseline="0" dirty="0" smtClean="0">
                          <a:solidFill>
                            <a:schemeClr val="accent6">
                              <a:lumMod val="50000"/>
                            </a:schemeClr>
                          </a:solidFill>
                          <a:effectLst/>
                          <a:latin typeface="+mn-lt"/>
                          <a:ea typeface="+mn-ea"/>
                          <a:cs typeface="+mn-cs"/>
                        </a:rPr>
                        <a:t>. </a:t>
                      </a:r>
                      <a:endParaRPr lang="en-IN" sz="1400" b="1" dirty="0">
                        <a:solidFill>
                          <a:schemeClr val="accent6">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hMerge="1">
                  <a:txBody>
                    <a:bodyPr/>
                    <a:lstStyle/>
                    <a:p>
                      <a:endParaRPr lang="en-IN" sz="1400" b="1" dirty="0"/>
                    </a:p>
                  </a:txBody>
                  <a:tcPr>
                    <a:solidFill>
                      <a:schemeClr val="accent5">
                        <a:lumMod val="20000"/>
                        <a:lumOff val="80000"/>
                      </a:schemeClr>
                    </a:solidFill>
                  </a:tcPr>
                </a:tc>
              </a:tr>
              <a:tr h="990965">
                <a:tc>
                  <a:txBody>
                    <a:bodyPr/>
                    <a:lstStyle/>
                    <a:p>
                      <a:r>
                        <a:rPr lang="en-IN" sz="1800" b="0" i="0" kern="1200" dirty="0" smtClean="0">
                          <a:solidFill>
                            <a:schemeClr val="tx1"/>
                          </a:solidFill>
                          <a:effectLst/>
                          <a:latin typeface="+mn-lt"/>
                          <a:ea typeface="+mn-ea"/>
                          <a:cs typeface="+mn-cs"/>
                        </a:rPr>
                        <a:t>Description </a:t>
                      </a:r>
                      <a:r>
                        <a:rPr lang="en-IN" sz="1800" b="1" i="0" kern="1200" dirty="0" smtClean="0">
                          <a:solidFill>
                            <a:schemeClr val="tx1"/>
                          </a:solidFill>
                          <a:effectLst/>
                          <a:latin typeface="+mn-lt"/>
                          <a:ea typeface="+mn-ea"/>
                          <a:cs typeface="+mn-cs"/>
                        </a:rPr>
                        <a:t>After </a:t>
                      </a:r>
                      <a:r>
                        <a:rPr lang="en-IN" sz="1800" b="0" i="0" kern="1200" dirty="0" smtClean="0">
                          <a:solidFill>
                            <a:schemeClr val="tx1"/>
                          </a:solidFill>
                          <a:effectLst/>
                          <a:latin typeface="+mn-lt"/>
                          <a:ea typeface="+mn-ea"/>
                          <a:cs typeface="+mn-cs"/>
                        </a:rPr>
                        <a:t>modification: </a:t>
                      </a:r>
                      <a:r>
                        <a:rPr lang="en-IN" sz="1800" b="0" i="0" kern="1200" dirty="0" smtClean="0">
                          <a:solidFill>
                            <a:schemeClr val="tx1"/>
                          </a:solidFill>
                          <a:effectLst/>
                          <a:latin typeface="+mn-lt"/>
                          <a:ea typeface="+mn-ea"/>
                          <a:cs typeface="+mn-cs"/>
                          <a:sym typeface="Wingdings" pitchFamily="2" charset="2"/>
                        </a:rPr>
                        <a:t></a:t>
                      </a:r>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gridSpan="2">
                  <a:txBody>
                    <a:bodyPr/>
                    <a:lstStyle/>
                    <a:p>
                      <a:r>
                        <a:rPr lang="en-IN" sz="1600" b="0" dirty="0" smtClean="0">
                          <a:solidFill>
                            <a:schemeClr val="tx1"/>
                          </a:solidFill>
                        </a:rPr>
                        <a:t>Installation of FJP (Flash Jet Pump)</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hMerge="1">
                  <a:txBody>
                    <a:bodyPr/>
                    <a:lstStyle/>
                    <a:p>
                      <a:endParaRPr lang="en-IN" sz="1400" b="1" dirty="0"/>
                    </a:p>
                  </a:txBody>
                  <a:tcPr>
                    <a:solidFill>
                      <a:schemeClr val="accent5">
                        <a:lumMod val="20000"/>
                        <a:lumOff val="80000"/>
                      </a:schemeClr>
                    </a:solidFill>
                  </a:tcPr>
                </a:tc>
              </a:tr>
              <a:tr h="574131">
                <a:tc>
                  <a:txBody>
                    <a:bodyPr/>
                    <a:lstStyle/>
                    <a:p>
                      <a:r>
                        <a:rPr lang="en-IN" sz="1600" b="0" dirty="0" smtClean="0">
                          <a:solidFill>
                            <a:schemeClr val="tx1"/>
                          </a:solidFill>
                          <a:effectLst/>
                          <a:latin typeface="Lao UI"/>
                        </a:rPr>
                        <a:t>&gt; Total investment.</a:t>
                      </a:r>
                      <a:endParaRPr lang="en-IN" sz="16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600" b="0" dirty="0" smtClean="0">
                          <a:solidFill>
                            <a:schemeClr val="tx1"/>
                          </a:solidFill>
                          <a:effectLst/>
                          <a:latin typeface="Times New Roman"/>
                        </a:rPr>
                        <a:t>Lakhs</a:t>
                      </a:r>
                      <a:endParaRPr lang="en-IN" sz="16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600" b="0" dirty="0" smtClean="0">
                          <a:solidFill>
                            <a:schemeClr val="tx1"/>
                          </a:solidFill>
                          <a:effectLst/>
                          <a:latin typeface="Times New Roman"/>
                        </a:rPr>
                        <a:t>65.00 Lakhs</a:t>
                      </a:r>
                      <a:endParaRPr lang="en-IN" sz="16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574131">
                <a:tc>
                  <a:txBody>
                    <a:bodyPr/>
                    <a:lstStyle/>
                    <a:p>
                      <a:r>
                        <a:rPr lang="en-IN" sz="1600" b="0" dirty="0" smtClean="0">
                          <a:solidFill>
                            <a:schemeClr val="tx1"/>
                          </a:solidFill>
                          <a:effectLst/>
                          <a:latin typeface="Lao UI"/>
                        </a:rPr>
                        <a:t>&gt; Pay </a:t>
                      </a:r>
                      <a:r>
                        <a:rPr lang="en-IN" sz="1600" b="0" dirty="0">
                          <a:solidFill>
                            <a:schemeClr val="tx1"/>
                          </a:solidFill>
                          <a:effectLst/>
                          <a:latin typeface="Lao UI"/>
                        </a:rPr>
                        <a:t>back </a:t>
                      </a:r>
                      <a:r>
                        <a:rPr lang="en-IN" sz="1600" b="0" dirty="0" smtClean="0">
                          <a:solidFill>
                            <a:schemeClr val="tx1"/>
                          </a:solidFill>
                          <a:effectLst/>
                          <a:latin typeface="Lao UI"/>
                        </a:rPr>
                        <a:t>Month / Year</a:t>
                      </a:r>
                      <a:r>
                        <a:rPr lang="en-IN" sz="1600" b="0" dirty="0">
                          <a:solidFill>
                            <a:schemeClr val="tx1"/>
                          </a:solidFill>
                          <a:effectLst/>
                          <a:latin typeface="Lao UI"/>
                        </a:rPr>
                        <a:t>    </a:t>
                      </a:r>
                      <a:endParaRPr lang="en-IN" sz="16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600" b="0" dirty="0" smtClean="0">
                          <a:solidFill>
                            <a:schemeClr val="tx1"/>
                          </a:solidFill>
                          <a:effectLst/>
                          <a:latin typeface="Times New Roman"/>
                        </a:rPr>
                        <a:t>Months</a:t>
                      </a:r>
                      <a:endParaRPr lang="en-IN" sz="16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600" b="0" dirty="0" smtClean="0">
                          <a:solidFill>
                            <a:schemeClr val="tx1"/>
                          </a:solidFill>
                          <a:effectLst/>
                          <a:latin typeface="Lao UI"/>
                        </a:rPr>
                        <a:t>6</a:t>
                      </a:r>
                      <a:r>
                        <a:rPr lang="en-IN" sz="1600" b="0" baseline="0" dirty="0" smtClean="0">
                          <a:solidFill>
                            <a:schemeClr val="tx1"/>
                          </a:solidFill>
                          <a:effectLst/>
                          <a:latin typeface="Lao UI"/>
                        </a:rPr>
                        <a:t> Months</a:t>
                      </a:r>
                      <a:endParaRPr lang="en-IN" sz="16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574131">
                <a:tc>
                  <a:txBody>
                    <a:bodyPr/>
                    <a:lstStyle/>
                    <a:p>
                      <a:r>
                        <a:rPr lang="en-IN" sz="1600" b="0" dirty="0" smtClean="0">
                          <a:solidFill>
                            <a:schemeClr val="tx1"/>
                          </a:solidFill>
                          <a:effectLst/>
                          <a:latin typeface="Lao UI"/>
                        </a:rPr>
                        <a:t>&gt; Energy Saved</a:t>
                      </a:r>
                      <a:endParaRPr lang="en-IN" sz="16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IN" sz="1600" b="1" dirty="0" smtClean="0">
                          <a:solidFill>
                            <a:schemeClr val="tx1"/>
                          </a:solidFill>
                          <a:effectLst/>
                          <a:latin typeface="Times New Roman"/>
                        </a:rPr>
                        <a:t>Coal MT / DAY</a:t>
                      </a:r>
                      <a:endParaRPr lang="en-IN" sz="16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IN" sz="1600" b="1" dirty="0" smtClean="0">
                          <a:solidFill>
                            <a:schemeClr val="tx1"/>
                          </a:solidFill>
                          <a:effectLst/>
                          <a:latin typeface="Lao UI"/>
                        </a:rPr>
                        <a:t>4.41</a:t>
                      </a:r>
                      <a:r>
                        <a:rPr lang="en-IN" sz="1600" b="1" dirty="0">
                          <a:solidFill>
                            <a:schemeClr val="tx1"/>
                          </a:solidFill>
                          <a:effectLst/>
                          <a:latin typeface="Lao UI"/>
                        </a:rPr>
                        <a:t> </a:t>
                      </a:r>
                      <a:endParaRPr lang="en-IN" sz="16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574131">
                <a:tc>
                  <a:txBody>
                    <a:bodyPr/>
                    <a:lstStyle/>
                    <a:p>
                      <a:r>
                        <a:rPr lang="en-IN" sz="1600" b="0" dirty="0" smtClean="0">
                          <a:solidFill>
                            <a:schemeClr val="tx1"/>
                          </a:solidFill>
                          <a:effectLst/>
                          <a:latin typeface="Lao UI"/>
                        </a:rPr>
                        <a:t>&gt; Energy tariff</a:t>
                      </a:r>
                      <a:r>
                        <a:rPr lang="en-IN" sz="1600" b="0" dirty="0">
                          <a:solidFill>
                            <a:schemeClr val="tx1"/>
                          </a:solidFill>
                          <a:effectLst/>
                          <a:latin typeface="Lao UI"/>
                        </a:rPr>
                        <a:t> </a:t>
                      </a:r>
                      <a:endParaRPr lang="en-IN" sz="16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600" b="0" dirty="0" smtClean="0">
                          <a:solidFill>
                            <a:schemeClr val="tx1"/>
                          </a:solidFill>
                          <a:effectLst/>
                          <a:latin typeface="Times New Roman"/>
                        </a:rPr>
                        <a:t>INR / MT</a:t>
                      </a:r>
                      <a:endParaRPr lang="en-IN" sz="16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600" b="0" dirty="0" smtClean="0">
                          <a:solidFill>
                            <a:schemeClr val="tx1"/>
                          </a:solidFill>
                          <a:effectLst/>
                          <a:latin typeface="Lao UI"/>
                        </a:rPr>
                        <a:t>9000</a:t>
                      </a:r>
                      <a:r>
                        <a:rPr lang="en-IN" sz="1600" b="0" dirty="0">
                          <a:solidFill>
                            <a:schemeClr val="tx1"/>
                          </a:solidFill>
                          <a:effectLst/>
                          <a:latin typeface="Lao UI"/>
                        </a:rPr>
                        <a:t> </a:t>
                      </a:r>
                      <a:endParaRPr lang="en-IN" sz="16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574131">
                <a:tc>
                  <a:txBody>
                    <a:bodyPr/>
                    <a:lstStyle/>
                    <a:p>
                      <a:r>
                        <a:rPr lang="en-IN" sz="1600" b="1" dirty="0" smtClean="0">
                          <a:solidFill>
                            <a:schemeClr val="tx1"/>
                          </a:solidFill>
                          <a:effectLst/>
                          <a:latin typeface="Lao UI"/>
                        </a:rPr>
                        <a:t>&gt; Total amount Saving </a:t>
                      </a:r>
                      <a:endParaRPr lang="en-IN" sz="16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sz="1400" b="1" dirty="0" smtClean="0">
                          <a:solidFill>
                            <a:schemeClr val="tx1"/>
                          </a:solidFill>
                          <a:effectLst/>
                          <a:latin typeface="Times New Roman"/>
                        </a:rPr>
                        <a:t>LAKHS</a:t>
                      </a:r>
                      <a:r>
                        <a:rPr lang="en-IN" sz="1400" b="1" baseline="0" dirty="0" smtClean="0">
                          <a:solidFill>
                            <a:schemeClr val="tx1"/>
                          </a:solidFill>
                          <a:effectLst/>
                          <a:latin typeface="Times New Roman"/>
                        </a:rPr>
                        <a:t> </a:t>
                      </a:r>
                      <a:r>
                        <a:rPr lang="en-IN" sz="1400" b="1" dirty="0" smtClean="0">
                          <a:solidFill>
                            <a:schemeClr val="tx1"/>
                          </a:solidFill>
                          <a:effectLst/>
                          <a:latin typeface="Times New Roman"/>
                        </a:rPr>
                        <a:t>/ YEAR</a:t>
                      </a:r>
                      <a:endParaRPr lang="en-IN" sz="14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sz="2000" b="1" dirty="0" smtClean="0">
                          <a:solidFill>
                            <a:schemeClr val="tx1"/>
                          </a:solidFill>
                          <a:effectLst/>
                          <a:latin typeface="Lao UI"/>
                        </a:rPr>
                        <a:t>141.84</a:t>
                      </a:r>
                      <a:r>
                        <a:rPr lang="en-IN" sz="2000" b="1" dirty="0">
                          <a:solidFill>
                            <a:schemeClr val="tx1"/>
                          </a:solidFill>
                          <a:effectLst/>
                          <a:latin typeface="Lao UI"/>
                        </a:rPr>
                        <a:t> </a:t>
                      </a:r>
                      <a:endParaRPr lang="en-IN" sz="20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7" name="Rectangle 6"/>
          <p:cNvSpPr/>
          <p:nvPr/>
        </p:nvSpPr>
        <p:spPr>
          <a:xfrm>
            <a:off x="294968" y="663677"/>
            <a:ext cx="4779308" cy="58766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51" y="825910"/>
            <a:ext cx="4510007" cy="253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32022" y="6129157"/>
            <a:ext cx="3505200" cy="338554"/>
          </a:xfrm>
          <a:prstGeom prst="rect">
            <a:avLst/>
          </a:prstGeom>
          <a:noFill/>
        </p:spPr>
        <p:txBody>
          <a:bodyPr wrap="square" rtlCol="0">
            <a:spAutoFit/>
          </a:bodyPr>
          <a:lstStyle/>
          <a:p>
            <a:r>
              <a:rPr lang="en-US" sz="1600" b="1" dirty="0" smtClean="0"/>
              <a:t>Condensate Water Recovery System</a:t>
            </a:r>
            <a:endParaRPr lang="en-US" sz="1600" b="1"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913" y="3601981"/>
            <a:ext cx="4216097" cy="233518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234642" y="13648"/>
            <a:ext cx="4151625" cy="518146"/>
          </a:xfrm>
          <a:prstGeom prst="rect">
            <a:avLst/>
          </a:prstGeom>
          <a:noFill/>
        </p:spPr>
        <p:txBody>
          <a:bodyPr wrap="square" rtlCol="0">
            <a:spAutoFit/>
          </a:bodyPr>
          <a:lstStyle/>
          <a:p>
            <a:r>
              <a:rPr lang="en-IN" sz="2700" dirty="0">
                <a:effectLst>
                  <a:outerShdw blurRad="38100" dist="38100" dir="2700000" algn="tl">
                    <a:srgbClr val="000000">
                      <a:alpha val="43137"/>
                    </a:srgbClr>
                  </a:outerShdw>
                </a:effectLst>
              </a:rPr>
              <a:t>TECHNOLOGY</a:t>
            </a:r>
          </a:p>
        </p:txBody>
      </p:sp>
      <p:sp>
        <p:nvSpPr>
          <p:cNvPr id="3" name="TextBox 2"/>
          <p:cNvSpPr txBox="1"/>
          <p:nvPr/>
        </p:nvSpPr>
        <p:spPr>
          <a:xfrm>
            <a:off x="1983907" y="5604116"/>
            <a:ext cx="2402360" cy="369332"/>
          </a:xfrm>
          <a:prstGeom prst="rect">
            <a:avLst/>
          </a:prstGeom>
          <a:noFill/>
        </p:spPr>
        <p:txBody>
          <a:bodyPr wrap="square" rtlCol="0">
            <a:spAutoFit/>
          </a:bodyPr>
          <a:lstStyle/>
          <a:p>
            <a:r>
              <a:rPr lang="en-US" b="1" dirty="0" smtClean="0">
                <a:solidFill>
                  <a:srgbClr val="FFFF00"/>
                </a:solidFill>
              </a:rPr>
              <a:t>Site Photo</a:t>
            </a:r>
            <a:endParaRPr lang="en-IN" b="1" dirty="0">
              <a:solidFill>
                <a:srgbClr val="FFFF00"/>
              </a:solidFill>
            </a:endParaRPr>
          </a:p>
        </p:txBody>
      </p:sp>
      <p:sp>
        <p:nvSpPr>
          <p:cNvPr id="4" name="TextBox 3"/>
          <p:cNvSpPr txBox="1"/>
          <p:nvPr/>
        </p:nvSpPr>
        <p:spPr>
          <a:xfrm>
            <a:off x="2310454" y="2820473"/>
            <a:ext cx="1746391" cy="369332"/>
          </a:xfrm>
          <a:prstGeom prst="rect">
            <a:avLst/>
          </a:prstGeom>
          <a:noFill/>
        </p:spPr>
        <p:txBody>
          <a:bodyPr wrap="square" rtlCol="0">
            <a:spAutoFit/>
          </a:bodyPr>
          <a:lstStyle/>
          <a:p>
            <a:r>
              <a:rPr lang="en-US" dirty="0" smtClean="0"/>
              <a:t>Process flow</a:t>
            </a:r>
            <a:endParaRPr lang="en-IN" dirty="0"/>
          </a:p>
        </p:txBody>
      </p:sp>
    </p:spTree>
    <p:extLst>
      <p:ext uri="{BB962C8B-B14F-4D97-AF65-F5344CB8AC3E}">
        <p14:creationId xmlns:p14="http://schemas.microsoft.com/office/powerpoint/2010/main" val="3808376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55978"/>
            <a:ext cx="12192000" cy="5984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2" name="Table 1"/>
          <p:cNvGraphicFramePr>
            <a:graphicFrameLocks noGrp="1"/>
          </p:cNvGraphicFramePr>
          <p:nvPr>
            <p:extLst>
              <p:ext uri="{D42A27DB-BD31-4B8C-83A1-F6EECF244321}">
                <p14:modId xmlns:p14="http://schemas.microsoft.com/office/powerpoint/2010/main" val="824898492"/>
              </p:ext>
            </p:extLst>
          </p:nvPr>
        </p:nvGraphicFramePr>
        <p:xfrm>
          <a:off x="5791200" y="663676"/>
          <a:ext cx="6400800" cy="5958960"/>
        </p:xfrm>
        <a:graphic>
          <a:graphicData uri="http://schemas.openxmlformats.org/drawingml/2006/table">
            <a:tbl>
              <a:tblPr firstRow="1" bandRow="1">
                <a:tableStyleId>{5C22544A-7EE6-4342-B048-85BDC9FD1C3A}</a:tableStyleId>
              </a:tblPr>
              <a:tblGrid>
                <a:gridCol w="2595716">
                  <a:extLst>
                    <a:ext uri="{9D8B030D-6E8A-4147-A177-3AD203B41FA5}">
                      <a16:colId xmlns="" xmlns:a16="http://schemas.microsoft.com/office/drawing/2014/main" val="20000"/>
                    </a:ext>
                  </a:extLst>
                </a:gridCol>
                <a:gridCol w="1671484">
                  <a:extLst>
                    <a:ext uri="{9D8B030D-6E8A-4147-A177-3AD203B41FA5}">
                      <a16:colId xmlns="" xmlns:a16="http://schemas.microsoft.com/office/drawing/2014/main" val="20001"/>
                    </a:ext>
                  </a:extLst>
                </a:gridCol>
                <a:gridCol w="2133600">
                  <a:extLst>
                    <a:ext uri="{9D8B030D-6E8A-4147-A177-3AD203B41FA5}">
                      <a16:colId xmlns="" xmlns:a16="http://schemas.microsoft.com/office/drawing/2014/main" val="20002"/>
                    </a:ext>
                  </a:extLst>
                </a:gridCol>
              </a:tblGrid>
              <a:tr h="909665">
                <a:tc>
                  <a:txBody>
                    <a:bodyPr/>
                    <a:lstStyle/>
                    <a:p>
                      <a:pPr algn="ctr"/>
                      <a:r>
                        <a:rPr lang="en-IN" sz="1800" b="1" i="0" kern="1200" dirty="0">
                          <a:solidFill>
                            <a:schemeClr val="tx1"/>
                          </a:solidFill>
                          <a:effectLst/>
                          <a:latin typeface="+mn-lt"/>
                          <a:ea typeface="+mn-ea"/>
                          <a:cs typeface="+mn-cs"/>
                        </a:rPr>
                        <a:t>Department:</a:t>
                      </a:r>
                    </a:p>
                  </a:txBody>
                  <a:tcPr anchor="ct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tc>
                  <a:txBody>
                    <a:bodyPr/>
                    <a:lstStyle/>
                    <a:p>
                      <a:pPr lvl="0" algn="ctr">
                        <a:lnSpc>
                          <a:spcPct val="100000"/>
                        </a:lnSpc>
                        <a:spcBef>
                          <a:spcPts val="0"/>
                        </a:spcBef>
                        <a:spcAft>
                          <a:spcPts val="0"/>
                        </a:spcAft>
                        <a:buNone/>
                      </a:pPr>
                      <a:endParaRPr lang="en-IN" sz="1800" b="1" i="0" u="none" strike="noStrike" noProof="0" dirty="0" smtClean="0">
                        <a:solidFill>
                          <a:schemeClr val="tx1"/>
                        </a:solidFill>
                        <a:latin typeface="Calibri"/>
                      </a:endParaRPr>
                    </a:p>
                    <a:p>
                      <a:pPr lvl="0" algn="ctr">
                        <a:lnSpc>
                          <a:spcPct val="100000"/>
                        </a:lnSpc>
                        <a:spcBef>
                          <a:spcPts val="0"/>
                        </a:spcBef>
                        <a:spcAft>
                          <a:spcPts val="0"/>
                        </a:spcAft>
                        <a:buNone/>
                      </a:pPr>
                      <a:r>
                        <a:rPr lang="en-IN" sz="1800" b="1" i="0" u="none" strike="noStrike" noProof="0" dirty="0" smtClean="0">
                          <a:solidFill>
                            <a:schemeClr val="tx1"/>
                          </a:solidFill>
                          <a:latin typeface="Calibri"/>
                        </a:rPr>
                        <a:t>Power</a:t>
                      </a:r>
                      <a:r>
                        <a:rPr lang="en-IN" sz="1800" b="1" i="0" u="none" strike="noStrike" noProof="0" dirty="0">
                          <a:solidFill>
                            <a:schemeClr val="tx1"/>
                          </a:solidFill>
                          <a:latin typeface="Calibri"/>
                        </a:rPr>
                        <a:t> Plant</a:t>
                      </a:r>
                      <a:endParaRPr lang="en-IN" sz="1800" b="1" i="0" u="none" strike="noStrike" noProof="0" dirty="0">
                        <a:latin typeface="Calibri"/>
                      </a:endParaRPr>
                    </a:p>
                    <a:p>
                      <a:pPr lvl="0" algn="ctr">
                        <a:buNone/>
                      </a:pPr>
                      <a:endParaRPr lang="en-IN" sz="1800" b="1" dirty="0">
                        <a:solidFill>
                          <a:schemeClr val="tx1"/>
                        </a:solidFill>
                      </a:endParaRPr>
                    </a:p>
                  </a:txBody>
                  <a:tcPr anchor="ctr">
                    <a:lnL w="12700">
                      <a:solidFill>
                        <a:schemeClr val="tx1"/>
                      </a:solidFill>
                    </a:lnL>
                    <a:lnR w="0">
                      <a:noFill/>
                    </a:lnR>
                    <a:lnT w="12700">
                      <a:solidFill>
                        <a:schemeClr val="tx1"/>
                      </a:solidFill>
                    </a:lnT>
                    <a:lnB w="12700">
                      <a:solidFill>
                        <a:schemeClr val="tx1"/>
                      </a:solidFill>
                    </a:lnB>
                    <a:pattFill prst="pct30">
                      <a:fgClr>
                        <a:schemeClr val="accent5">
                          <a:lumMod val="20000"/>
                          <a:lumOff val="80000"/>
                        </a:schemeClr>
                      </a:fgClr>
                      <a:bgClr>
                        <a:schemeClr val="bg1"/>
                      </a:bgClr>
                    </a:pattFill>
                  </a:tcPr>
                </a:tc>
                <a:tc>
                  <a:txBody>
                    <a:bodyPr/>
                    <a:lstStyle/>
                    <a:p>
                      <a:pPr algn="ctr"/>
                      <a:endParaRPr lang="en-IN" sz="1400" b="1" dirty="0">
                        <a:solidFill>
                          <a:schemeClr val="accent6">
                            <a:lumMod val="75000"/>
                          </a:schemeClr>
                        </a:solidFill>
                      </a:endParaRPr>
                    </a:p>
                  </a:txBody>
                  <a:tcPr anchor="ctr">
                    <a:lnL w="0">
                      <a:no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extLst>
                  <a:ext uri="{0D108BD9-81ED-4DB2-BD59-A6C34878D82A}">
                    <a16:rowId xmlns="" xmlns:a16="http://schemas.microsoft.com/office/drawing/2014/main" val="10000"/>
                  </a:ext>
                </a:extLst>
              </a:tr>
              <a:tr h="876850">
                <a:tc>
                  <a:txBody>
                    <a:bodyPr/>
                    <a:lstStyle/>
                    <a:p>
                      <a:pPr algn="ctr"/>
                      <a:r>
                        <a:rPr lang="en-IN" sz="2000" b="1" i="0" kern="1200" dirty="0">
                          <a:solidFill>
                            <a:schemeClr val="tx1"/>
                          </a:solidFill>
                          <a:effectLst/>
                          <a:latin typeface="+mn-lt"/>
                          <a:ea typeface="+mn-ea"/>
                          <a:cs typeface="+mn-cs"/>
                        </a:rPr>
                        <a:t>Sustainable initiative</a:t>
                      </a:r>
                      <a:r>
                        <a:rPr lang="en-IN" sz="2000" b="0" i="0" kern="1200" dirty="0">
                          <a:solidFill>
                            <a:schemeClr val="tx1"/>
                          </a:solidFill>
                          <a:effectLst/>
                          <a:latin typeface="+mn-lt"/>
                          <a:ea typeface="+mn-ea"/>
                          <a:cs typeface="+mn-cs"/>
                        </a:rPr>
                        <a:t>:</a:t>
                      </a:r>
                      <a:endParaRPr lang="en-IN" sz="2000" b="0" i="0" kern="1200" dirty="0">
                        <a:solidFill>
                          <a:schemeClr val="tx1"/>
                        </a:solidFill>
                        <a:effectLst/>
                        <a:latin typeface="+mn-lt"/>
                        <a:ea typeface="+mn-ea"/>
                        <a:cs typeface="+mn-cs"/>
                        <a:sym typeface="Wingdings" pitchFamily="2" charset="2"/>
                      </a:endParaRPr>
                    </a:p>
                  </a:txBody>
                  <a:tcPr anchor="ct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tc gridSpan="2">
                  <a:txBody>
                    <a:bodyPr/>
                    <a:lstStyle/>
                    <a:p>
                      <a:r>
                        <a:rPr lang="en-US" sz="2000" b="1" u="sng" dirty="0">
                          <a:solidFill>
                            <a:schemeClr val="accent6">
                              <a:lumMod val="50000"/>
                            </a:schemeClr>
                          </a:solidFill>
                        </a:rPr>
                        <a:t>Installation</a:t>
                      </a:r>
                      <a:r>
                        <a:rPr lang="en-US" sz="2000" b="1" u="sng" baseline="0" dirty="0">
                          <a:solidFill>
                            <a:schemeClr val="accent6">
                              <a:lumMod val="50000"/>
                            </a:schemeClr>
                          </a:solidFill>
                        </a:rPr>
                        <a:t> of Waste Pelleting </a:t>
                      </a:r>
                      <a:r>
                        <a:rPr lang="en-US" sz="2000" b="1" u="sng" baseline="0" dirty="0" smtClean="0">
                          <a:solidFill>
                            <a:schemeClr val="accent6">
                              <a:lumMod val="50000"/>
                            </a:schemeClr>
                          </a:solidFill>
                        </a:rPr>
                        <a:t>machine for cotton and blow room waste and use as Bio-Coal.</a:t>
                      </a:r>
                      <a:endParaRPr lang="en-IN" sz="2000" b="1" u="sng" kern="1200" dirty="0">
                        <a:solidFill>
                          <a:schemeClr val="accent6">
                            <a:lumMod val="50000"/>
                          </a:schemeClr>
                        </a:solidFill>
                        <a:latin typeface="+mn-lt"/>
                        <a:ea typeface="+mn-ea"/>
                        <a:cs typeface="+mn-cs"/>
                      </a:endParaRPr>
                    </a:p>
                  </a:txBody>
                  <a:tcP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tc hMerge="1">
                  <a:txBody>
                    <a:bodyPr/>
                    <a:lstStyle/>
                    <a:p>
                      <a:endParaRPr lang="en-IN" sz="1400" b="1" dirty="0"/>
                    </a:p>
                  </a:txBody>
                  <a:tcPr>
                    <a:solidFill>
                      <a:schemeClr val="accent5">
                        <a:lumMod val="20000"/>
                        <a:lumOff val="80000"/>
                      </a:schemeClr>
                    </a:solidFill>
                  </a:tcPr>
                </a:tc>
                <a:extLst>
                  <a:ext uri="{0D108BD9-81ED-4DB2-BD59-A6C34878D82A}">
                    <a16:rowId xmlns="" xmlns:a16="http://schemas.microsoft.com/office/drawing/2014/main" val="10001"/>
                  </a:ext>
                </a:extLst>
              </a:tr>
              <a:tr h="1000631">
                <a:tc>
                  <a:txBody>
                    <a:bodyPr/>
                    <a:lstStyle/>
                    <a:p>
                      <a:pPr algn="ctr"/>
                      <a:r>
                        <a:rPr lang="en-IN" sz="2000" b="1" i="0" kern="1200" dirty="0">
                          <a:solidFill>
                            <a:schemeClr val="tx1"/>
                          </a:solidFill>
                          <a:effectLst/>
                          <a:latin typeface="+mn-lt"/>
                          <a:ea typeface="+mn-ea"/>
                          <a:cs typeface="+mn-cs"/>
                        </a:rPr>
                        <a:t> </a:t>
                      </a:r>
                      <a:endParaRPr lang="en-IN" sz="2000" b="1" i="0" kern="1200" dirty="0" smtClean="0">
                        <a:solidFill>
                          <a:schemeClr val="tx1"/>
                        </a:solidFill>
                        <a:effectLst/>
                        <a:latin typeface="+mn-lt"/>
                        <a:ea typeface="+mn-ea"/>
                        <a:cs typeface="+mn-cs"/>
                      </a:endParaRPr>
                    </a:p>
                    <a:p>
                      <a:pPr algn="ctr"/>
                      <a:r>
                        <a:rPr lang="en-IN" sz="2000" b="1" i="0" kern="1200" dirty="0" smtClean="0">
                          <a:solidFill>
                            <a:schemeClr val="tx1"/>
                          </a:solidFill>
                          <a:effectLst/>
                          <a:latin typeface="+mn-lt"/>
                          <a:ea typeface="+mn-ea"/>
                          <a:cs typeface="+mn-cs"/>
                        </a:rPr>
                        <a:t>Before</a:t>
                      </a:r>
                      <a:r>
                        <a:rPr lang="en-IN" sz="2000" b="1" i="0" kern="1200" dirty="0">
                          <a:solidFill>
                            <a:schemeClr val="tx1"/>
                          </a:solidFill>
                          <a:effectLst/>
                          <a:latin typeface="+mn-lt"/>
                          <a:ea typeface="+mn-ea"/>
                          <a:cs typeface="+mn-cs"/>
                        </a:rPr>
                        <a:t>:</a:t>
                      </a:r>
                      <a:endParaRPr lang="en-IN" sz="2000" b="1" i="0" kern="1200" dirty="0">
                        <a:solidFill>
                          <a:schemeClr val="tx1"/>
                        </a:solidFill>
                        <a:effectLst/>
                        <a:latin typeface="+mn-lt"/>
                        <a:ea typeface="+mn-ea"/>
                        <a:cs typeface="+mn-cs"/>
                        <a:sym typeface="Wingdings" pitchFamily="2" charset="2"/>
                      </a:endParaRPr>
                    </a:p>
                  </a:txBody>
                  <a:tcP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tc gridSpan="2">
                  <a:txBody>
                    <a:bodyPr/>
                    <a:lstStyle/>
                    <a:p>
                      <a:r>
                        <a:rPr lang="en-IN" sz="2000" b="0" dirty="0">
                          <a:solidFill>
                            <a:schemeClr val="tx1"/>
                          </a:solidFill>
                        </a:rPr>
                        <a:t>Cotton waste generated was dumped in landfill or remain </a:t>
                      </a:r>
                      <a:r>
                        <a:rPr lang="en-IN" sz="2000" b="0" dirty="0" err="1">
                          <a:solidFill>
                            <a:schemeClr val="tx1"/>
                          </a:solidFill>
                        </a:rPr>
                        <a:t>untilized</a:t>
                      </a:r>
                      <a:r>
                        <a:rPr lang="en-IN" sz="2000" b="0" dirty="0">
                          <a:solidFill>
                            <a:schemeClr val="tx1"/>
                          </a:solidFill>
                        </a:rPr>
                        <a:t>.</a:t>
                      </a:r>
                    </a:p>
                  </a:txBody>
                  <a:tcP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tc hMerge="1">
                  <a:txBody>
                    <a:bodyPr/>
                    <a:lstStyle/>
                    <a:p>
                      <a:endParaRPr lang="en-IN" sz="1400" b="1" dirty="0"/>
                    </a:p>
                  </a:txBody>
                  <a:tcPr>
                    <a:solidFill>
                      <a:schemeClr val="accent5">
                        <a:lumMod val="20000"/>
                        <a:lumOff val="80000"/>
                      </a:schemeClr>
                    </a:solidFill>
                  </a:tcPr>
                </a:tc>
                <a:extLst>
                  <a:ext uri="{0D108BD9-81ED-4DB2-BD59-A6C34878D82A}">
                    <a16:rowId xmlns="" xmlns:a16="http://schemas.microsoft.com/office/drawing/2014/main" val="10002"/>
                  </a:ext>
                </a:extLst>
              </a:tr>
              <a:tr h="1182564">
                <a:tc>
                  <a:txBody>
                    <a:bodyPr/>
                    <a:lstStyle/>
                    <a:p>
                      <a:pPr algn="ctr"/>
                      <a:r>
                        <a:rPr lang="en-IN" sz="1800" b="0" i="0" kern="1200" dirty="0">
                          <a:solidFill>
                            <a:schemeClr val="tx1"/>
                          </a:solidFill>
                          <a:effectLst/>
                          <a:latin typeface="+mn-lt"/>
                          <a:ea typeface="+mn-ea"/>
                          <a:cs typeface="+mn-cs"/>
                        </a:rPr>
                        <a:t> </a:t>
                      </a:r>
                      <a:endParaRPr lang="en-IN" sz="1800" b="0" i="0" kern="1200" dirty="0" smtClean="0">
                        <a:solidFill>
                          <a:schemeClr val="tx1"/>
                        </a:solidFill>
                        <a:effectLst/>
                        <a:latin typeface="+mn-lt"/>
                        <a:ea typeface="+mn-ea"/>
                        <a:cs typeface="+mn-cs"/>
                      </a:endParaRPr>
                    </a:p>
                    <a:p>
                      <a:pPr algn="ctr"/>
                      <a:r>
                        <a:rPr lang="en-IN" sz="2000" b="1" i="0" kern="1200" dirty="0" smtClean="0">
                          <a:solidFill>
                            <a:schemeClr val="tx1"/>
                          </a:solidFill>
                          <a:effectLst/>
                          <a:latin typeface="+mn-lt"/>
                          <a:ea typeface="+mn-ea"/>
                          <a:cs typeface="+mn-cs"/>
                        </a:rPr>
                        <a:t>After</a:t>
                      </a:r>
                      <a:r>
                        <a:rPr lang="en-IN" sz="1800" b="0" i="0" kern="1200" dirty="0">
                          <a:solidFill>
                            <a:schemeClr val="tx1"/>
                          </a:solidFill>
                          <a:effectLst/>
                          <a:latin typeface="+mn-lt"/>
                          <a:ea typeface="+mn-ea"/>
                          <a:cs typeface="+mn-cs"/>
                        </a:rPr>
                        <a:t> </a:t>
                      </a:r>
                      <a:endParaRPr lang="en-IN" sz="1800" b="0" i="0" kern="1200" dirty="0">
                        <a:solidFill>
                          <a:schemeClr val="tx1"/>
                        </a:solidFill>
                        <a:effectLst/>
                        <a:latin typeface="+mn-lt"/>
                        <a:ea typeface="+mn-ea"/>
                        <a:cs typeface="+mn-cs"/>
                        <a:sym typeface="Wingdings" pitchFamily="2" charset="2"/>
                      </a:endParaRPr>
                    </a:p>
                  </a:txBody>
                  <a:tcP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tc gridSpan="2">
                  <a:txBody>
                    <a:bodyPr/>
                    <a:lstStyle/>
                    <a:p>
                      <a:pPr marL="0" indent="0">
                        <a:buFont typeface="Arial" panose="020B0604020202020204" pitchFamily="34" charset="0"/>
                        <a:buNone/>
                      </a:pPr>
                      <a:r>
                        <a:rPr lang="en-IN" sz="1800" b="0" dirty="0"/>
                        <a:t>Converting Waste material in to Pelleting form and use as Biomass fuel in Boiler and reducing the consumption of coal</a:t>
                      </a:r>
                      <a:endParaRPr lang="en-US" sz="1800" b="0" dirty="0"/>
                    </a:p>
                  </a:txBody>
                  <a:tcP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tc hMerge="1">
                  <a:txBody>
                    <a:bodyPr/>
                    <a:lstStyle/>
                    <a:p>
                      <a:endParaRPr lang="en-IN" sz="1400" b="1" dirty="0"/>
                    </a:p>
                  </a:txBody>
                  <a:tcPr>
                    <a:solidFill>
                      <a:schemeClr val="accent5">
                        <a:lumMod val="20000"/>
                        <a:lumOff val="80000"/>
                      </a:schemeClr>
                    </a:solidFill>
                  </a:tcPr>
                </a:tc>
                <a:extLst>
                  <a:ext uri="{0D108BD9-81ED-4DB2-BD59-A6C34878D82A}">
                    <a16:rowId xmlns="" xmlns:a16="http://schemas.microsoft.com/office/drawing/2014/main" val="10003"/>
                  </a:ext>
                </a:extLst>
              </a:tr>
              <a:tr h="508573">
                <a:tc>
                  <a:txBody>
                    <a:bodyPr/>
                    <a:lstStyle/>
                    <a:p>
                      <a:r>
                        <a:rPr lang="en-IN" sz="1400" b="0" dirty="0">
                          <a:solidFill>
                            <a:schemeClr val="tx1"/>
                          </a:solidFill>
                          <a:effectLst/>
                          <a:latin typeface="Lao UI"/>
                        </a:rPr>
                        <a:t>&gt; Total investment.</a:t>
                      </a:r>
                      <a:endParaRPr lang="en-IN" sz="1400" b="0" dirty="0">
                        <a:solidFill>
                          <a:schemeClr val="tx1"/>
                        </a:solidFill>
                        <a:effectLst/>
                        <a:latin typeface="Times New Roman"/>
                      </a:endParaRP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tc>
                  <a:txBody>
                    <a:bodyPr/>
                    <a:lstStyle/>
                    <a:p>
                      <a:pPr algn="ctr"/>
                      <a:r>
                        <a:rPr lang="en-IN" sz="1600" b="0" dirty="0" smtClean="0">
                          <a:solidFill>
                            <a:schemeClr val="tx1"/>
                          </a:solidFill>
                          <a:effectLst/>
                          <a:latin typeface="Times New Roman"/>
                        </a:rPr>
                        <a:t>Lakhs</a:t>
                      </a:r>
                      <a:endParaRPr lang="en-IN" sz="1600" b="0" dirty="0">
                        <a:solidFill>
                          <a:schemeClr val="tx1"/>
                        </a:solidFill>
                        <a:effectLst/>
                        <a:latin typeface="Times New Roman"/>
                      </a:endParaRP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tc>
                  <a:txBody>
                    <a:bodyPr/>
                    <a:lstStyle/>
                    <a:p>
                      <a:pPr lvl="0" algn="ctr">
                        <a:buNone/>
                      </a:pPr>
                      <a:r>
                        <a:rPr lang="en-IN" sz="1600" b="0" dirty="0">
                          <a:solidFill>
                            <a:schemeClr val="tx1"/>
                          </a:solidFill>
                          <a:effectLst/>
                          <a:latin typeface="Times New Roman"/>
                        </a:rPr>
                        <a:t>22157</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extLst>
                  <a:ext uri="{0D108BD9-81ED-4DB2-BD59-A6C34878D82A}">
                    <a16:rowId xmlns="" xmlns:a16="http://schemas.microsoft.com/office/drawing/2014/main" val="10004"/>
                  </a:ext>
                </a:extLst>
              </a:tr>
              <a:tr h="644766">
                <a:tc>
                  <a:txBody>
                    <a:bodyPr/>
                    <a:lstStyle/>
                    <a:p>
                      <a:r>
                        <a:rPr lang="en-IN" sz="1800" b="1" dirty="0">
                          <a:solidFill>
                            <a:schemeClr val="tx1"/>
                          </a:solidFill>
                          <a:effectLst/>
                          <a:latin typeface="Lao UI"/>
                        </a:rPr>
                        <a:t>&gt; Energy Saved</a:t>
                      </a:r>
                      <a:endParaRPr lang="en-IN" sz="1800" b="1">
                        <a:solidFill>
                          <a:schemeClr val="tx1"/>
                        </a:solidFill>
                        <a:effectLst/>
                        <a:latin typeface="Times New Roman"/>
                      </a:endParaRP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solidFill>
                      <a:srgbClr val="92D050"/>
                    </a:solidFill>
                  </a:tcPr>
                </a:tc>
                <a:tc>
                  <a:txBody>
                    <a:bodyPr/>
                    <a:lstStyle/>
                    <a:p>
                      <a:pPr algn="ctr"/>
                      <a:r>
                        <a:rPr lang="en-IN" sz="2000" b="1" dirty="0">
                          <a:solidFill>
                            <a:schemeClr val="tx1"/>
                          </a:solidFill>
                          <a:effectLst/>
                          <a:latin typeface="Times New Roman"/>
                        </a:rPr>
                        <a:t>Coal MT / Day</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solidFill>
                      <a:srgbClr val="92D050"/>
                    </a:solidFill>
                  </a:tcPr>
                </a:tc>
                <a:tc>
                  <a:txBody>
                    <a:bodyPr/>
                    <a:lstStyle/>
                    <a:p>
                      <a:pPr algn="ctr"/>
                      <a:r>
                        <a:rPr lang="en-IN" sz="2800" b="1" dirty="0">
                          <a:solidFill>
                            <a:schemeClr val="tx1"/>
                          </a:solidFill>
                          <a:effectLst/>
                          <a:latin typeface="Times New Roman"/>
                        </a:rPr>
                        <a:t>0.500</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solidFill>
                      <a:srgbClr val="92D050"/>
                    </a:solidFill>
                  </a:tcPr>
                </a:tc>
                <a:extLst>
                  <a:ext uri="{0D108BD9-81ED-4DB2-BD59-A6C34878D82A}">
                    <a16:rowId xmlns="" xmlns:a16="http://schemas.microsoft.com/office/drawing/2014/main" val="10006"/>
                  </a:ext>
                </a:extLst>
              </a:tr>
              <a:tr h="690821">
                <a:tc>
                  <a:txBody>
                    <a:bodyPr/>
                    <a:lstStyle/>
                    <a:p>
                      <a:r>
                        <a:rPr lang="en-IN" sz="1800" b="1" dirty="0">
                          <a:solidFill>
                            <a:schemeClr val="tx1"/>
                          </a:solidFill>
                          <a:effectLst/>
                          <a:latin typeface="Lao UI"/>
                        </a:rPr>
                        <a:t>&gt; Total Savings/year </a:t>
                      </a:r>
                      <a:endParaRPr lang="en-IN" sz="1800" b="1" dirty="0">
                        <a:solidFill>
                          <a:schemeClr val="tx1"/>
                        </a:solidFill>
                        <a:effectLst/>
                        <a:latin typeface="Times New Roman"/>
                      </a:endParaRP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solidFill>
                      <a:srgbClr val="FFFF00"/>
                    </a:solidFill>
                  </a:tcPr>
                </a:tc>
                <a:tc>
                  <a:txBody>
                    <a:bodyPr/>
                    <a:lstStyle/>
                    <a:p>
                      <a:pPr algn="ctr"/>
                      <a:r>
                        <a:rPr lang="en-US" sz="1600" b="1" dirty="0" smtClean="0">
                          <a:solidFill>
                            <a:schemeClr val="tx1"/>
                          </a:solidFill>
                          <a:effectLst/>
                          <a:latin typeface="Times New Roman"/>
                        </a:rPr>
                        <a:t>Lakhs</a:t>
                      </a:r>
                      <a:endParaRPr lang="en-IN" sz="1600" b="1" dirty="0">
                        <a:solidFill>
                          <a:schemeClr val="tx1"/>
                        </a:solidFill>
                        <a:effectLst/>
                        <a:latin typeface="Times New Roman"/>
                      </a:endParaRP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solidFill>
                      <a:srgbClr val="FFFF00"/>
                    </a:solidFill>
                  </a:tcPr>
                </a:tc>
                <a:tc>
                  <a:txBody>
                    <a:bodyPr/>
                    <a:lstStyle/>
                    <a:p>
                      <a:pPr lvl="0" algn="ctr">
                        <a:buNone/>
                      </a:pPr>
                      <a:r>
                        <a:rPr lang="en-US" sz="2400" b="1" dirty="0" smtClean="0">
                          <a:solidFill>
                            <a:schemeClr val="tx1"/>
                          </a:solidFill>
                          <a:effectLst/>
                          <a:latin typeface="Times New Roman"/>
                        </a:rPr>
                        <a:t>132.9</a:t>
                      </a:r>
                      <a:endParaRPr lang="en-IN" sz="2400" b="1" dirty="0">
                        <a:solidFill>
                          <a:schemeClr val="tx1"/>
                        </a:solidFill>
                        <a:effectLst/>
                        <a:latin typeface="Times New Roman"/>
                      </a:endParaRP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solidFill>
                      <a:srgbClr val="FFFF00"/>
                    </a:solidFill>
                  </a:tcPr>
                </a:tc>
                <a:extLst>
                  <a:ext uri="{0D108BD9-81ED-4DB2-BD59-A6C34878D82A}">
                    <a16:rowId xmlns="" xmlns:a16="http://schemas.microsoft.com/office/drawing/2014/main" val="10008"/>
                  </a:ext>
                </a:extLst>
              </a:tr>
            </a:tbl>
          </a:graphicData>
        </a:graphic>
      </p:graphicFrame>
      <p:sp>
        <p:nvSpPr>
          <p:cNvPr id="7" name="Rectangle 6"/>
          <p:cNvSpPr/>
          <p:nvPr/>
        </p:nvSpPr>
        <p:spPr>
          <a:xfrm>
            <a:off x="294967" y="668740"/>
            <a:ext cx="5314263" cy="563204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p:cNvSpPr txBox="1"/>
          <p:nvPr/>
        </p:nvSpPr>
        <p:spPr>
          <a:xfrm>
            <a:off x="397829" y="5870723"/>
            <a:ext cx="2235375" cy="369332"/>
          </a:xfrm>
          <a:prstGeom prst="rect">
            <a:avLst/>
          </a:prstGeom>
          <a:noFill/>
        </p:spPr>
        <p:txBody>
          <a:bodyPr wrap="square" rtlCol="0">
            <a:spAutoFit/>
          </a:bodyPr>
          <a:lstStyle/>
          <a:p>
            <a:pPr algn="ctr"/>
            <a:r>
              <a:rPr lang="en-US" b="1" dirty="0"/>
              <a:t>Waste Pelleting M/c</a:t>
            </a:r>
          </a:p>
        </p:txBody>
      </p:sp>
      <p:sp>
        <p:nvSpPr>
          <p:cNvPr id="11" name="TextBox 10"/>
          <p:cNvSpPr txBox="1"/>
          <p:nvPr/>
        </p:nvSpPr>
        <p:spPr>
          <a:xfrm>
            <a:off x="433315" y="-12918"/>
            <a:ext cx="5639939" cy="461665"/>
          </a:xfrm>
          <a:prstGeom prst="rect">
            <a:avLst/>
          </a:prstGeom>
          <a:noFill/>
        </p:spPr>
        <p:txBody>
          <a:bodyPr wrap="square" lIns="91440" tIns="45720" rIns="91440" bIns="45720" rtlCol="0" anchor="t">
            <a:spAutoFit/>
          </a:bodyPr>
          <a:lstStyle/>
          <a:p>
            <a:endParaRPr lang="en-US" sz="2400" b="1"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16" y="788936"/>
            <a:ext cx="2432714" cy="218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a:stCxn id="7" idx="1"/>
          </p:cNvCxnSpPr>
          <p:nvPr/>
        </p:nvCxnSpPr>
        <p:spPr>
          <a:xfrm flipV="1">
            <a:off x="294967" y="3482232"/>
            <a:ext cx="4778477" cy="2532"/>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4471" y="2972955"/>
            <a:ext cx="4267199" cy="400110"/>
          </a:xfrm>
          <a:prstGeom prst="rect">
            <a:avLst/>
          </a:prstGeom>
          <a:noFill/>
        </p:spPr>
        <p:txBody>
          <a:bodyPr wrap="square" lIns="91440" tIns="45720" rIns="91440" bIns="45720" rtlCol="0" anchor="t">
            <a:spAutoFit/>
          </a:bodyPr>
          <a:lstStyle/>
          <a:p>
            <a:pPr algn="ctr"/>
            <a:r>
              <a:rPr lang="en-US" sz="2000" b="1" dirty="0"/>
              <a:t>Cotton Waste during manufacturing</a:t>
            </a:r>
            <a:endParaRPr lang="en-US" sz="2000" b="1" dirty="0">
              <a:cs typeface="Calibri"/>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6030" y="788937"/>
            <a:ext cx="2606722" cy="218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7384" y="3476166"/>
            <a:ext cx="2682066" cy="222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711745" y="5652823"/>
            <a:ext cx="1956242" cy="646331"/>
          </a:xfrm>
          <a:prstGeom prst="rect">
            <a:avLst/>
          </a:prstGeom>
          <a:noFill/>
        </p:spPr>
        <p:txBody>
          <a:bodyPr wrap="square" rtlCol="0">
            <a:spAutoFit/>
          </a:bodyPr>
          <a:lstStyle/>
          <a:p>
            <a:pPr algn="ctr"/>
            <a:r>
              <a:rPr lang="en-US" b="1" dirty="0"/>
              <a:t>Product Output</a:t>
            </a:r>
          </a:p>
          <a:p>
            <a:pPr algn="ctr"/>
            <a:r>
              <a:rPr lang="en-US" b="1" dirty="0"/>
              <a:t>(Biomass)</a:t>
            </a:r>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598" y="3404357"/>
            <a:ext cx="2309006" cy="237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3567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55978"/>
            <a:ext cx="12192000" cy="5984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3604083836"/>
              </p:ext>
            </p:extLst>
          </p:nvPr>
        </p:nvGraphicFramePr>
        <p:xfrm>
          <a:off x="4998508" y="511455"/>
          <a:ext cx="7176545" cy="6050624"/>
        </p:xfrm>
        <a:graphic>
          <a:graphicData uri="http://schemas.openxmlformats.org/drawingml/2006/table">
            <a:tbl>
              <a:tblPr firstRow="1" bandRow="1">
                <a:tableStyleId>{5C22544A-7EE6-4342-B048-85BDC9FD1C3A}</a:tableStyleId>
              </a:tblPr>
              <a:tblGrid>
                <a:gridCol w="2594919">
                  <a:extLst>
                    <a:ext uri="{9D8B030D-6E8A-4147-A177-3AD203B41FA5}">
                      <a16:colId xmlns="" xmlns:a16="http://schemas.microsoft.com/office/drawing/2014/main" val="20000"/>
                    </a:ext>
                  </a:extLst>
                </a:gridCol>
                <a:gridCol w="2189445">
                  <a:extLst>
                    <a:ext uri="{9D8B030D-6E8A-4147-A177-3AD203B41FA5}">
                      <a16:colId xmlns="" xmlns:a16="http://schemas.microsoft.com/office/drawing/2014/main" val="20001"/>
                    </a:ext>
                  </a:extLst>
                </a:gridCol>
                <a:gridCol w="2392181">
                  <a:extLst>
                    <a:ext uri="{9D8B030D-6E8A-4147-A177-3AD203B41FA5}">
                      <a16:colId xmlns="" xmlns:a16="http://schemas.microsoft.com/office/drawing/2014/main" val="20002"/>
                    </a:ext>
                  </a:extLst>
                </a:gridCol>
              </a:tblGrid>
              <a:tr h="909903">
                <a:tc>
                  <a:txBody>
                    <a:bodyPr/>
                    <a:lstStyle/>
                    <a:p>
                      <a:pPr algn="ctr"/>
                      <a:r>
                        <a:rPr lang="en-IN" sz="2000" b="1" i="0" kern="1200" dirty="0">
                          <a:solidFill>
                            <a:schemeClr val="tx1"/>
                          </a:solidFill>
                          <a:effectLst/>
                          <a:latin typeface="+mn-lt"/>
                          <a:ea typeface="+mn-ea"/>
                          <a:cs typeface="+mn-cs"/>
                        </a:rPr>
                        <a:t>Sustainable </a:t>
                      </a:r>
                      <a:r>
                        <a:rPr lang="en-IN" sz="2000" b="1" i="0" kern="1200" dirty="0" smtClean="0">
                          <a:solidFill>
                            <a:schemeClr val="tx1"/>
                          </a:solidFill>
                          <a:effectLst/>
                          <a:latin typeface="+mn-lt"/>
                          <a:ea typeface="+mn-ea"/>
                          <a:cs typeface="+mn-cs"/>
                        </a:rPr>
                        <a:t>Initiative</a:t>
                      </a:r>
                      <a:endParaRPr lang="en-IN" sz="2000" b="1" i="0" kern="1200" dirty="0">
                        <a:solidFill>
                          <a:schemeClr val="tx1"/>
                        </a:solidFill>
                        <a:effectLst/>
                        <a:latin typeface="+mn-lt"/>
                        <a:ea typeface="+mn-ea"/>
                        <a:cs typeface="+mn-cs"/>
                        <a:sym typeface="Wingdings" pitchFamily="2" charset="2"/>
                      </a:endParaRPr>
                    </a:p>
                  </a:txBody>
                  <a:tcPr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pattFill prst="pct30">
                      <a:fgClr>
                        <a:schemeClr val="accent5">
                          <a:lumMod val="20000"/>
                          <a:lumOff val="80000"/>
                        </a:schemeClr>
                      </a:fgClr>
                      <a:bgClr>
                        <a:schemeClr val="bg1"/>
                      </a:bgClr>
                    </a:pattFill>
                  </a:tcPr>
                </a:tc>
                <a:tc gridSpan="2">
                  <a:txBody>
                    <a:bodyPr/>
                    <a:lstStyle/>
                    <a:p>
                      <a:r>
                        <a:rPr lang="en-IN" sz="1800" b="1" u="sng" dirty="0">
                          <a:solidFill>
                            <a:schemeClr val="accent6">
                              <a:lumMod val="50000"/>
                            </a:schemeClr>
                          </a:solidFill>
                        </a:rPr>
                        <a:t>Power savings in Humidification Plant - 7 A at Finish Folding by Installing  NOVENCO </a:t>
                      </a:r>
                      <a:r>
                        <a:rPr lang="en-IN" sz="1800" b="1" u="sng" baseline="0" dirty="0">
                          <a:solidFill>
                            <a:schemeClr val="accent6">
                              <a:lumMod val="50000"/>
                            </a:schemeClr>
                          </a:solidFill>
                        </a:rPr>
                        <a:t> high efficient S</a:t>
                      </a:r>
                      <a:r>
                        <a:rPr lang="en-IN" sz="1800" b="1" u="sng" dirty="0">
                          <a:solidFill>
                            <a:schemeClr val="accent6">
                              <a:lumMod val="50000"/>
                            </a:schemeClr>
                          </a:solidFill>
                        </a:rPr>
                        <a:t>upply Air </a:t>
                      </a:r>
                      <a:r>
                        <a:rPr lang="en-IN" sz="1800" b="1" u="sng" dirty="0" smtClean="0">
                          <a:solidFill>
                            <a:schemeClr val="accent6">
                              <a:lumMod val="50000"/>
                            </a:schemeClr>
                          </a:solidFill>
                        </a:rPr>
                        <a:t>Fan.</a:t>
                      </a:r>
                      <a:endParaRPr lang="en-IN" sz="1800" b="1" u="sng" dirty="0">
                        <a:solidFill>
                          <a:schemeClr val="accent6">
                            <a:lumMod val="50000"/>
                          </a:schemeClr>
                        </a:solidFill>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tc hMerge="1">
                  <a:txBody>
                    <a:bodyPr/>
                    <a:lstStyle/>
                    <a:p>
                      <a:endParaRPr lang="en-IN" sz="1400" b="1"/>
                    </a:p>
                  </a:txBody>
                  <a:tcPr>
                    <a:solidFill>
                      <a:schemeClr val="accent5">
                        <a:lumMod val="20000"/>
                        <a:lumOff val="80000"/>
                      </a:schemeClr>
                    </a:solidFill>
                  </a:tcPr>
                </a:tc>
                <a:extLst>
                  <a:ext uri="{0D108BD9-81ED-4DB2-BD59-A6C34878D82A}">
                    <a16:rowId xmlns="" xmlns:a16="http://schemas.microsoft.com/office/drawing/2014/main" val="10001"/>
                  </a:ext>
                </a:extLst>
              </a:tr>
              <a:tr h="871718">
                <a:tc>
                  <a:txBody>
                    <a:bodyPr/>
                    <a:lstStyle/>
                    <a:p>
                      <a:pPr algn="ctr"/>
                      <a:r>
                        <a:rPr lang="en-IN" sz="2000" b="1" i="0" kern="1200" dirty="0">
                          <a:solidFill>
                            <a:schemeClr val="tx1"/>
                          </a:solidFill>
                          <a:effectLst/>
                          <a:latin typeface="+mn-lt"/>
                          <a:ea typeface="+mn-ea"/>
                          <a:cs typeface="+mn-cs"/>
                        </a:rPr>
                        <a:t>Before</a:t>
                      </a:r>
                      <a:endParaRPr lang="en-IN" sz="2000" b="1" i="0" kern="1200" dirty="0">
                        <a:solidFill>
                          <a:schemeClr val="tx1"/>
                        </a:solidFill>
                        <a:effectLst/>
                        <a:latin typeface="+mn-lt"/>
                        <a:ea typeface="+mn-ea"/>
                        <a:cs typeface="+mn-cs"/>
                        <a:sym typeface="Wingdings" pitchFamily="2" charset="2"/>
                      </a:endParaRPr>
                    </a:p>
                  </a:txBody>
                  <a:tcPr anchor="ct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tc gridSpan="2">
                  <a:txBody>
                    <a:bodyPr/>
                    <a:lstStyle/>
                    <a:p>
                      <a:r>
                        <a:rPr lang="en-IN" sz="1800" b="0" i="0" kern="1200" dirty="0">
                          <a:solidFill>
                            <a:schemeClr val="tx1"/>
                          </a:solidFill>
                          <a:effectLst/>
                          <a:latin typeface="+mn-lt"/>
                          <a:ea typeface="+mn-ea"/>
                          <a:cs typeface="+mn-cs"/>
                        </a:rPr>
                        <a:t>Actual </a:t>
                      </a:r>
                      <a:r>
                        <a:rPr lang="en-IN" sz="1800" b="1" i="0" kern="1200" dirty="0">
                          <a:solidFill>
                            <a:schemeClr val="tx1"/>
                          </a:solidFill>
                          <a:effectLst/>
                          <a:latin typeface="+mn-lt"/>
                          <a:ea typeface="+mn-ea"/>
                          <a:cs typeface="+mn-cs"/>
                        </a:rPr>
                        <a:t>Power consumption of Supply air Fan is 57.5 KW</a:t>
                      </a:r>
                      <a:r>
                        <a:rPr lang="en-IN" sz="1800" b="0" i="0" kern="1200" dirty="0">
                          <a:solidFill>
                            <a:schemeClr val="tx1"/>
                          </a:solidFill>
                          <a:effectLst/>
                          <a:latin typeface="+mn-lt"/>
                          <a:ea typeface="+mn-ea"/>
                          <a:cs typeface="+mn-cs"/>
                        </a:rPr>
                        <a:t> against Installed Power of 75Kw.(Power Consumption 1380 Kwh / Day)</a:t>
                      </a:r>
                      <a:endParaRPr lang="en-IN" sz="1800" b="0"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tc hMerge="1">
                  <a:txBody>
                    <a:bodyPr/>
                    <a:lstStyle/>
                    <a:p>
                      <a:endParaRPr lang="en-IN" sz="1400" b="1"/>
                    </a:p>
                  </a:txBody>
                  <a:tcPr>
                    <a:solidFill>
                      <a:schemeClr val="accent5">
                        <a:lumMod val="20000"/>
                        <a:lumOff val="80000"/>
                      </a:schemeClr>
                    </a:solidFill>
                  </a:tcPr>
                </a:tc>
                <a:extLst>
                  <a:ext uri="{0D108BD9-81ED-4DB2-BD59-A6C34878D82A}">
                    <a16:rowId xmlns="" xmlns:a16="http://schemas.microsoft.com/office/drawing/2014/main" val="10002"/>
                  </a:ext>
                </a:extLst>
              </a:tr>
              <a:tr h="1656265">
                <a:tc>
                  <a:txBody>
                    <a:bodyPr/>
                    <a:lstStyle/>
                    <a:p>
                      <a:pPr algn="ctr"/>
                      <a:r>
                        <a:rPr lang="en-IN" sz="2000" b="1" i="0" kern="1200" dirty="0">
                          <a:solidFill>
                            <a:schemeClr val="tx1"/>
                          </a:solidFill>
                          <a:effectLst/>
                          <a:latin typeface="+mn-lt"/>
                          <a:ea typeface="+mn-ea"/>
                          <a:cs typeface="+mn-cs"/>
                        </a:rPr>
                        <a:t>After</a:t>
                      </a:r>
                      <a:endParaRPr lang="en-IN" sz="2000" b="1" i="0" kern="1200" dirty="0">
                        <a:solidFill>
                          <a:schemeClr val="tx1"/>
                        </a:solidFill>
                        <a:effectLst/>
                        <a:latin typeface="+mn-lt"/>
                        <a:ea typeface="+mn-ea"/>
                        <a:cs typeface="+mn-cs"/>
                        <a:sym typeface="Wingdings" pitchFamily="2" charset="2"/>
                      </a:endParaRPr>
                    </a:p>
                  </a:txBody>
                  <a:tcPr anchor="ct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i="0" kern="1200" dirty="0">
                          <a:solidFill>
                            <a:schemeClr val="tx1"/>
                          </a:solidFill>
                          <a:effectLst/>
                          <a:latin typeface="+mn-lt"/>
                          <a:ea typeface="+mn-ea"/>
                          <a:cs typeface="+mn-cs"/>
                        </a:rPr>
                        <a:t>We have </a:t>
                      </a:r>
                      <a:r>
                        <a:rPr lang="en-IN" sz="1800" b="1" i="0" kern="1200" dirty="0">
                          <a:solidFill>
                            <a:schemeClr val="tx1"/>
                          </a:solidFill>
                          <a:effectLst/>
                          <a:latin typeface="+mn-lt"/>
                          <a:ea typeface="+mn-ea"/>
                          <a:cs typeface="+mn-cs"/>
                        </a:rPr>
                        <a:t>installed 44 KW Supply Air FAN</a:t>
                      </a:r>
                      <a:r>
                        <a:rPr lang="en-IN" sz="1800" b="0" i="0" kern="1200" dirty="0">
                          <a:solidFill>
                            <a:schemeClr val="tx1"/>
                          </a:solidFill>
                          <a:effectLst/>
                          <a:latin typeface="+mn-lt"/>
                          <a:ea typeface="+mn-ea"/>
                          <a:cs typeface="+mn-cs"/>
                        </a:rPr>
                        <a:t> instead of 75 KW. And actual KW is</a:t>
                      </a:r>
                      <a:r>
                        <a:rPr lang="en-IN" sz="1800" b="0" i="0" kern="1200" baseline="0" dirty="0">
                          <a:solidFill>
                            <a:schemeClr val="tx1"/>
                          </a:solidFill>
                          <a:effectLst/>
                          <a:latin typeface="+mn-lt"/>
                          <a:ea typeface="+mn-ea"/>
                          <a:cs typeface="+mn-cs"/>
                        </a:rPr>
                        <a:t> observed</a:t>
                      </a:r>
                      <a:r>
                        <a:rPr lang="en-IN" sz="1800" b="0" i="0" kern="1200" dirty="0">
                          <a:solidFill>
                            <a:schemeClr val="tx1"/>
                          </a:solidFill>
                          <a:effectLst/>
                          <a:latin typeface="+mn-lt"/>
                          <a:ea typeface="+mn-ea"/>
                          <a:cs typeface="+mn-cs"/>
                        </a:rPr>
                        <a:t> 34.5 with maintaining required air volume</a:t>
                      </a:r>
                      <a:r>
                        <a:rPr lang="en-IN" sz="1800" b="0" i="0" kern="1200" baseline="0" dirty="0">
                          <a:solidFill>
                            <a:schemeClr val="tx1"/>
                          </a:solidFill>
                          <a:effectLst/>
                          <a:latin typeface="+mn-lt"/>
                          <a:ea typeface="+mn-ea"/>
                          <a:cs typeface="+mn-cs"/>
                        </a:rPr>
                        <a:t> with optimum frequency </a:t>
                      </a:r>
                      <a:r>
                        <a:rPr lang="en-IN" sz="1800" b="0" i="0" kern="1200" dirty="0" smtClean="0">
                          <a:solidFill>
                            <a:schemeClr val="tx1"/>
                          </a:solidFill>
                          <a:effectLst/>
                          <a:latin typeface="+mn-lt"/>
                          <a:ea typeface="+mn-ea"/>
                          <a:cs typeface="+mn-cs"/>
                        </a:rPr>
                        <a:t>Power Consumption 828 Kwh / Day)</a:t>
                      </a:r>
                      <a:endParaRPr lang="en-IN" sz="1800" b="0" dirty="0" smtClean="0">
                        <a:solidFill>
                          <a:schemeClr val="tx1"/>
                        </a:solidFill>
                      </a:endParaRPr>
                    </a:p>
                    <a:p>
                      <a:endParaRPr lang="en-IN" sz="1800" b="0"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tc hMerge="1">
                  <a:txBody>
                    <a:bodyPr/>
                    <a:lstStyle/>
                    <a:p>
                      <a:endParaRPr lang="en-IN" sz="1400" b="1"/>
                    </a:p>
                  </a:txBody>
                  <a:tcPr>
                    <a:solidFill>
                      <a:schemeClr val="accent5">
                        <a:lumMod val="20000"/>
                        <a:lumOff val="80000"/>
                      </a:schemeClr>
                    </a:solidFill>
                  </a:tcPr>
                </a:tc>
                <a:extLst>
                  <a:ext uri="{0D108BD9-81ED-4DB2-BD59-A6C34878D82A}">
                    <a16:rowId xmlns="" xmlns:a16="http://schemas.microsoft.com/office/drawing/2014/main" val="10003"/>
                  </a:ext>
                </a:extLst>
              </a:tr>
              <a:tr h="466047">
                <a:tc>
                  <a:txBody>
                    <a:bodyPr/>
                    <a:lstStyle/>
                    <a:p>
                      <a:r>
                        <a:rPr lang="en-US" sz="1400" b="0" dirty="0">
                          <a:solidFill>
                            <a:schemeClr val="tx1"/>
                          </a:solidFill>
                          <a:effectLst/>
                          <a:latin typeface="Times New Roman"/>
                        </a:rPr>
                        <a:t>&gt; Power</a:t>
                      </a:r>
                      <a:r>
                        <a:rPr lang="en-US" sz="1400" b="0" baseline="0" dirty="0">
                          <a:solidFill>
                            <a:schemeClr val="tx1"/>
                          </a:solidFill>
                          <a:effectLst/>
                          <a:latin typeface="Times New Roman"/>
                        </a:rPr>
                        <a:t> consumption </a:t>
                      </a:r>
                      <a:r>
                        <a:rPr lang="en-US" sz="1800" b="1" baseline="0" dirty="0">
                          <a:solidFill>
                            <a:schemeClr val="tx1"/>
                          </a:solidFill>
                          <a:effectLst/>
                          <a:latin typeface="Times New Roman"/>
                        </a:rPr>
                        <a:t>before</a:t>
                      </a:r>
                      <a:r>
                        <a:rPr lang="en-US" sz="1400" b="0" baseline="0" dirty="0">
                          <a:solidFill>
                            <a:schemeClr val="tx1"/>
                          </a:solidFill>
                          <a:effectLst/>
                          <a:latin typeface="Times New Roman"/>
                        </a:rPr>
                        <a:t> modification</a:t>
                      </a:r>
                      <a:endParaRPr lang="en-IN" sz="1400" b="0" dirty="0">
                        <a:solidFill>
                          <a:schemeClr val="tx1"/>
                        </a:solidFill>
                        <a:effectLst/>
                        <a:latin typeface="Times New Roman"/>
                      </a:endParaRP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tc>
                  <a:txBody>
                    <a:bodyPr/>
                    <a:lstStyle/>
                    <a:p>
                      <a:pPr algn="ctr"/>
                      <a:r>
                        <a:rPr lang="en-US" sz="1600" b="0" dirty="0">
                          <a:solidFill>
                            <a:schemeClr val="tx1"/>
                          </a:solidFill>
                          <a:effectLst/>
                          <a:latin typeface="Times New Roman"/>
                        </a:rPr>
                        <a:t>Kwh / Day</a:t>
                      </a:r>
                      <a:endParaRPr lang="en-IN" sz="1600" b="0" dirty="0">
                        <a:solidFill>
                          <a:schemeClr val="tx1"/>
                        </a:solidFill>
                        <a:effectLst/>
                        <a:latin typeface="Times New Roman"/>
                      </a:endParaRP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tc>
                  <a:txBody>
                    <a:bodyPr/>
                    <a:lstStyle/>
                    <a:p>
                      <a:pPr algn="ctr"/>
                      <a:r>
                        <a:rPr lang="en-US" sz="2000" b="1" dirty="0">
                          <a:solidFill>
                            <a:schemeClr val="tx1"/>
                          </a:solidFill>
                          <a:effectLst/>
                          <a:latin typeface="Times New Roman"/>
                        </a:rPr>
                        <a:t>1380</a:t>
                      </a:r>
                      <a:endParaRPr lang="en-IN" sz="2000" b="1" dirty="0">
                        <a:solidFill>
                          <a:schemeClr val="tx1"/>
                        </a:solidFill>
                        <a:effectLst/>
                        <a:latin typeface="Times New Roman"/>
                      </a:endParaRP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extLst>
                  <a:ext uri="{0D108BD9-81ED-4DB2-BD59-A6C34878D82A}">
                    <a16:rowId xmlns="" xmlns:a16="http://schemas.microsoft.com/office/drawing/2014/main" val="10006"/>
                  </a:ext>
                </a:extLst>
              </a:tr>
              <a:tr h="466047">
                <a:tc>
                  <a:txBody>
                    <a:bodyPr/>
                    <a:lstStyle/>
                    <a:p>
                      <a:r>
                        <a:rPr lang="en-US" sz="1400" b="0" dirty="0">
                          <a:solidFill>
                            <a:schemeClr val="tx1"/>
                          </a:solidFill>
                          <a:effectLst/>
                          <a:latin typeface="Times New Roman"/>
                        </a:rPr>
                        <a:t>&gt; Power consumption </a:t>
                      </a:r>
                      <a:r>
                        <a:rPr lang="en-US" sz="1800" b="1" dirty="0">
                          <a:solidFill>
                            <a:schemeClr val="tx1"/>
                          </a:solidFill>
                          <a:effectLst/>
                          <a:latin typeface="Times New Roman"/>
                        </a:rPr>
                        <a:t>after</a:t>
                      </a:r>
                      <a:r>
                        <a:rPr lang="en-US" sz="1400" b="0" dirty="0">
                          <a:solidFill>
                            <a:schemeClr val="tx1"/>
                          </a:solidFill>
                          <a:effectLst/>
                          <a:latin typeface="Times New Roman"/>
                        </a:rPr>
                        <a:t> modification</a:t>
                      </a:r>
                      <a:endParaRPr lang="en-IN" sz="1400" b="0" dirty="0">
                        <a:solidFill>
                          <a:schemeClr val="tx1"/>
                        </a:solidFill>
                        <a:effectLst/>
                        <a:latin typeface="Times New Roman"/>
                      </a:endParaRP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tc>
                  <a:txBody>
                    <a:bodyPr/>
                    <a:lstStyle/>
                    <a:p>
                      <a:pPr algn="ctr"/>
                      <a:r>
                        <a:rPr lang="en-US" sz="1600" b="0" dirty="0">
                          <a:solidFill>
                            <a:schemeClr val="tx1"/>
                          </a:solidFill>
                          <a:effectLst/>
                          <a:latin typeface="Times New Roman"/>
                        </a:rPr>
                        <a:t>Kwh / Day</a:t>
                      </a:r>
                      <a:endParaRPr lang="en-IN" sz="1600" b="0" dirty="0">
                        <a:solidFill>
                          <a:schemeClr val="tx1"/>
                        </a:solidFill>
                        <a:effectLst/>
                        <a:latin typeface="Times New Roman"/>
                      </a:endParaRP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tc>
                  <a:txBody>
                    <a:bodyPr/>
                    <a:lstStyle/>
                    <a:p>
                      <a:pPr algn="ctr"/>
                      <a:r>
                        <a:rPr lang="en-US" sz="2000" b="1" dirty="0">
                          <a:solidFill>
                            <a:schemeClr val="tx1"/>
                          </a:solidFill>
                          <a:effectLst/>
                          <a:latin typeface="Times New Roman"/>
                        </a:rPr>
                        <a:t>828</a:t>
                      </a:r>
                      <a:endParaRPr lang="en-IN" sz="2000" b="1" dirty="0">
                        <a:solidFill>
                          <a:schemeClr val="tx1"/>
                        </a:solidFill>
                        <a:effectLst/>
                        <a:latin typeface="Times New Roman"/>
                      </a:endParaRP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extLst>
                  <a:ext uri="{0D108BD9-81ED-4DB2-BD59-A6C34878D82A}">
                    <a16:rowId xmlns="" xmlns:a16="http://schemas.microsoft.com/office/drawing/2014/main" val="10007"/>
                  </a:ext>
                </a:extLst>
              </a:tr>
              <a:tr h="710167">
                <a:tc>
                  <a:txBody>
                    <a:bodyPr/>
                    <a:lstStyle/>
                    <a:p>
                      <a:r>
                        <a:rPr lang="en-IN" sz="2400" b="1" dirty="0">
                          <a:solidFill>
                            <a:schemeClr val="tx1"/>
                          </a:solidFill>
                          <a:effectLst/>
                          <a:latin typeface="Lao UI"/>
                        </a:rPr>
                        <a:t>Energy Saved</a:t>
                      </a:r>
                      <a:endParaRPr lang="en-IN" sz="2400" b="1" dirty="0">
                        <a:solidFill>
                          <a:schemeClr val="tx1"/>
                        </a:solidFill>
                        <a:effectLst/>
                        <a:latin typeface="Times New Roman"/>
                      </a:endParaRP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solidFill>
                      <a:srgbClr val="92D050"/>
                    </a:solidFill>
                  </a:tcPr>
                </a:tc>
                <a:tc>
                  <a:txBody>
                    <a:bodyPr/>
                    <a:lstStyle/>
                    <a:p>
                      <a:pPr algn="ctr"/>
                      <a:r>
                        <a:rPr lang="en-IN" sz="2400" b="1" dirty="0">
                          <a:solidFill>
                            <a:schemeClr val="tx1"/>
                          </a:solidFill>
                          <a:effectLst/>
                          <a:latin typeface="Times New Roman"/>
                        </a:rPr>
                        <a:t>Kwh / Day</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solidFill>
                      <a:srgbClr val="92D050"/>
                    </a:solidFill>
                  </a:tcPr>
                </a:tc>
                <a:tc>
                  <a:txBody>
                    <a:bodyPr/>
                    <a:lstStyle/>
                    <a:p>
                      <a:pPr algn="ctr"/>
                      <a:r>
                        <a:rPr lang="en-IN" sz="2400" b="1" dirty="0">
                          <a:solidFill>
                            <a:schemeClr val="tx1"/>
                          </a:solidFill>
                          <a:effectLst/>
                          <a:latin typeface="Lao UI"/>
                        </a:rPr>
                        <a:t>552 </a:t>
                      </a:r>
                      <a:endParaRPr lang="en-IN" sz="2400" b="1" dirty="0">
                        <a:solidFill>
                          <a:schemeClr val="tx1"/>
                        </a:solidFill>
                        <a:effectLst/>
                        <a:latin typeface="Times New Roman"/>
                      </a:endParaRP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solidFill>
                      <a:srgbClr val="92D050"/>
                    </a:solidFill>
                  </a:tcPr>
                </a:tc>
                <a:extLst>
                  <a:ext uri="{0D108BD9-81ED-4DB2-BD59-A6C34878D82A}">
                    <a16:rowId xmlns="" xmlns:a16="http://schemas.microsoft.com/office/drawing/2014/main" val="10008"/>
                  </a:ext>
                </a:extLst>
              </a:tr>
              <a:tr h="798937">
                <a:tc>
                  <a:txBody>
                    <a:bodyPr/>
                    <a:lstStyle/>
                    <a:p>
                      <a:r>
                        <a:rPr lang="en-IN" sz="2400" b="1" dirty="0">
                          <a:solidFill>
                            <a:schemeClr val="tx1"/>
                          </a:solidFill>
                          <a:effectLst/>
                          <a:latin typeface="Lao UI"/>
                        </a:rPr>
                        <a:t>Total Savings/year </a:t>
                      </a:r>
                      <a:endParaRPr lang="en-IN" sz="2400" b="1" dirty="0">
                        <a:solidFill>
                          <a:schemeClr val="tx1"/>
                        </a:solidFill>
                        <a:effectLst/>
                        <a:latin typeface="Times New Roman"/>
                      </a:endParaRP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solidFill>
                      <a:srgbClr val="FFFF00"/>
                    </a:solidFill>
                  </a:tcPr>
                </a:tc>
                <a:tc>
                  <a:txBody>
                    <a:bodyPr/>
                    <a:lstStyle/>
                    <a:p>
                      <a:pPr algn="ctr"/>
                      <a:r>
                        <a:rPr lang="en-US" sz="2000" b="1" dirty="0" smtClean="0">
                          <a:solidFill>
                            <a:schemeClr val="tx1"/>
                          </a:solidFill>
                          <a:effectLst/>
                          <a:latin typeface="Times New Roman"/>
                        </a:rPr>
                        <a:t>Lakhs/year</a:t>
                      </a:r>
                      <a:endParaRPr lang="en-IN" sz="2000" b="1" dirty="0">
                        <a:solidFill>
                          <a:schemeClr val="tx1"/>
                        </a:solidFill>
                        <a:effectLst/>
                        <a:latin typeface="Times New Roman"/>
                      </a:endParaRP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solidFill>
                      <a:srgbClr val="FFFF00"/>
                    </a:solidFill>
                  </a:tcPr>
                </a:tc>
                <a:tc>
                  <a:txBody>
                    <a:bodyPr/>
                    <a:lstStyle/>
                    <a:p>
                      <a:pPr lvl="0" algn="ctr">
                        <a:buNone/>
                      </a:pPr>
                      <a:r>
                        <a:rPr lang="en-IN" sz="3200" b="1" i="0" u="none" strike="noStrike" noProof="0" dirty="0" smtClean="0">
                          <a:effectLst/>
                        </a:rPr>
                        <a:t>14.78</a:t>
                      </a:r>
                      <a:endParaRPr lang="en-US" sz="3200" b="1" i="0" u="none" strike="noStrike" noProof="0" dirty="0"/>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solidFill>
                      <a:srgbClr val="FFFF00"/>
                    </a:solidFill>
                  </a:tcPr>
                </a:tc>
                <a:extLst>
                  <a:ext uri="{0D108BD9-81ED-4DB2-BD59-A6C34878D82A}">
                    <a16:rowId xmlns="" xmlns:a16="http://schemas.microsoft.com/office/drawing/2014/main" val="10010"/>
                  </a:ext>
                </a:extLst>
              </a:tr>
            </a:tbl>
          </a:graphicData>
        </a:graphic>
      </p:graphicFrame>
      <p:sp>
        <p:nvSpPr>
          <p:cNvPr id="6" name="Rectangle 5"/>
          <p:cNvSpPr/>
          <p:nvPr/>
        </p:nvSpPr>
        <p:spPr>
          <a:xfrm>
            <a:off x="294968" y="663677"/>
            <a:ext cx="4451207" cy="563711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 name="Picture 2" descr="A picture containing text, device, fan&#10;&#10;Description automatically generated">
            <a:extLst>
              <a:ext uri="{FF2B5EF4-FFF2-40B4-BE49-F238E27FC236}">
                <a16:creationId xmlns="" xmlns:a16="http://schemas.microsoft.com/office/drawing/2014/main" id="{C2307883-6EA8-70CB-B7FF-FF1DAE200619}"/>
              </a:ext>
            </a:extLst>
          </p:cNvPr>
          <p:cNvPicPr>
            <a:picLocks noChangeAspect="1"/>
          </p:cNvPicPr>
          <p:nvPr/>
        </p:nvPicPr>
        <p:blipFill>
          <a:blip r:embed="rId2"/>
          <a:stretch>
            <a:fillRect/>
          </a:stretch>
        </p:blipFill>
        <p:spPr>
          <a:xfrm>
            <a:off x="303721" y="656237"/>
            <a:ext cx="4554881" cy="2927146"/>
          </a:xfrm>
          <a:prstGeom prst="rect">
            <a:avLst/>
          </a:prstGeom>
        </p:spPr>
      </p:pic>
      <p:sp>
        <p:nvSpPr>
          <p:cNvPr id="10" name="TextBox 9">
            <a:extLst>
              <a:ext uri="{FF2B5EF4-FFF2-40B4-BE49-F238E27FC236}">
                <a16:creationId xmlns="" xmlns:a16="http://schemas.microsoft.com/office/drawing/2014/main" id="{BE756997-3186-3AE8-AF91-4ACEC587FD03}"/>
              </a:ext>
            </a:extLst>
          </p:cNvPr>
          <p:cNvSpPr txBox="1"/>
          <p:nvPr/>
        </p:nvSpPr>
        <p:spPr>
          <a:xfrm>
            <a:off x="556054" y="3027405"/>
            <a:ext cx="224481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dirty="0">
                <a:solidFill>
                  <a:srgbClr val="FFFF00"/>
                </a:solidFill>
                <a:cs typeface="Calibri"/>
              </a:rPr>
              <a:t>Before</a:t>
            </a:r>
            <a:endParaRPr lang="en-US" sz="2400" b="1" dirty="0">
              <a:solidFill>
                <a:srgbClr val="FFFF00"/>
              </a:solidFill>
            </a:endParaRPr>
          </a:p>
        </p:txBody>
      </p:sp>
      <p:sp>
        <p:nvSpPr>
          <p:cNvPr id="11" name="TextBox 10">
            <a:extLst>
              <a:ext uri="{FF2B5EF4-FFF2-40B4-BE49-F238E27FC236}">
                <a16:creationId xmlns="" xmlns:a16="http://schemas.microsoft.com/office/drawing/2014/main" id="{4103F3C0-4393-B026-490A-56FAD921C189}"/>
              </a:ext>
            </a:extLst>
          </p:cNvPr>
          <p:cNvSpPr txBox="1"/>
          <p:nvPr/>
        </p:nvSpPr>
        <p:spPr>
          <a:xfrm>
            <a:off x="3172345" y="5680610"/>
            <a:ext cx="20388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dirty="0">
                <a:solidFill>
                  <a:srgbClr val="FFFF00"/>
                </a:solidFill>
                <a:cs typeface="Calibri"/>
              </a:rPr>
              <a:t>After</a:t>
            </a:r>
          </a:p>
        </p:txBody>
      </p:sp>
      <p:pic>
        <p:nvPicPr>
          <p:cNvPr id="5" name="Picture 6">
            <a:extLst>
              <a:ext uri="{FF2B5EF4-FFF2-40B4-BE49-F238E27FC236}">
                <a16:creationId xmlns="" xmlns:a16="http://schemas.microsoft.com/office/drawing/2014/main" id="{EB630842-B8FB-C4E6-0A4B-B068767E810E}"/>
              </a:ext>
            </a:extLst>
          </p:cNvPr>
          <p:cNvPicPr>
            <a:picLocks noChangeAspect="1"/>
          </p:cNvPicPr>
          <p:nvPr/>
        </p:nvPicPr>
        <p:blipFill>
          <a:blip r:embed="rId3"/>
          <a:stretch>
            <a:fillRect/>
          </a:stretch>
        </p:blipFill>
        <p:spPr>
          <a:xfrm>
            <a:off x="296173" y="3583383"/>
            <a:ext cx="4562429" cy="2807157"/>
          </a:xfrm>
          <a:prstGeom prst="rect">
            <a:avLst/>
          </a:prstGeom>
        </p:spPr>
      </p:pic>
      <p:sp>
        <p:nvSpPr>
          <p:cNvPr id="7" name="TextBox 1">
            <a:extLst>
              <a:ext uri="{FF2B5EF4-FFF2-40B4-BE49-F238E27FC236}">
                <a16:creationId xmlns="" xmlns:a16="http://schemas.microsoft.com/office/drawing/2014/main" id="{9648ECEB-2E80-2E2A-1129-577F7D03803B}"/>
              </a:ext>
            </a:extLst>
          </p:cNvPr>
          <p:cNvSpPr txBox="1"/>
          <p:nvPr/>
        </p:nvSpPr>
        <p:spPr>
          <a:xfrm>
            <a:off x="1339039" y="5791743"/>
            <a:ext cx="3682934"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err="1">
                <a:solidFill>
                  <a:srgbClr val="FFFF00"/>
                </a:solidFill>
                <a:cs typeface="Calibri"/>
              </a:rPr>
              <a:t>Novenco</a:t>
            </a:r>
            <a:r>
              <a:rPr lang="en-US" sz="2000" b="1" dirty="0">
                <a:solidFill>
                  <a:srgbClr val="FFFF00"/>
                </a:solidFill>
                <a:cs typeface="Calibri"/>
              </a:rPr>
              <a:t> Power efficient Fans</a:t>
            </a:r>
            <a:endParaRPr lang="en-US" sz="2000" b="1" dirty="0">
              <a:solidFill>
                <a:srgbClr val="FFFF00"/>
              </a:solidFill>
            </a:endParaRPr>
          </a:p>
        </p:txBody>
      </p:sp>
      <p:sp>
        <p:nvSpPr>
          <p:cNvPr id="13" name="TextBox 12">
            <a:extLst>
              <a:ext uri="{FF2B5EF4-FFF2-40B4-BE49-F238E27FC236}">
                <a16:creationId xmlns="" xmlns:a16="http://schemas.microsoft.com/office/drawing/2014/main" id="{940599C8-5AF3-8C30-9A9E-DDFD2AE15059}"/>
              </a:ext>
            </a:extLst>
          </p:cNvPr>
          <p:cNvSpPr txBox="1"/>
          <p:nvPr/>
        </p:nvSpPr>
        <p:spPr>
          <a:xfrm>
            <a:off x="437609" y="5761126"/>
            <a:ext cx="9246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solidFill>
                  <a:srgbClr val="FFFF00"/>
                </a:solidFill>
                <a:cs typeface="Calibri"/>
              </a:rPr>
              <a:t>After</a:t>
            </a:r>
          </a:p>
        </p:txBody>
      </p:sp>
    </p:spTree>
    <p:extLst>
      <p:ext uri="{BB962C8B-B14F-4D97-AF65-F5344CB8AC3E}">
        <p14:creationId xmlns:p14="http://schemas.microsoft.com/office/powerpoint/2010/main" val="25072501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55978"/>
            <a:ext cx="12192000" cy="5984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71336" y="-28797"/>
            <a:ext cx="7258624" cy="584775"/>
          </a:xfrm>
          <a:prstGeom prst="rect">
            <a:avLst/>
          </a:prstGeom>
          <a:noFill/>
        </p:spPr>
        <p:txBody>
          <a:bodyPr wrap="square" rtlCol="0">
            <a:spAutoFit/>
          </a:bodyPr>
          <a:lstStyle/>
          <a:p>
            <a:r>
              <a:rPr lang="en-US" sz="3200" b="1" dirty="0" smtClean="0"/>
              <a:t>Energy savings in 2022-23</a:t>
            </a:r>
            <a:endParaRPr lang="en-US" sz="3200" b="1" dirty="0"/>
          </a:p>
        </p:txBody>
      </p:sp>
      <p:graphicFrame>
        <p:nvGraphicFramePr>
          <p:cNvPr id="2" name="Table 1"/>
          <p:cNvGraphicFramePr>
            <a:graphicFrameLocks noGrp="1"/>
          </p:cNvGraphicFramePr>
          <p:nvPr>
            <p:extLst>
              <p:ext uri="{D42A27DB-BD31-4B8C-83A1-F6EECF244321}">
                <p14:modId xmlns:p14="http://schemas.microsoft.com/office/powerpoint/2010/main" val="3492648312"/>
              </p:ext>
            </p:extLst>
          </p:nvPr>
        </p:nvGraphicFramePr>
        <p:xfrm>
          <a:off x="5456903" y="586934"/>
          <a:ext cx="6507570" cy="5696254"/>
        </p:xfrm>
        <a:graphic>
          <a:graphicData uri="http://schemas.openxmlformats.org/drawingml/2006/table">
            <a:tbl>
              <a:tblPr firstRow="1" bandRow="1">
                <a:tableStyleId>{5C22544A-7EE6-4342-B048-85BDC9FD1C3A}</a:tableStyleId>
              </a:tblPr>
              <a:tblGrid>
                <a:gridCol w="2639014"/>
                <a:gridCol w="1699366"/>
                <a:gridCol w="2169190"/>
              </a:tblGrid>
              <a:tr h="503420">
                <a:tc>
                  <a:txBody>
                    <a:bodyPr/>
                    <a:lstStyle/>
                    <a:p>
                      <a:r>
                        <a:rPr lang="en-IN" sz="1800" b="1" i="0" kern="1200" dirty="0" smtClean="0">
                          <a:solidFill>
                            <a:schemeClr val="tx1"/>
                          </a:solidFill>
                          <a:effectLst/>
                          <a:latin typeface="+mn-lt"/>
                          <a:ea typeface="+mn-ea"/>
                          <a:cs typeface="+mn-cs"/>
                        </a:rPr>
                        <a:t>Plant/Dep’t. :</a:t>
                      </a:r>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r>
                        <a:rPr lang="en-IN" sz="1600" b="1" dirty="0" smtClean="0">
                          <a:solidFill>
                            <a:schemeClr val="tx1"/>
                          </a:solidFill>
                        </a:rPr>
                        <a:t>UTILITY </a:t>
                      </a:r>
                      <a:endParaRPr lang="en-IN"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endParaRPr lang="en-IN" sz="1400" b="1"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868916">
                <a:tc>
                  <a:txBody>
                    <a:bodyPr/>
                    <a:lstStyle/>
                    <a:p>
                      <a:r>
                        <a:rPr lang="en-IN" sz="2000" b="0" i="0" kern="1200" dirty="0" smtClean="0">
                          <a:solidFill>
                            <a:schemeClr val="tx1"/>
                          </a:solidFill>
                          <a:effectLst/>
                          <a:latin typeface="+mn-lt"/>
                          <a:ea typeface="+mn-ea"/>
                          <a:cs typeface="+mn-cs"/>
                        </a:rPr>
                        <a:t>Title of the measure:</a:t>
                      </a:r>
                      <a:r>
                        <a:rPr lang="en-IN" sz="2000" b="0" i="0" kern="1200" dirty="0" smtClean="0">
                          <a:solidFill>
                            <a:schemeClr val="tx1"/>
                          </a:solidFill>
                          <a:effectLst/>
                          <a:latin typeface="+mn-lt"/>
                          <a:ea typeface="+mn-ea"/>
                          <a:cs typeface="+mn-cs"/>
                          <a:sym typeface="Wingdings" pitchFamily="2" charset="2"/>
                        </a:rPr>
                        <a:t></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gridSpan="2">
                  <a:txBody>
                    <a:bodyPr/>
                    <a:lstStyle/>
                    <a:p>
                      <a:r>
                        <a:rPr lang="en-IN" sz="1800" b="1" i="0" u="sng" kern="1200" dirty="0" smtClean="0">
                          <a:solidFill>
                            <a:schemeClr val="accent6">
                              <a:lumMod val="50000"/>
                            </a:schemeClr>
                          </a:solidFill>
                          <a:effectLst/>
                          <a:latin typeface="+mn-lt"/>
                          <a:ea typeface="+mn-ea"/>
                          <a:cs typeface="+mn-cs"/>
                        </a:rPr>
                        <a:t>Replacement t of Refrigerant  Air dryer with Glycol</a:t>
                      </a:r>
                      <a:r>
                        <a:rPr lang="en-IN" sz="1800" b="1" i="0" u="sng" kern="1200" baseline="0" dirty="0" smtClean="0">
                          <a:solidFill>
                            <a:schemeClr val="accent6">
                              <a:lumMod val="50000"/>
                            </a:schemeClr>
                          </a:solidFill>
                          <a:effectLst/>
                          <a:latin typeface="+mn-lt"/>
                          <a:ea typeface="+mn-ea"/>
                          <a:cs typeface="+mn-cs"/>
                        </a:rPr>
                        <a:t> based </a:t>
                      </a:r>
                      <a:r>
                        <a:rPr lang="en-IN" sz="1800" b="1" i="0" u="sng" kern="1200" dirty="0" smtClean="0">
                          <a:solidFill>
                            <a:schemeClr val="accent6">
                              <a:lumMod val="50000"/>
                            </a:schemeClr>
                          </a:solidFill>
                          <a:effectLst/>
                          <a:latin typeface="+mn-lt"/>
                          <a:ea typeface="+mn-ea"/>
                          <a:cs typeface="+mn-cs"/>
                        </a:rPr>
                        <a:t>Thermal fly wheel refrigerated type compressed air dryer .Capacity 16000 CFM</a:t>
                      </a:r>
                      <a:endParaRPr lang="en-IN" sz="1800" b="1" i="0" u="sng" kern="1200" dirty="0">
                        <a:solidFill>
                          <a:schemeClr val="accent6">
                            <a:lumMod val="50000"/>
                          </a:schemeClr>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hMerge="1">
                  <a:txBody>
                    <a:bodyPr/>
                    <a:lstStyle/>
                    <a:p>
                      <a:endParaRPr lang="en-IN" sz="1400" b="1" dirty="0"/>
                    </a:p>
                  </a:txBody>
                  <a:tcPr>
                    <a:solidFill>
                      <a:schemeClr val="accent5">
                        <a:lumMod val="20000"/>
                        <a:lumOff val="80000"/>
                      </a:schemeClr>
                    </a:solidFill>
                  </a:tcPr>
                </a:tc>
              </a:tr>
              <a:tr h="743095">
                <a:tc>
                  <a:txBody>
                    <a:bodyPr/>
                    <a:lstStyle/>
                    <a:p>
                      <a:r>
                        <a:rPr lang="en-IN" sz="1800" b="0" i="0" kern="1200" dirty="0" smtClean="0">
                          <a:solidFill>
                            <a:schemeClr val="tx1"/>
                          </a:solidFill>
                          <a:effectLst/>
                          <a:latin typeface="+mn-lt"/>
                          <a:ea typeface="+mn-ea"/>
                          <a:cs typeface="+mn-cs"/>
                        </a:rPr>
                        <a:t>Description </a:t>
                      </a:r>
                      <a:r>
                        <a:rPr lang="en-IN" sz="1800" b="1" i="0" kern="1200" dirty="0" smtClean="0">
                          <a:solidFill>
                            <a:schemeClr val="tx1"/>
                          </a:solidFill>
                          <a:effectLst/>
                          <a:latin typeface="+mn-lt"/>
                          <a:ea typeface="+mn-ea"/>
                          <a:cs typeface="+mn-cs"/>
                        </a:rPr>
                        <a:t>Before </a:t>
                      </a:r>
                      <a:r>
                        <a:rPr lang="en-IN" sz="1800" b="0" i="0" kern="1200" dirty="0" smtClean="0">
                          <a:solidFill>
                            <a:schemeClr val="tx1"/>
                          </a:solidFill>
                          <a:effectLst/>
                          <a:latin typeface="+mn-lt"/>
                          <a:ea typeface="+mn-ea"/>
                          <a:cs typeface="+mn-cs"/>
                        </a:rPr>
                        <a:t>modification:</a:t>
                      </a:r>
                      <a:r>
                        <a:rPr lang="en-IN" sz="1800" b="0" i="0" kern="1200" dirty="0" smtClean="0">
                          <a:solidFill>
                            <a:schemeClr val="tx1"/>
                          </a:solidFill>
                          <a:effectLst/>
                          <a:latin typeface="+mn-lt"/>
                          <a:ea typeface="+mn-ea"/>
                          <a:cs typeface="+mn-cs"/>
                          <a:sym typeface="Wingdings" pitchFamily="2" charset="2"/>
                        </a:rPr>
                        <a:t></a:t>
                      </a:r>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gridSpan="2">
                  <a:txBody>
                    <a:bodyPr/>
                    <a:lstStyle/>
                    <a:p>
                      <a:r>
                        <a:rPr lang="en-IN" sz="2000" b="0" dirty="0" smtClean="0">
                          <a:solidFill>
                            <a:schemeClr val="tx1"/>
                          </a:solidFill>
                        </a:rPr>
                        <a:t>Power</a:t>
                      </a:r>
                      <a:r>
                        <a:rPr lang="en-IN" sz="2000" b="0" baseline="0" dirty="0" smtClean="0">
                          <a:solidFill>
                            <a:schemeClr val="tx1"/>
                          </a:solidFill>
                        </a:rPr>
                        <a:t> Consumption </a:t>
                      </a:r>
                      <a:r>
                        <a:rPr lang="en-IN" sz="2000" b="1" baseline="0" dirty="0" smtClean="0">
                          <a:solidFill>
                            <a:schemeClr val="tx1"/>
                          </a:solidFill>
                        </a:rPr>
                        <a:t>1900 Kwh/day</a:t>
                      </a:r>
                      <a:endParaRPr lang="en-I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hMerge="1">
                  <a:txBody>
                    <a:bodyPr/>
                    <a:lstStyle/>
                    <a:p>
                      <a:endParaRPr lang="en-IN" sz="1400" b="1" dirty="0"/>
                    </a:p>
                  </a:txBody>
                  <a:tcPr>
                    <a:solidFill>
                      <a:schemeClr val="accent5">
                        <a:lumMod val="20000"/>
                        <a:lumOff val="80000"/>
                      </a:schemeClr>
                    </a:solidFill>
                  </a:tcPr>
                </a:tc>
              </a:tr>
              <a:tr h="743919">
                <a:tc>
                  <a:txBody>
                    <a:bodyPr/>
                    <a:lstStyle/>
                    <a:p>
                      <a:r>
                        <a:rPr lang="en-IN" sz="1800" b="0" i="0" kern="1200" dirty="0" smtClean="0">
                          <a:solidFill>
                            <a:schemeClr val="tx1"/>
                          </a:solidFill>
                          <a:effectLst/>
                          <a:latin typeface="+mn-lt"/>
                          <a:ea typeface="+mn-ea"/>
                          <a:cs typeface="+mn-cs"/>
                        </a:rPr>
                        <a:t>Description </a:t>
                      </a:r>
                      <a:r>
                        <a:rPr lang="en-IN" sz="1800" b="1" i="0" kern="1200" dirty="0" smtClean="0">
                          <a:solidFill>
                            <a:schemeClr val="tx1"/>
                          </a:solidFill>
                          <a:effectLst/>
                          <a:latin typeface="+mn-lt"/>
                          <a:ea typeface="+mn-ea"/>
                          <a:cs typeface="+mn-cs"/>
                        </a:rPr>
                        <a:t>After </a:t>
                      </a:r>
                      <a:r>
                        <a:rPr lang="en-IN" sz="1800" b="0" i="0" kern="1200" dirty="0" smtClean="0">
                          <a:solidFill>
                            <a:schemeClr val="tx1"/>
                          </a:solidFill>
                          <a:effectLst/>
                          <a:latin typeface="+mn-lt"/>
                          <a:ea typeface="+mn-ea"/>
                          <a:cs typeface="+mn-cs"/>
                        </a:rPr>
                        <a:t>modification: </a:t>
                      </a:r>
                      <a:r>
                        <a:rPr lang="en-IN" sz="1800" b="0" i="0" kern="1200" dirty="0" smtClean="0">
                          <a:solidFill>
                            <a:schemeClr val="tx1"/>
                          </a:solidFill>
                          <a:effectLst/>
                          <a:latin typeface="+mn-lt"/>
                          <a:ea typeface="+mn-ea"/>
                          <a:cs typeface="+mn-cs"/>
                          <a:sym typeface="Wingdings" pitchFamily="2" charset="2"/>
                        </a:rPr>
                        <a:t></a:t>
                      </a:r>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gridSpan="2">
                  <a:txBody>
                    <a:bodyPr/>
                    <a:lstStyle/>
                    <a:p>
                      <a:r>
                        <a:rPr lang="en-IN" sz="2000" b="0" dirty="0" smtClean="0">
                          <a:solidFill>
                            <a:schemeClr val="tx1"/>
                          </a:solidFill>
                        </a:rPr>
                        <a:t>Power</a:t>
                      </a:r>
                      <a:r>
                        <a:rPr lang="en-IN" sz="2000" b="0" baseline="0" dirty="0" smtClean="0">
                          <a:solidFill>
                            <a:schemeClr val="tx1"/>
                          </a:solidFill>
                        </a:rPr>
                        <a:t> Consumption </a:t>
                      </a:r>
                      <a:r>
                        <a:rPr lang="en-IN" sz="2000" b="1" baseline="0" dirty="0" smtClean="0">
                          <a:solidFill>
                            <a:schemeClr val="tx1"/>
                          </a:solidFill>
                        </a:rPr>
                        <a:t>980 Kwh/day</a:t>
                      </a:r>
                      <a:endParaRPr lang="en-I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hMerge="1">
                  <a:txBody>
                    <a:bodyPr/>
                    <a:lstStyle/>
                    <a:p>
                      <a:endParaRPr lang="en-IN" sz="1400" b="1" dirty="0"/>
                    </a:p>
                  </a:txBody>
                  <a:tcPr>
                    <a:solidFill>
                      <a:schemeClr val="accent5">
                        <a:lumMod val="20000"/>
                        <a:lumOff val="80000"/>
                      </a:schemeClr>
                    </a:solidFill>
                  </a:tcPr>
                </a:tc>
              </a:tr>
              <a:tr h="503420">
                <a:tc>
                  <a:txBody>
                    <a:bodyPr/>
                    <a:lstStyle/>
                    <a:p>
                      <a:r>
                        <a:rPr lang="en-IN" sz="1800" b="0" dirty="0" smtClean="0">
                          <a:solidFill>
                            <a:schemeClr val="tx1"/>
                          </a:solidFill>
                          <a:effectLst/>
                          <a:latin typeface="Lao UI"/>
                        </a:rPr>
                        <a:t>&gt; Total investment.</a:t>
                      </a:r>
                      <a:endParaRPr lang="en-IN" sz="18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600" b="0" dirty="0" smtClean="0">
                          <a:solidFill>
                            <a:schemeClr val="tx1"/>
                          </a:solidFill>
                          <a:effectLst/>
                          <a:latin typeface="Times New Roman"/>
                        </a:rPr>
                        <a:t>INR</a:t>
                      </a:r>
                      <a:r>
                        <a:rPr lang="en-IN" sz="1600" b="0" baseline="0" dirty="0" smtClean="0">
                          <a:solidFill>
                            <a:schemeClr val="tx1"/>
                          </a:solidFill>
                          <a:effectLst/>
                          <a:latin typeface="Times New Roman"/>
                        </a:rPr>
                        <a:t> LAKHS</a:t>
                      </a:r>
                      <a:endParaRPr lang="en-IN" sz="16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800" b="0" dirty="0" smtClean="0">
                          <a:solidFill>
                            <a:schemeClr val="tx1"/>
                          </a:solidFill>
                          <a:effectLst/>
                          <a:latin typeface="Times New Roman"/>
                        </a:rPr>
                        <a:t>53.00</a:t>
                      </a:r>
                      <a:endParaRPr lang="en-IN" sz="18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503420">
                <a:tc>
                  <a:txBody>
                    <a:bodyPr/>
                    <a:lstStyle/>
                    <a:p>
                      <a:r>
                        <a:rPr lang="en-IN" sz="1800" b="0" dirty="0" smtClean="0">
                          <a:solidFill>
                            <a:schemeClr val="tx1"/>
                          </a:solidFill>
                          <a:effectLst/>
                          <a:latin typeface="Lao UI"/>
                        </a:rPr>
                        <a:t>&gt; Pay back</a:t>
                      </a:r>
                      <a:r>
                        <a:rPr lang="en-IN" sz="1800" b="0" baseline="0" dirty="0" smtClean="0">
                          <a:solidFill>
                            <a:schemeClr val="tx1"/>
                          </a:solidFill>
                          <a:effectLst/>
                          <a:latin typeface="Lao UI"/>
                        </a:rPr>
                        <a:t> period</a:t>
                      </a:r>
                      <a:endParaRPr lang="en-IN" sz="18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600" b="0" dirty="0" smtClean="0">
                          <a:solidFill>
                            <a:schemeClr val="tx1"/>
                          </a:solidFill>
                          <a:effectLst/>
                          <a:latin typeface="Times New Roman"/>
                        </a:rPr>
                        <a:t>MONTHS</a:t>
                      </a:r>
                      <a:endParaRPr lang="en-IN" sz="16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800" b="0" dirty="0" smtClean="0">
                          <a:solidFill>
                            <a:schemeClr val="tx1"/>
                          </a:solidFill>
                          <a:effectLst/>
                          <a:latin typeface="Times New Roman"/>
                        </a:rPr>
                        <a:t>26</a:t>
                      </a:r>
                      <a:endParaRPr lang="en-IN" sz="18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503420">
                <a:tc>
                  <a:txBody>
                    <a:bodyPr/>
                    <a:lstStyle/>
                    <a:p>
                      <a:r>
                        <a:rPr lang="en-IN" sz="1800" b="0" dirty="0" smtClean="0">
                          <a:solidFill>
                            <a:schemeClr val="tx1"/>
                          </a:solidFill>
                          <a:effectLst/>
                          <a:latin typeface="Lao UI"/>
                        </a:rPr>
                        <a:t>&gt; Energy Saved</a:t>
                      </a:r>
                      <a:endParaRPr lang="en-IN" sz="18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IN" sz="1600" b="1" dirty="0" smtClean="0">
                          <a:solidFill>
                            <a:schemeClr val="tx1"/>
                          </a:solidFill>
                          <a:effectLst/>
                          <a:latin typeface="Times New Roman"/>
                        </a:rPr>
                        <a:t>Power</a:t>
                      </a:r>
                      <a:r>
                        <a:rPr lang="en-IN" sz="1600" b="1" baseline="0" dirty="0" smtClean="0">
                          <a:solidFill>
                            <a:schemeClr val="tx1"/>
                          </a:solidFill>
                          <a:effectLst/>
                          <a:latin typeface="Times New Roman"/>
                        </a:rPr>
                        <a:t> KWH/DAY</a:t>
                      </a:r>
                      <a:endParaRPr lang="en-IN" sz="16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IN" sz="1800" b="1" dirty="0" smtClean="0">
                          <a:solidFill>
                            <a:schemeClr val="tx1"/>
                          </a:solidFill>
                          <a:effectLst/>
                          <a:latin typeface="Lao UI"/>
                        </a:rPr>
                        <a:t>920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503420">
                <a:tc>
                  <a:txBody>
                    <a:bodyPr/>
                    <a:lstStyle/>
                    <a:p>
                      <a:r>
                        <a:rPr lang="en-IN" sz="1800" b="0" dirty="0" smtClean="0">
                          <a:solidFill>
                            <a:schemeClr val="tx1"/>
                          </a:solidFill>
                          <a:effectLst/>
                          <a:latin typeface="Lao UI"/>
                        </a:rPr>
                        <a:t>&gt; Energy tariff</a:t>
                      </a:r>
                      <a:r>
                        <a:rPr lang="en-IN" sz="1800" b="0" dirty="0">
                          <a:solidFill>
                            <a:schemeClr val="tx1"/>
                          </a:solidFill>
                          <a:effectLst/>
                          <a:latin typeface="Lao UI"/>
                        </a:rPr>
                        <a:t> </a:t>
                      </a:r>
                      <a:endParaRPr lang="en-IN" sz="18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600" b="0" dirty="0" smtClean="0">
                          <a:solidFill>
                            <a:schemeClr val="tx1"/>
                          </a:solidFill>
                          <a:effectLst/>
                          <a:latin typeface="Times New Roman"/>
                        </a:rPr>
                        <a:t>INR / KWH</a:t>
                      </a:r>
                      <a:endParaRPr lang="en-IN" sz="16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800" b="0" dirty="0" smtClean="0">
                          <a:solidFill>
                            <a:schemeClr val="tx1"/>
                          </a:solidFill>
                          <a:effectLst/>
                          <a:latin typeface="Lao UI"/>
                        </a:rPr>
                        <a:t>7.50</a:t>
                      </a:r>
                      <a:r>
                        <a:rPr lang="en-IN" sz="1800" b="0" dirty="0">
                          <a:solidFill>
                            <a:schemeClr val="tx1"/>
                          </a:solidFill>
                          <a:effectLst/>
                          <a:latin typeface="Lao UI"/>
                        </a:rPr>
                        <a:t> </a:t>
                      </a:r>
                      <a:endParaRPr lang="en-IN" sz="18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503420">
                <a:tc>
                  <a:txBody>
                    <a:bodyPr/>
                    <a:lstStyle/>
                    <a:p>
                      <a:r>
                        <a:rPr lang="en-IN" sz="1600" b="1" dirty="0" smtClean="0">
                          <a:solidFill>
                            <a:schemeClr val="tx1"/>
                          </a:solidFill>
                          <a:effectLst/>
                          <a:latin typeface="Lao UI"/>
                        </a:rPr>
                        <a:t>&gt; Total amount Saving </a:t>
                      </a:r>
                      <a:endParaRPr lang="en-IN" sz="16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sz="1400" b="1" dirty="0" smtClean="0">
                          <a:solidFill>
                            <a:schemeClr val="tx1"/>
                          </a:solidFill>
                          <a:effectLst/>
                          <a:latin typeface="Times New Roman"/>
                        </a:rPr>
                        <a:t>LAKHS</a:t>
                      </a:r>
                      <a:r>
                        <a:rPr lang="en-IN" sz="1400" b="1" baseline="0" dirty="0" smtClean="0">
                          <a:solidFill>
                            <a:schemeClr val="tx1"/>
                          </a:solidFill>
                          <a:effectLst/>
                          <a:latin typeface="Times New Roman"/>
                        </a:rPr>
                        <a:t> </a:t>
                      </a:r>
                      <a:r>
                        <a:rPr lang="en-IN" sz="1400" b="1" dirty="0" smtClean="0">
                          <a:solidFill>
                            <a:schemeClr val="tx1"/>
                          </a:solidFill>
                          <a:effectLst/>
                          <a:latin typeface="Times New Roman"/>
                        </a:rPr>
                        <a:t>/ YEAR</a:t>
                      </a:r>
                      <a:endParaRPr lang="en-IN" sz="14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sz="2400" b="1" dirty="0" smtClean="0">
                          <a:solidFill>
                            <a:schemeClr val="tx1"/>
                          </a:solidFill>
                          <a:effectLst/>
                          <a:latin typeface="Times New Roman"/>
                        </a:rPr>
                        <a:t>24.63</a:t>
                      </a:r>
                      <a:endParaRPr lang="en-IN" sz="16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7" name="Rectangle 6"/>
          <p:cNvSpPr/>
          <p:nvPr/>
        </p:nvSpPr>
        <p:spPr>
          <a:xfrm>
            <a:off x="294968" y="663677"/>
            <a:ext cx="4778477" cy="563711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p:nvSpPr>
        <p:spPr>
          <a:xfrm>
            <a:off x="852407" y="5125754"/>
            <a:ext cx="3564610" cy="830997"/>
          </a:xfrm>
          <a:prstGeom prst="rect">
            <a:avLst/>
          </a:prstGeom>
          <a:noFill/>
        </p:spPr>
        <p:txBody>
          <a:bodyPr wrap="square" rtlCol="0">
            <a:spAutoFit/>
          </a:bodyPr>
          <a:lstStyle/>
          <a:p>
            <a:pPr algn="ctr"/>
            <a:r>
              <a:rPr lang="en-US" sz="2400" b="1" dirty="0" smtClean="0"/>
              <a:t>New Shalkoot Dryer</a:t>
            </a:r>
          </a:p>
          <a:p>
            <a:pPr algn="ctr"/>
            <a:r>
              <a:rPr lang="en-US" sz="2400" b="1" dirty="0" smtClean="0"/>
              <a:t>Capacity : 16000 CFM</a:t>
            </a:r>
            <a:endParaRPr lang="en-US" sz="24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411" y="1394847"/>
            <a:ext cx="4655589" cy="35869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5918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55978"/>
            <a:ext cx="12192000" cy="5984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2" name="Table 1"/>
          <p:cNvGraphicFramePr>
            <a:graphicFrameLocks noGrp="1"/>
          </p:cNvGraphicFramePr>
          <p:nvPr>
            <p:extLst>
              <p:ext uri="{D42A27DB-BD31-4B8C-83A1-F6EECF244321}">
                <p14:modId xmlns:p14="http://schemas.microsoft.com/office/powerpoint/2010/main" val="1819668833"/>
              </p:ext>
            </p:extLst>
          </p:nvPr>
        </p:nvGraphicFramePr>
        <p:xfrm>
          <a:off x="5456903" y="726416"/>
          <a:ext cx="6400800" cy="5785322"/>
        </p:xfrm>
        <a:graphic>
          <a:graphicData uri="http://schemas.openxmlformats.org/drawingml/2006/table">
            <a:tbl>
              <a:tblPr firstRow="1" bandRow="1">
                <a:tableStyleId>{5C22544A-7EE6-4342-B048-85BDC9FD1C3A}</a:tableStyleId>
              </a:tblPr>
              <a:tblGrid>
                <a:gridCol w="2595716"/>
                <a:gridCol w="1671484"/>
                <a:gridCol w="2133600"/>
              </a:tblGrid>
              <a:tr h="679856">
                <a:tc>
                  <a:txBody>
                    <a:bodyPr/>
                    <a:lstStyle/>
                    <a:p>
                      <a:r>
                        <a:rPr lang="en-IN" sz="1800" b="1" i="0" kern="1200" dirty="0" smtClean="0">
                          <a:solidFill>
                            <a:schemeClr val="tx1"/>
                          </a:solidFill>
                          <a:effectLst/>
                          <a:latin typeface="+mn-lt"/>
                          <a:ea typeface="+mn-ea"/>
                          <a:cs typeface="+mn-cs"/>
                        </a:rPr>
                        <a:t>Plant/Dep’t. </a:t>
                      </a:r>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r>
                        <a:rPr lang="en-US" sz="1800" b="1" dirty="0" smtClean="0">
                          <a:solidFill>
                            <a:schemeClr val="tx1"/>
                          </a:solidFill>
                        </a:rPr>
                        <a:t>PROCESS HOUSE</a:t>
                      </a:r>
                      <a:endParaRPr lang="en-IN"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endParaRPr lang="en-IN" sz="1400" b="1"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794890">
                <a:tc>
                  <a:txBody>
                    <a:bodyPr/>
                    <a:lstStyle/>
                    <a:p>
                      <a:r>
                        <a:rPr lang="en-IN" sz="2000" b="0" i="0" kern="1200" dirty="0" smtClean="0">
                          <a:solidFill>
                            <a:schemeClr val="tx1"/>
                          </a:solidFill>
                          <a:effectLst/>
                          <a:latin typeface="+mn-lt"/>
                          <a:ea typeface="+mn-ea"/>
                          <a:cs typeface="+mn-cs"/>
                        </a:rPr>
                        <a:t>Title of the measure:</a:t>
                      </a:r>
                      <a:r>
                        <a:rPr lang="en-IN" sz="2000" b="0" i="0" kern="1200" dirty="0" smtClean="0">
                          <a:solidFill>
                            <a:schemeClr val="tx1"/>
                          </a:solidFill>
                          <a:effectLst/>
                          <a:latin typeface="+mn-lt"/>
                          <a:ea typeface="+mn-ea"/>
                          <a:cs typeface="+mn-cs"/>
                          <a:sym typeface="Wingdings" pitchFamily="2" charset="2"/>
                        </a:rPr>
                        <a:t></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gridSpan="2">
                  <a:txBody>
                    <a:bodyPr/>
                    <a:lstStyle/>
                    <a:p>
                      <a:r>
                        <a:rPr lang="en-US" sz="2000" b="1" u="sng" dirty="0" smtClean="0">
                          <a:solidFill>
                            <a:schemeClr val="accent6">
                              <a:lumMod val="50000"/>
                            </a:schemeClr>
                          </a:solidFill>
                        </a:rPr>
                        <a:t>Reduction of Pump speed in Brazoli Fabric dyeing machine based on recipes. </a:t>
                      </a:r>
                      <a:endParaRPr lang="en-IN" sz="2000" b="1" u="sng" kern="1200" dirty="0">
                        <a:solidFill>
                          <a:schemeClr val="accent6">
                            <a:lumMod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hMerge="1">
                  <a:txBody>
                    <a:bodyPr/>
                    <a:lstStyle/>
                    <a:p>
                      <a:endParaRPr lang="en-IN" sz="1400" b="1" dirty="0"/>
                    </a:p>
                  </a:txBody>
                  <a:tcPr>
                    <a:solidFill>
                      <a:schemeClr val="accent5">
                        <a:lumMod val="20000"/>
                        <a:lumOff val="80000"/>
                      </a:schemeClr>
                    </a:solidFill>
                  </a:tcPr>
                </a:tc>
              </a:tr>
              <a:tr h="794890">
                <a:tc>
                  <a:txBody>
                    <a:bodyPr/>
                    <a:lstStyle/>
                    <a:p>
                      <a:r>
                        <a:rPr lang="en-IN" sz="1800" b="0" i="0" kern="1200" dirty="0" smtClean="0">
                          <a:solidFill>
                            <a:schemeClr val="tx1"/>
                          </a:solidFill>
                          <a:effectLst/>
                          <a:latin typeface="+mn-lt"/>
                          <a:ea typeface="+mn-ea"/>
                          <a:cs typeface="+mn-cs"/>
                        </a:rPr>
                        <a:t>Description </a:t>
                      </a:r>
                      <a:r>
                        <a:rPr lang="en-IN" sz="1800" b="1" i="0" kern="1200" dirty="0" smtClean="0">
                          <a:solidFill>
                            <a:schemeClr val="tx1"/>
                          </a:solidFill>
                          <a:effectLst/>
                          <a:latin typeface="+mn-lt"/>
                          <a:ea typeface="+mn-ea"/>
                          <a:cs typeface="+mn-cs"/>
                        </a:rPr>
                        <a:t>Before </a:t>
                      </a:r>
                      <a:r>
                        <a:rPr lang="en-IN" sz="1800" b="0" i="0" kern="1200" dirty="0" smtClean="0">
                          <a:solidFill>
                            <a:schemeClr val="tx1"/>
                          </a:solidFill>
                          <a:effectLst/>
                          <a:latin typeface="+mn-lt"/>
                          <a:ea typeface="+mn-ea"/>
                          <a:cs typeface="+mn-cs"/>
                        </a:rPr>
                        <a:t>modification:</a:t>
                      </a:r>
                      <a:r>
                        <a:rPr lang="en-IN" sz="1800" b="0" i="0" kern="1200" dirty="0" smtClean="0">
                          <a:solidFill>
                            <a:schemeClr val="tx1"/>
                          </a:solidFill>
                          <a:effectLst/>
                          <a:latin typeface="+mn-lt"/>
                          <a:ea typeface="+mn-ea"/>
                          <a:cs typeface="+mn-cs"/>
                          <a:sym typeface="Wingdings" pitchFamily="2" charset="2"/>
                        </a:rPr>
                        <a:t></a:t>
                      </a:r>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gridSpan="2">
                  <a:txBody>
                    <a:bodyPr/>
                    <a:lstStyle/>
                    <a:p>
                      <a:r>
                        <a:rPr lang="en-IN" sz="1600" b="0" dirty="0" smtClean="0"/>
                        <a:t>Liquor pump speed 1350 RPM </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hMerge="1">
                  <a:txBody>
                    <a:bodyPr/>
                    <a:lstStyle/>
                    <a:p>
                      <a:endParaRPr lang="en-IN" sz="1400" b="1" dirty="0"/>
                    </a:p>
                  </a:txBody>
                  <a:tcPr>
                    <a:solidFill>
                      <a:schemeClr val="accent5">
                        <a:lumMod val="20000"/>
                        <a:lumOff val="80000"/>
                      </a:schemeClr>
                    </a:solidFill>
                  </a:tcPr>
                </a:tc>
              </a:tr>
              <a:tr h="1002076">
                <a:tc>
                  <a:txBody>
                    <a:bodyPr/>
                    <a:lstStyle/>
                    <a:p>
                      <a:r>
                        <a:rPr lang="en-IN" sz="1800" b="0" i="0" kern="1200" dirty="0" smtClean="0">
                          <a:solidFill>
                            <a:schemeClr val="tx1"/>
                          </a:solidFill>
                          <a:effectLst/>
                          <a:latin typeface="+mn-lt"/>
                          <a:ea typeface="+mn-ea"/>
                          <a:cs typeface="+mn-cs"/>
                        </a:rPr>
                        <a:t>Description </a:t>
                      </a:r>
                      <a:r>
                        <a:rPr lang="en-IN" sz="1800" b="1" i="0" kern="1200" dirty="0" smtClean="0">
                          <a:solidFill>
                            <a:schemeClr val="tx1"/>
                          </a:solidFill>
                          <a:effectLst/>
                          <a:latin typeface="+mn-lt"/>
                          <a:ea typeface="+mn-ea"/>
                          <a:cs typeface="+mn-cs"/>
                        </a:rPr>
                        <a:t>After</a:t>
                      </a:r>
                      <a:r>
                        <a:rPr lang="en-IN" sz="1800" b="0" i="0" kern="1200" dirty="0" smtClean="0">
                          <a:solidFill>
                            <a:schemeClr val="tx1"/>
                          </a:solidFill>
                          <a:effectLst/>
                          <a:latin typeface="+mn-lt"/>
                          <a:ea typeface="+mn-ea"/>
                          <a:cs typeface="+mn-cs"/>
                        </a:rPr>
                        <a:t> modification: </a:t>
                      </a:r>
                      <a:r>
                        <a:rPr lang="en-IN" sz="1800" b="0" i="0" kern="1200" dirty="0" smtClean="0">
                          <a:solidFill>
                            <a:schemeClr val="tx1"/>
                          </a:solidFill>
                          <a:effectLst/>
                          <a:latin typeface="+mn-lt"/>
                          <a:ea typeface="+mn-ea"/>
                          <a:cs typeface="+mn-cs"/>
                          <a:sym typeface="Wingdings" pitchFamily="2" charset="2"/>
                        </a:rPr>
                        <a:t></a:t>
                      </a:r>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gridSpan="2">
                  <a:txBody>
                    <a:bodyPr/>
                    <a:lstStyle/>
                    <a:p>
                      <a:pPr marL="0" indent="0">
                        <a:buFont typeface="Arial" panose="020B0604020202020204" pitchFamily="34" charset="0"/>
                        <a:buNone/>
                      </a:pPr>
                      <a:r>
                        <a:rPr lang="en-IN" sz="1600" b="0" dirty="0" smtClean="0"/>
                        <a:t>Liquor pump speed Optimisation against 1350 RPM it varies from 1000 to 1200 based on Shade depth.</a:t>
                      </a:r>
                      <a:endParaRPr lang="en-US"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hMerge="1">
                  <a:txBody>
                    <a:bodyPr/>
                    <a:lstStyle/>
                    <a:p>
                      <a:endParaRPr lang="en-IN" sz="1400" b="1" dirty="0"/>
                    </a:p>
                  </a:txBody>
                  <a:tcPr>
                    <a:solidFill>
                      <a:schemeClr val="accent5">
                        <a:lumMod val="20000"/>
                        <a:lumOff val="80000"/>
                      </a:schemeClr>
                    </a:solidFill>
                  </a:tcPr>
                </a:tc>
              </a:tr>
              <a:tr h="460532">
                <a:tc>
                  <a:txBody>
                    <a:bodyPr/>
                    <a:lstStyle/>
                    <a:p>
                      <a:r>
                        <a:rPr lang="en-IN" sz="1400" b="0" dirty="0" smtClean="0">
                          <a:solidFill>
                            <a:schemeClr val="tx1"/>
                          </a:solidFill>
                          <a:effectLst/>
                          <a:latin typeface="Lao UI"/>
                        </a:rPr>
                        <a:t>&gt; Total investment.</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200" b="0" dirty="0" smtClean="0">
                          <a:solidFill>
                            <a:schemeClr val="tx1"/>
                          </a:solidFill>
                          <a:effectLst/>
                          <a:latin typeface="Times New Roman"/>
                        </a:rPr>
                        <a:t>INR</a:t>
                      </a:r>
                      <a:endParaRPr lang="en-IN" sz="12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400" b="0" dirty="0" smtClean="0">
                          <a:solidFill>
                            <a:schemeClr val="tx1"/>
                          </a:solidFill>
                          <a:effectLst/>
                          <a:latin typeface="Times New Roman"/>
                        </a:rPr>
                        <a:t>0.00</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460532">
                <a:tc>
                  <a:txBody>
                    <a:bodyPr/>
                    <a:lstStyle/>
                    <a:p>
                      <a:r>
                        <a:rPr lang="en-IN" sz="1400" b="0" dirty="0" smtClean="0">
                          <a:solidFill>
                            <a:schemeClr val="tx1"/>
                          </a:solidFill>
                          <a:effectLst/>
                          <a:latin typeface="Lao UI"/>
                        </a:rPr>
                        <a:t>&gt; Pay </a:t>
                      </a:r>
                      <a:r>
                        <a:rPr lang="en-IN" sz="1400" b="0" dirty="0">
                          <a:solidFill>
                            <a:schemeClr val="tx1"/>
                          </a:solidFill>
                          <a:effectLst/>
                          <a:latin typeface="Lao UI"/>
                        </a:rPr>
                        <a:t>back </a:t>
                      </a:r>
                      <a:r>
                        <a:rPr lang="en-IN" sz="1400" b="0" dirty="0" smtClean="0">
                          <a:solidFill>
                            <a:schemeClr val="tx1"/>
                          </a:solidFill>
                          <a:effectLst/>
                          <a:latin typeface="Lao UI"/>
                        </a:rPr>
                        <a:t>Month</a:t>
                      </a:r>
                      <a:r>
                        <a:rPr lang="en-IN" sz="1400" b="0" baseline="0" dirty="0" smtClean="0">
                          <a:solidFill>
                            <a:schemeClr val="tx1"/>
                          </a:solidFill>
                          <a:effectLst/>
                          <a:latin typeface="Lao UI"/>
                        </a:rPr>
                        <a:t> / Y</a:t>
                      </a:r>
                      <a:r>
                        <a:rPr lang="en-IN" sz="1400" b="0" dirty="0" smtClean="0">
                          <a:solidFill>
                            <a:schemeClr val="tx1"/>
                          </a:solidFill>
                          <a:effectLst/>
                          <a:latin typeface="Lao UI"/>
                        </a:rPr>
                        <a:t>ear    </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endParaRPr lang="en-IN" sz="12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400" b="0" dirty="0">
                          <a:solidFill>
                            <a:schemeClr val="tx1"/>
                          </a:solidFill>
                          <a:effectLst/>
                          <a:latin typeface="Lao UI"/>
                        </a:rPr>
                        <a:t> </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460532">
                <a:tc>
                  <a:txBody>
                    <a:bodyPr/>
                    <a:lstStyle/>
                    <a:p>
                      <a:r>
                        <a:rPr lang="en-IN" sz="1400" b="0" dirty="0" smtClean="0">
                          <a:solidFill>
                            <a:schemeClr val="tx1"/>
                          </a:solidFill>
                          <a:effectLst/>
                          <a:latin typeface="Lao UI"/>
                        </a:rPr>
                        <a:t>&gt; Energy Saved</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IN" sz="1200" b="1" dirty="0" smtClean="0">
                          <a:solidFill>
                            <a:schemeClr val="tx1"/>
                          </a:solidFill>
                          <a:effectLst/>
                          <a:latin typeface="Times New Roman"/>
                        </a:rPr>
                        <a:t>KWH</a:t>
                      </a:r>
                      <a:r>
                        <a:rPr lang="en-IN" sz="1200" b="1" baseline="0" dirty="0" smtClean="0">
                          <a:solidFill>
                            <a:schemeClr val="tx1"/>
                          </a:solidFill>
                          <a:effectLst/>
                          <a:latin typeface="Times New Roman"/>
                        </a:rPr>
                        <a:t> / DAY</a:t>
                      </a:r>
                      <a:endParaRPr lang="en-IN" sz="12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IN" sz="1400" b="1" dirty="0" smtClean="0">
                          <a:solidFill>
                            <a:schemeClr val="tx1"/>
                          </a:solidFill>
                          <a:effectLst/>
                          <a:latin typeface="Lao UI"/>
                        </a:rPr>
                        <a:t>1500</a:t>
                      </a:r>
                      <a:r>
                        <a:rPr lang="en-IN" sz="1400" b="1" dirty="0">
                          <a:solidFill>
                            <a:schemeClr val="tx1"/>
                          </a:solidFill>
                          <a:effectLst/>
                          <a:latin typeface="Lao UI"/>
                        </a:rPr>
                        <a:t> </a:t>
                      </a:r>
                      <a:endParaRPr lang="en-IN" sz="14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460532">
                <a:tc>
                  <a:txBody>
                    <a:bodyPr/>
                    <a:lstStyle/>
                    <a:p>
                      <a:r>
                        <a:rPr lang="en-IN" sz="1400" b="0" dirty="0" smtClean="0">
                          <a:solidFill>
                            <a:schemeClr val="tx1"/>
                          </a:solidFill>
                          <a:effectLst/>
                          <a:latin typeface="Lao UI"/>
                        </a:rPr>
                        <a:t>&gt; Energy tariff</a:t>
                      </a:r>
                      <a:r>
                        <a:rPr lang="en-IN" sz="1400" b="0" dirty="0">
                          <a:solidFill>
                            <a:schemeClr val="tx1"/>
                          </a:solidFill>
                          <a:effectLst/>
                          <a:latin typeface="Lao UI"/>
                        </a:rPr>
                        <a:t> </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200" b="0" dirty="0" smtClean="0">
                          <a:solidFill>
                            <a:schemeClr val="tx1"/>
                          </a:solidFill>
                          <a:effectLst/>
                          <a:latin typeface="Times New Roman"/>
                        </a:rPr>
                        <a:t>INR / KWH</a:t>
                      </a:r>
                      <a:endParaRPr lang="en-IN" sz="12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400" b="0" dirty="0" smtClean="0">
                          <a:solidFill>
                            <a:schemeClr val="tx1"/>
                          </a:solidFill>
                          <a:effectLst/>
                          <a:latin typeface="Lao UI"/>
                        </a:rPr>
                        <a:t>7.5</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460532">
                <a:tc>
                  <a:txBody>
                    <a:bodyPr/>
                    <a:lstStyle/>
                    <a:p>
                      <a:r>
                        <a:rPr lang="en-IN" sz="1600" b="1" dirty="0" smtClean="0">
                          <a:solidFill>
                            <a:schemeClr val="tx1"/>
                          </a:solidFill>
                          <a:effectLst/>
                          <a:latin typeface="Lao UI"/>
                        </a:rPr>
                        <a:t>&gt; Total amount Saving </a:t>
                      </a:r>
                      <a:endParaRPr lang="en-IN" sz="16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sz="1400" b="1" dirty="0" smtClean="0">
                          <a:solidFill>
                            <a:schemeClr val="tx1"/>
                          </a:solidFill>
                          <a:effectLst/>
                          <a:latin typeface="Times New Roman"/>
                        </a:rPr>
                        <a:t>LAKHS</a:t>
                      </a:r>
                      <a:r>
                        <a:rPr lang="en-IN" sz="1400" b="1" baseline="0" dirty="0" smtClean="0">
                          <a:solidFill>
                            <a:schemeClr val="tx1"/>
                          </a:solidFill>
                          <a:effectLst/>
                          <a:latin typeface="Times New Roman"/>
                        </a:rPr>
                        <a:t> </a:t>
                      </a:r>
                      <a:r>
                        <a:rPr lang="en-IN" sz="1400" b="1" dirty="0" smtClean="0">
                          <a:solidFill>
                            <a:schemeClr val="tx1"/>
                          </a:solidFill>
                          <a:effectLst/>
                          <a:latin typeface="Times New Roman"/>
                        </a:rPr>
                        <a:t>/ YEAR</a:t>
                      </a:r>
                      <a:endParaRPr lang="en-IN" sz="14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sz="2000" b="1" dirty="0" smtClean="0">
                          <a:solidFill>
                            <a:schemeClr val="tx1"/>
                          </a:solidFill>
                          <a:effectLst/>
                          <a:latin typeface="Lao UI"/>
                        </a:rPr>
                        <a:t>40.16</a:t>
                      </a:r>
                      <a:r>
                        <a:rPr lang="en-IN" sz="2000" b="1" dirty="0">
                          <a:solidFill>
                            <a:schemeClr val="tx1"/>
                          </a:solidFill>
                          <a:effectLst/>
                          <a:latin typeface="Lao UI"/>
                        </a:rPr>
                        <a:t> </a:t>
                      </a:r>
                      <a:endParaRPr lang="en-IN" sz="20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7" name="Rectangle 6"/>
          <p:cNvSpPr/>
          <p:nvPr/>
        </p:nvSpPr>
        <p:spPr>
          <a:xfrm>
            <a:off x="294968" y="721217"/>
            <a:ext cx="4778477" cy="557957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p:cNvSpPr txBox="1"/>
          <p:nvPr/>
        </p:nvSpPr>
        <p:spPr>
          <a:xfrm>
            <a:off x="931605" y="3665733"/>
            <a:ext cx="3505200" cy="523220"/>
          </a:xfrm>
          <a:prstGeom prst="rect">
            <a:avLst/>
          </a:prstGeom>
          <a:noFill/>
        </p:spPr>
        <p:txBody>
          <a:bodyPr wrap="square" rtlCol="0">
            <a:spAutoFit/>
          </a:bodyPr>
          <a:lstStyle/>
          <a:p>
            <a:pPr algn="ctr"/>
            <a:r>
              <a:rPr lang="en-US" sz="2800" b="1" dirty="0" smtClean="0"/>
              <a:t>PUMP</a:t>
            </a:r>
            <a:endParaRPr lang="en-US" sz="2800" b="1" dirty="0"/>
          </a:p>
        </p:txBody>
      </p:sp>
      <p:pic>
        <p:nvPicPr>
          <p:cNvPr id="10" name="Content Placeholder 4"/>
          <p:cNvPicPr>
            <a:picLocks noChangeAspect="1"/>
          </p:cNvPicPr>
          <p:nvPr/>
        </p:nvPicPr>
        <p:blipFill>
          <a:blip/>
          <a:stretch>
            <a:fillRect/>
          </a:stretch>
        </p:blipFill>
        <p:spPr>
          <a:xfrm>
            <a:off x="474903" y="915510"/>
            <a:ext cx="4418605" cy="26326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234642" y="13648"/>
            <a:ext cx="4151625" cy="518146"/>
          </a:xfrm>
          <a:prstGeom prst="rect">
            <a:avLst/>
          </a:prstGeom>
          <a:noFill/>
        </p:spPr>
        <p:txBody>
          <a:bodyPr wrap="square" rtlCol="0">
            <a:spAutoFit/>
          </a:bodyPr>
          <a:lstStyle/>
          <a:p>
            <a:r>
              <a:rPr lang="en-IN" sz="2700" dirty="0">
                <a:effectLst>
                  <a:outerShdw blurRad="38100" dist="38100" dir="2700000" algn="tl">
                    <a:srgbClr val="000000">
                      <a:alpha val="43137"/>
                    </a:srgbClr>
                  </a:outerShdw>
                </a:effectLst>
              </a:rPr>
              <a:t>TECHNOLOGY</a:t>
            </a:r>
          </a:p>
        </p:txBody>
      </p:sp>
      <p:pic>
        <p:nvPicPr>
          <p:cNvPr id="11" name="Content Placeholder 4"/>
          <p:cNvPicPr>
            <a:picLocks noChangeAspect="1"/>
          </p:cNvPicPr>
          <p:nvPr/>
        </p:nvPicPr>
        <p:blipFill>
          <a:blip r:embed="rId3"/>
          <a:stretch>
            <a:fillRect/>
          </a:stretch>
        </p:blipFill>
        <p:spPr>
          <a:xfrm>
            <a:off x="474903" y="915509"/>
            <a:ext cx="4418605" cy="26326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480235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55978"/>
            <a:ext cx="12192000" cy="5984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2" name="Table 1"/>
          <p:cNvGraphicFramePr>
            <a:graphicFrameLocks noGrp="1"/>
          </p:cNvGraphicFramePr>
          <p:nvPr>
            <p:extLst>
              <p:ext uri="{D42A27DB-BD31-4B8C-83A1-F6EECF244321}">
                <p14:modId xmlns:p14="http://schemas.microsoft.com/office/powerpoint/2010/main" val="101131874"/>
              </p:ext>
            </p:extLst>
          </p:nvPr>
        </p:nvGraphicFramePr>
        <p:xfrm>
          <a:off x="5456903" y="586934"/>
          <a:ext cx="6400800" cy="5709920"/>
        </p:xfrm>
        <a:graphic>
          <a:graphicData uri="http://schemas.openxmlformats.org/drawingml/2006/table">
            <a:tbl>
              <a:tblPr firstRow="1" bandRow="1">
                <a:tableStyleId>{5C22544A-7EE6-4342-B048-85BDC9FD1C3A}</a:tableStyleId>
              </a:tblPr>
              <a:tblGrid>
                <a:gridCol w="2595716"/>
                <a:gridCol w="1671484"/>
                <a:gridCol w="2133600"/>
              </a:tblGrid>
              <a:tr h="370840">
                <a:tc>
                  <a:txBody>
                    <a:bodyPr/>
                    <a:lstStyle/>
                    <a:p>
                      <a:r>
                        <a:rPr lang="en-IN" sz="1800" b="1" i="0" kern="1200" dirty="0" smtClean="0">
                          <a:solidFill>
                            <a:schemeClr val="tx1"/>
                          </a:solidFill>
                          <a:effectLst/>
                          <a:latin typeface="+mn-lt"/>
                          <a:ea typeface="+mn-ea"/>
                          <a:cs typeface="+mn-cs"/>
                        </a:rPr>
                        <a:t>Plant/Dep’t. </a:t>
                      </a:r>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r>
                        <a:rPr lang="en-US" sz="1800" b="1" dirty="0" smtClean="0">
                          <a:solidFill>
                            <a:schemeClr val="tx1"/>
                          </a:solidFill>
                        </a:rPr>
                        <a:t>ET PLANT</a:t>
                      </a:r>
                      <a:endParaRPr lang="en-IN"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endParaRPr lang="en-IN" sz="1400" b="1"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370840">
                <a:tc>
                  <a:txBody>
                    <a:bodyPr/>
                    <a:lstStyle/>
                    <a:p>
                      <a:r>
                        <a:rPr lang="en-IN" sz="2000" b="0" i="0" kern="1200" dirty="0" smtClean="0">
                          <a:solidFill>
                            <a:schemeClr val="tx1"/>
                          </a:solidFill>
                          <a:effectLst/>
                          <a:latin typeface="+mn-lt"/>
                          <a:ea typeface="+mn-ea"/>
                          <a:cs typeface="+mn-cs"/>
                        </a:rPr>
                        <a:t>Title of the measure:</a:t>
                      </a:r>
                      <a:r>
                        <a:rPr lang="en-IN" sz="2000" b="0" i="0" kern="1200" dirty="0" smtClean="0">
                          <a:solidFill>
                            <a:schemeClr val="tx1"/>
                          </a:solidFill>
                          <a:effectLst/>
                          <a:latin typeface="+mn-lt"/>
                          <a:ea typeface="+mn-ea"/>
                          <a:cs typeface="+mn-cs"/>
                          <a:sym typeface="Wingdings" pitchFamily="2" charset="2"/>
                        </a:rPr>
                        <a:t></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gridSpan="2">
                  <a:txBody>
                    <a:bodyPr/>
                    <a:lstStyle/>
                    <a:p>
                      <a:r>
                        <a:rPr lang="en-IN" sz="1800" b="1" i="0" u="sng" kern="1200" dirty="0" smtClean="0">
                          <a:solidFill>
                            <a:schemeClr val="accent6">
                              <a:lumMod val="50000"/>
                            </a:schemeClr>
                          </a:solidFill>
                          <a:effectLst/>
                          <a:latin typeface="+mn-lt"/>
                          <a:ea typeface="+mn-ea"/>
                          <a:cs typeface="+mn-cs"/>
                        </a:rPr>
                        <a:t>Energy saving by regulating pump discharge flow through VFD drive</a:t>
                      </a:r>
                      <a:r>
                        <a:rPr lang="en-IN" sz="1800" b="1" i="0" kern="1200" dirty="0" smtClean="0">
                          <a:solidFill>
                            <a:schemeClr val="accent6">
                              <a:lumMod val="50000"/>
                            </a:schemeClr>
                          </a:solidFill>
                          <a:effectLst/>
                          <a:latin typeface="+mn-lt"/>
                          <a:ea typeface="+mn-ea"/>
                          <a:cs typeface="+mn-cs"/>
                        </a:rPr>
                        <a:t>.</a:t>
                      </a:r>
                      <a:endParaRPr lang="en-IN" sz="1400" b="1" dirty="0">
                        <a:solidFill>
                          <a:schemeClr val="accent6">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hMerge="1">
                  <a:txBody>
                    <a:bodyPr/>
                    <a:lstStyle/>
                    <a:p>
                      <a:endParaRPr lang="en-IN" sz="1400" b="1" dirty="0"/>
                    </a:p>
                  </a:txBody>
                  <a:tcPr>
                    <a:solidFill>
                      <a:schemeClr val="accent5">
                        <a:lumMod val="20000"/>
                        <a:lumOff val="80000"/>
                      </a:schemeClr>
                    </a:solidFill>
                  </a:tcPr>
                </a:tc>
              </a:tr>
              <a:tr h="370840">
                <a:tc>
                  <a:txBody>
                    <a:bodyPr/>
                    <a:lstStyle/>
                    <a:p>
                      <a:r>
                        <a:rPr lang="en-IN" sz="1800" b="0" i="0" kern="1200" dirty="0" smtClean="0">
                          <a:solidFill>
                            <a:schemeClr val="tx1"/>
                          </a:solidFill>
                          <a:effectLst/>
                          <a:latin typeface="+mn-lt"/>
                          <a:ea typeface="+mn-ea"/>
                          <a:cs typeface="+mn-cs"/>
                        </a:rPr>
                        <a:t>Description </a:t>
                      </a:r>
                      <a:r>
                        <a:rPr lang="en-IN" sz="1800" b="1" i="0" kern="1200" dirty="0" smtClean="0">
                          <a:solidFill>
                            <a:schemeClr val="tx1"/>
                          </a:solidFill>
                          <a:effectLst/>
                          <a:latin typeface="+mn-lt"/>
                          <a:ea typeface="+mn-ea"/>
                          <a:cs typeface="+mn-cs"/>
                        </a:rPr>
                        <a:t>Before </a:t>
                      </a:r>
                      <a:r>
                        <a:rPr lang="en-IN" sz="1800" b="0" i="0" kern="1200" dirty="0" smtClean="0">
                          <a:solidFill>
                            <a:schemeClr val="tx1"/>
                          </a:solidFill>
                          <a:effectLst/>
                          <a:latin typeface="+mn-lt"/>
                          <a:ea typeface="+mn-ea"/>
                          <a:cs typeface="+mn-cs"/>
                        </a:rPr>
                        <a:t>modification:</a:t>
                      </a:r>
                      <a:r>
                        <a:rPr lang="en-IN" sz="1800" b="0" i="0" kern="1200" dirty="0" smtClean="0">
                          <a:solidFill>
                            <a:schemeClr val="tx1"/>
                          </a:solidFill>
                          <a:effectLst/>
                          <a:latin typeface="+mn-lt"/>
                          <a:ea typeface="+mn-ea"/>
                          <a:cs typeface="+mn-cs"/>
                          <a:sym typeface="Wingdings" pitchFamily="2" charset="2"/>
                        </a:rPr>
                        <a:t></a:t>
                      </a:r>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gridSpan="2">
                  <a:txBody>
                    <a:bodyPr/>
                    <a:lstStyle/>
                    <a:p>
                      <a:r>
                        <a:rPr lang="en-IN" sz="1400" b="0" i="0" kern="1200" dirty="0" smtClean="0">
                          <a:solidFill>
                            <a:schemeClr val="tx1"/>
                          </a:solidFill>
                          <a:effectLst/>
                          <a:latin typeface="+mn-lt"/>
                          <a:ea typeface="+mn-ea"/>
                          <a:cs typeface="+mn-cs"/>
                        </a:rPr>
                        <a:t>The </a:t>
                      </a:r>
                      <a:r>
                        <a:rPr lang="en-IN" sz="1400" b="1" i="0" kern="1200" dirty="0" smtClean="0">
                          <a:solidFill>
                            <a:schemeClr val="tx1"/>
                          </a:solidFill>
                          <a:effectLst/>
                          <a:latin typeface="+mn-lt"/>
                          <a:ea typeface="+mn-ea"/>
                          <a:cs typeface="+mn-cs"/>
                        </a:rPr>
                        <a:t>90 KW </a:t>
                      </a:r>
                      <a:r>
                        <a:rPr lang="en-IN" sz="1400" b="0" i="0" kern="1200" dirty="0" smtClean="0">
                          <a:solidFill>
                            <a:schemeClr val="tx1"/>
                          </a:solidFill>
                          <a:effectLst/>
                          <a:latin typeface="+mn-lt"/>
                          <a:ea typeface="+mn-ea"/>
                          <a:cs typeface="+mn-cs"/>
                        </a:rPr>
                        <a:t>pumps were selected to discharge in deep sea at high head. But presently working head is low and flow discharge was high and pump got tripped at full valve open. So to reduce current valve throttling was must.  </a:t>
                      </a:r>
                      <a:endParaRPr lang="en-IN"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hMerge="1">
                  <a:txBody>
                    <a:bodyPr/>
                    <a:lstStyle/>
                    <a:p>
                      <a:endParaRPr lang="en-IN" sz="1400" b="1" dirty="0"/>
                    </a:p>
                  </a:txBody>
                  <a:tcPr>
                    <a:solidFill>
                      <a:schemeClr val="accent5">
                        <a:lumMod val="20000"/>
                        <a:lumOff val="80000"/>
                      </a:schemeClr>
                    </a:solidFill>
                  </a:tcPr>
                </a:tc>
              </a:tr>
              <a:tr h="370840">
                <a:tc>
                  <a:txBody>
                    <a:bodyPr/>
                    <a:lstStyle/>
                    <a:p>
                      <a:r>
                        <a:rPr lang="en-IN" sz="1800" b="0" i="0" kern="1200" dirty="0" smtClean="0">
                          <a:solidFill>
                            <a:schemeClr val="tx1"/>
                          </a:solidFill>
                          <a:effectLst/>
                          <a:latin typeface="+mn-lt"/>
                          <a:ea typeface="+mn-ea"/>
                          <a:cs typeface="+mn-cs"/>
                        </a:rPr>
                        <a:t>Description </a:t>
                      </a:r>
                      <a:r>
                        <a:rPr lang="en-IN" sz="1800" b="1" i="0" kern="1200" dirty="0" smtClean="0">
                          <a:solidFill>
                            <a:schemeClr val="tx1"/>
                          </a:solidFill>
                          <a:effectLst/>
                          <a:latin typeface="+mn-lt"/>
                          <a:ea typeface="+mn-ea"/>
                          <a:cs typeface="+mn-cs"/>
                        </a:rPr>
                        <a:t>After </a:t>
                      </a:r>
                      <a:r>
                        <a:rPr lang="en-IN" sz="1800" b="0" i="0" kern="1200" dirty="0" smtClean="0">
                          <a:solidFill>
                            <a:schemeClr val="tx1"/>
                          </a:solidFill>
                          <a:effectLst/>
                          <a:latin typeface="+mn-lt"/>
                          <a:ea typeface="+mn-ea"/>
                          <a:cs typeface="+mn-cs"/>
                        </a:rPr>
                        <a:t>modification: </a:t>
                      </a:r>
                      <a:r>
                        <a:rPr lang="en-IN" sz="1800" b="0" i="0" kern="1200" dirty="0" smtClean="0">
                          <a:solidFill>
                            <a:schemeClr val="tx1"/>
                          </a:solidFill>
                          <a:effectLst/>
                          <a:latin typeface="+mn-lt"/>
                          <a:ea typeface="+mn-ea"/>
                          <a:cs typeface="+mn-cs"/>
                          <a:sym typeface="Wingdings" pitchFamily="2" charset="2"/>
                        </a:rPr>
                        <a:t></a:t>
                      </a:r>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gridSpan="2">
                  <a:txBody>
                    <a:bodyPr/>
                    <a:lstStyle/>
                    <a:p>
                      <a:r>
                        <a:rPr lang="en-IN" sz="1400" b="0" i="0" kern="1200" dirty="0" smtClean="0">
                          <a:solidFill>
                            <a:schemeClr val="tx1"/>
                          </a:solidFill>
                          <a:effectLst/>
                          <a:latin typeface="+mn-lt"/>
                          <a:ea typeface="+mn-ea"/>
                          <a:cs typeface="+mn-cs"/>
                        </a:rPr>
                        <a:t>Now the pumps operated through VFD to control flow and current. Now pumps are in operation with full valve open with reduce RPM. Resulting saving in power consumption</a:t>
                      </a:r>
                      <a:endParaRPr lang="en-IN"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hMerge="1">
                  <a:txBody>
                    <a:bodyPr/>
                    <a:lstStyle/>
                    <a:p>
                      <a:endParaRPr lang="en-IN" sz="1400" b="1" dirty="0"/>
                    </a:p>
                  </a:txBody>
                  <a:tcPr>
                    <a:solidFill>
                      <a:schemeClr val="accent5">
                        <a:lumMod val="20000"/>
                        <a:lumOff val="80000"/>
                      </a:schemeClr>
                    </a:solidFill>
                  </a:tcPr>
                </a:tc>
              </a:tr>
              <a:tr h="370840">
                <a:tc>
                  <a:txBody>
                    <a:bodyPr/>
                    <a:lstStyle/>
                    <a:p>
                      <a:r>
                        <a:rPr lang="en-IN" sz="1400" b="0" dirty="0" smtClean="0">
                          <a:solidFill>
                            <a:schemeClr val="tx1"/>
                          </a:solidFill>
                          <a:effectLst/>
                          <a:latin typeface="Lao UI"/>
                        </a:rPr>
                        <a:t>&gt; Total investment.</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200" b="0" dirty="0" smtClean="0">
                          <a:solidFill>
                            <a:schemeClr val="tx1"/>
                          </a:solidFill>
                          <a:effectLst/>
                          <a:latin typeface="Times New Roman"/>
                        </a:rPr>
                        <a:t>INR</a:t>
                      </a:r>
                      <a:r>
                        <a:rPr lang="en-IN" sz="1200" b="0" baseline="0" dirty="0" smtClean="0">
                          <a:solidFill>
                            <a:schemeClr val="tx1"/>
                          </a:solidFill>
                          <a:effectLst/>
                          <a:latin typeface="Times New Roman"/>
                        </a:rPr>
                        <a:t> LAKHS</a:t>
                      </a:r>
                      <a:endParaRPr lang="en-IN" sz="12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400" b="0" dirty="0" smtClean="0">
                          <a:solidFill>
                            <a:schemeClr val="tx1"/>
                          </a:solidFill>
                          <a:effectLst/>
                          <a:latin typeface="Lao UI"/>
                        </a:rPr>
                        <a:t>1.65</a:t>
                      </a:r>
                      <a:r>
                        <a:rPr lang="en-IN" sz="1400" b="0" dirty="0">
                          <a:solidFill>
                            <a:schemeClr val="tx1"/>
                          </a:solidFill>
                          <a:effectLst/>
                          <a:latin typeface="Lao UI"/>
                        </a:rPr>
                        <a:t> </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370840">
                <a:tc>
                  <a:txBody>
                    <a:bodyPr/>
                    <a:lstStyle/>
                    <a:p>
                      <a:r>
                        <a:rPr lang="en-IN" sz="1400" b="0" dirty="0" smtClean="0">
                          <a:solidFill>
                            <a:schemeClr val="tx1"/>
                          </a:solidFill>
                          <a:effectLst/>
                          <a:latin typeface="Lao UI"/>
                        </a:rPr>
                        <a:t>&gt; Pay </a:t>
                      </a:r>
                      <a:r>
                        <a:rPr lang="en-IN" sz="1400" b="0" dirty="0">
                          <a:solidFill>
                            <a:schemeClr val="tx1"/>
                          </a:solidFill>
                          <a:effectLst/>
                          <a:latin typeface="Lao UI"/>
                        </a:rPr>
                        <a:t>back month/year    </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200" b="0" dirty="0" smtClean="0">
                          <a:solidFill>
                            <a:schemeClr val="tx1"/>
                          </a:solidFill>
                          <a:effectLst/>
                          <a:latin typeface="Times New Roman"/>
                        </a:rPr>
                        <a:t>MONTH/YR</a:t>
                      </a:r>
                      <a:endParaRPr lang="en-IN" sz="12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400" b="0" dirty="0">
                          <a:solidFill>
                            <a:schemeClr val="tx1"/>
                          </a:solidFill>
                          <a:effectLst/>
                          <a:latin typeface="Lao UI"/>
                        </a:rPr>
                        <a:t>0.08 </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370840">
                <a:tc>
                  <a:txBody>
                    <a:bodyPr/>
                    <a:lstStyle/>
                    <a:p>
                      <a:r>
                        <a:rPr lang="en-IN" sz="1400" b="0" dirty="0" smtClean="0">
                          <a:solidFill>
                            <a:schemeClr val="tx1"/>
                          </a:solidFill>
                          <a:effectLst/>
                          <a:latin typeface="Lao UI"/>
                        </a:rPr>
                        <a:t>&gt; Energy </a:t>
                      </a:r>
                      <a:r>
                        <a:rPr lang="en-IN" sz="1400" b="0" dirty="0">
                          <a:solidFill>
                            <a:schemeClr val="tx1"/>
                          </a:solidFill>
                          <a:effectLst/>
                          <a:latin typeface="Lao UI"/>
                        </a:rPr>
                        <a:t>consumption before </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200" b="0" dirty="0" smtClean="0">
                          <a:solidFill>
                            <a:schemeClr val="tx1"/>
                          </a:solidFill>
                          <a:effectLst/>
                          <a:latin typeface="Times New Roman"/>
                        </a:rPr>
                        <a:t>KWH / DAY</a:t>
                      </a:r>
                      <a:endParaRPr lang="en-IN" sz="12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400" b="0" dirty="0">
                          <a:solidFill>
                            <a:schemeClr val="tx1"/>
                          </a:solidFill>
                          <a:effectLst/>
                          <a:latin typeface="Lao UI"/>
                        </a:rPr>
                        <a:t>1750 </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370840">
                <a:tc>
                  <a:txBody>
                    <a:bodyPr/>
                    <a:lstStyle/>
                    <a:p>
                      <a:r>
                        <a:rPr lang="en-IN" sz="1400" b="0" dirty="0" smtClean="0">
                          <a:solidFill>
                            <a:schemeClr val="tx1"/>
                          </a:solidFill>
                          <a:effectLst/>
                          <a:latin typeface="Lao UI"/>
                        </a:rPr>
                        <a:t>&gt; Energy </a:t>
                      </a:r>
                      <a:r>
                        <a:rPr lang="en-IN" sz="1400" b="0" dirty="0">
                          <a:solidFill>
                            <a:schemeClr val="tx1"/>
                          </a:solidFill>
                          <a:effectLst/>
                          <a:latin typeface="Lao UI"/>
                        </a:rPr>
                        <a:t>consumption after </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200" b="0" dirty="0" smtClean="0">
                          <a:solidFill>
                            <a:schemeClr val="tx1"/>
                          </a:solidFill>
                          <a:effectLst/>
                          <a:latin typeface="Times New Roman"/>
                        </a:rPr>
                        <a:t>KWH / DAY</a:t>
                      </a:r>
                      <a:endParaRPr lang="en-IN" sz="12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400" b="0" dirty="0">
                          <a:solidFill>
                            <a:schemeClr val="tx1"/>
                          </a:solidFill>
                          <a:effectLst/>
                          <a:latin typeface="Lao UI"/>
                        </a:rPr>
                        <a:t>950 </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370840">
                <a:tc>
                  <a:txBody>
                    <a:bodyPr/>
                    <a:lstStyle/>
                    <a:p>
                      <a:r>
                        <a:rPr lang="en-IN" sz="1400" b="1" dirty="0" smtClean="0">
                          <a:solidFill>
                            <a:schemeClr val="tx1"/>
                          </a:solidFill>
                          <a:effectLst/>
                          <a:latin typeface="Lao UI"/>
                        </a:rPr>
                        <a:t>&gt; Energy Saved</a:t>
                      </a:r>
                      <a:endParaRPr lang="en-IN" sz="14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IN" sz="1200" b="1" dirty="0" smtClean="0">
                          <a:solidFill>
                            <a:schemeClr val="tx1"/>
                          </a:solidFill>
                          <a:effectLst/>
                          <a:latin typeface="Times New Roman"/>
                        </a:rPr>
                        <a:t>KWH / DAY</a:t>
                      </a:r>
                      <a:endParaRPr lang="en-IN" sz="12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IN" sz="1400" b="1" dirty="0">
                          <a:solidFill>
                            <a:schemeClr val="tx1"/>
                          </a:solidFill>
                          <a:effectLst/>
                          <a:latin typeface="Lao UI"/>
                        </a:rPr>
                        <a:t>800 </a:t>
                      </a:r>
                      <a:endParaRPr lang="en-IN" sz="14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70840">
                <a:tc>
                  <a:txBody>
                    <a:bodyPr/>
                    <a:lstStyle/>
                    <a:p>
                      <a:r>
                        <a:rPr lang="en-IN" sz="1400" b="0" dirty="0" smtClean="0">
                          <a:solidFill>
                            <a:schemeClr val="tx1"/>
                          </a:solidFill>
                          <a:effectLst/>
                          <a:latin typeface="Lao UI"/>
                        </a:rPr>
                        <a:t>&gt; Energy tariff</a:t>
                      </a:r>
                      <a:r>
                        <a:rPr lang="en-IN" sz="1400" b="0" dirty="0">
                          <a:solidFill>
                            <a:schemeClr val="tx1"/>
                          </a:solidFill>
                          <a:effectLst/>
                          <a:latin typeface="Lao UI"/>
                        </a:rPr>
                        <a:t> </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200" b="0" dirty="0" smtClean="0">
                          <a:solidFill>
                            <a:schemeClr val="tx1"/>
                          </a:solidFill>
                          <a:effectLst/>
                          <a:latin typeface="Times New Roman"/>
                        </a:rPr>
                        <a:t>INR / KWH</a:t>
                      </a:r>
                      <a:endParaRPr lang="en-IN" sz="12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400" b="0" dirty="0" smtClean="0">
                          <a:solidFill>
                            <a:schemeClr val="tx1"/>
                          </a:solidFill>
                          <a:effectLst/>
                          <a:latin typeface="Lao UI"/>
                        </a:rPr>
                        <a:t>7.50</a:t>
                      </a:r>
                      <a:r>
                        <a:rPr lang="en-IN" sz="1400" b="0" dirty="0">
                          <a:solidFill>
                            <a:schemeClr val="tx1"/>
                          </a:solidFill>
                          <a:effectLst/>
                          <a:latin typeface="Lao UI"/>
                        </a:rPr>
                        <a:t> </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370840">
                <a:tc>
                  <a:txBody>
                    <a:bodyPr/>
                    <a:lstStyle/>
                    <a:p>
                      <a:r>
                        <a:rPr lang="en-IN" sz="1600" b="1" dirty="0" smtClean="0">
                          <a:solidFill>
                            <a:schemeClr val="tx1"/>
                          </a:solidFill>
                          <a:effectLst/>
                          <a:latin typeface="Lao UI"/>
                        </a:rPr>
                        <a:t>&gt; Total amount Saving </a:t>
                      </a:r>
                      <a:endParaRPr lang="en-IN" sz="16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sz="1400" b="1" dirty="0" smtClean="0">
                          <a:solidFill>
                            <a:schemeClr val="tx1"/>
                          </a:solidFill>
                          <a:effectLst/>
                          <a:latin typeface="Times New Roman"/>
                        </a:rPr>
                        <a:t>LAKHS</a:t>
                      </a:r>
                      <a:r>
                        <a:rPr lang="en-IN" sz="1400" b="1" baseline="0" dirty="0" smtClean="0">
                          <a:solidFill>
                            <a:schemeClr val="tx1"/>
                          </a:solidFill>
                          <a:effectLst/>
                          <a:latin typeface="Times New Roman"/>
                        </a:rPr>
                        <a:t> </a:t>
                      </a:r>
                      <a:r>
                        <a:rPr lang="en-IN" sz="1400" b="1" dirty="0" smtClean="0">
                          <a:solidFill>
                            <a:schemeClr val="tx1"/>
                          </a:solidFill>
                          <a:effectLst/>
                          <a:latin typeface="Times New Roman"/>
                        </a:rPr>
                        <a:t>/ YEAR</a:t>
                      </a:r>
                      <a:endParaRPr lang="en-IN" sz="14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sz="2000" b="1" dirty="0" smtClean="0">
                          <a:solidFill>
                            <a:schemeClr val="tx1"/>
                          </a:solidFill>
                          <a:effectLst/>
                          <a:latin typeface="Lao UI"/>
                        </a:rPr>
                        <a:t>21.42</a:t>
                      </a:r>
                      <a:r>
                        <a:rPr lang="en-IN" sz="2000" b="1" dirty="0">
                          <a:solidFill>
                            <a:schemeClr val="tx1"/>
                          </a:solidFill>
                          <a:effectLst/>
                          <a:latin typeface="Lao UI"/>
                        </a:rPr>
                        <a:t> </a:t>
                      </a:r>
                      <a:endParaRPr lang="en-IN" sz="20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93" y="3840573"/>
            <a:ext cx="3861852" cy="188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54393" y="3268070"/>
            <a:ext cx="1776064" cy="369332"/>
          </a:xfrm>
          <a:prstGeom prst="rect">
            <a:avLst/>
          </a:prstGeom>
        </p:spPr>
        <p:txBody>
          <a:bodyPr wrap="none">
            <a:spAutoFit/>
          </a:bodyPr>
          <a:lstStyle/>
          <a:p>
            <a:r>
              <a:rPr lang="en-IN" b="1" dirty="0" smtClean="0"/>
              <a:t>Discharge Pump</a:t>
            </a:r>
            <a:r>
              <a:rPr lang="en-IN" b="1" dirty="0"/>
              <a:t> </a:t>
            </a:r>
            <a:endParaRPr lang="en-IN" sz="1400" b="1"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93" y="743933"/>
            <a:ext cx="3861852" cy="2441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94968" y="663677"/>
            <a:ext cx="4778477" cy="563711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0" name="Straight Connector 9"/>
          <p:cNvCxnSpPr/>
          <p:nvPr/>
        </p:nvCxnSpPr>
        <p:spPr>
          <a:xfrm>
            <a:off x="294968" y="3216769"/>
            <a:ext cx="47784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932241" y="5914649"/>
            <a:ext cx="1210588" cy="369332"/>
          </a:xfrm>
          <a:prstGeom prst="rect">
            <a:avLst/>
          </a:prstGeom>
        </p:spPr>
        <p:txBody>
          <a:bodyPr wrap="none">
            <a:spAutoFit/>
          </a:bodyPr>
          <a:lstStyle/>
          <a:p>
            <a:r>
              <a:rPr lang="en-IN" b="1" dirty="0" smtClean="0"/>
              <a:t>VFD DRIVE</a:t>
            </a:r>
            <a:endParaRPr lang="en-IN" sz="1400" b="1"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740" y="3347133"/>
            <a:ext cx="2736832" cy="2587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7905" y="743933"/>
            <a:ext cx="3890075" cy="20951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4" name="Rectangle 13"/>
          <p:cNvSpPr/>
          <p:nvPr/>
        </p:nvSpPr>
        <p:spPr>
          <a:xfrm>
            <a:off x="1785563" y="2870102"/>
            <a:ext cx="2358531" cy="369332"/>
          </a:xfrm>
          <a:prstGeom prst="rect">
            <a:avLst/>
          </a:prstGeom>
        </p:spPr>
        <p:txBody>
          <a:bodyPr wrap="none">
            <a:spAutoFit/>
          </a:bodyPr>
          <a:lstStyle/>
          <a:p>
            <a:r>
              <a:rPr lang="en-IN" b="1" dirty="0" smtClean="0"/>
              <a:t>SEA DISCHARGE PUMP</a:t>
            </a:r>
            <a:endParaRPr lang="en-IN" sz="1400" b="1" dirty="0"/>
          </a:p>
        </p:txBody>
      </p:sp>
      <p:sp>
        <p:nvSpPr>
          <p:cNvPr id="15" name="TextBox 14"/>
          <p:cNvSpPr txBox="1"/>
          <p:nvPr/>
        </p:nvSpPr>
        <p:spPr>
          <a:xfrm>
            <a:off x="234642" y="13648"/>
            <a:ext cx="4151625" cy="518146"/>
          </a:xfrm>
          <a:prstGeom prst="rect">
            <a:avLst/>
          </a:prstGeom>
          <a:noFill/>
        </p:spPr>
        <p:txBody>
          <a:bodyPr wrap="square" rtlCol="0">
            <a:spAutoFit/>
          </a:bodyPr>
          <a:lstStyle/>
          <a:p>
            <a:pPr algn="ctr"/>
            <a:r>
              <a:rPr lang="en-IN" sz="2700" dirty="0">
                <a:effectLst>
                  <a:outerShdw blurRad="38100" dist="38100" dir="2700000" algn="tl">
                    <a:srgbClr val="000000">
                      <a:alpha val="43137"/>
                    </a:srgbClr>
                  </a:outerShdw>
                </a:effectLst>
              </a:rPr>
              <a:t>TECHNOLOGY</a:t>
            </a:r>
          </a:p>
        </p:txBody>
      </p:sp>
      <p:sp>
        <p:nvSpPr>
          <p:cNvPr id="6" name="TextBox 5"/>
          <p:cNvSpPr txBox="1"/>
          <p:nvPr/>
        </p:nvSpPr>
        <p:spPr>
          <a:xfrm>
            <a:off x="2964828" y="2425640"/>
            <a:ext cx="1442434" cy="369332"/>
          </a:xfrm>
          <a:prstGeom prst="rect">
            <a:avLst/>
          </a:prstGeom>
          <a:noFill/>
        </p:spPr>
        <p:txBody>
          <a:bodyPr wrap="square" rtlCol="0">
            <a:spAutoFit/>
          </a:bodyPr>
          <a:lstStyle/>
          <a:p>
            <a:r>
              <a:rPr lang="en-US" b="1" dirty="0" smtClean="0">
                <a:solidFill>
                  <a:srgbClr val="FFFF00"/>
                </a:solidFill>
              </a:rPr>
              <a:t>Before</a:t>
            </a:r>
            <a:endParaRPr lang="en-IN" b="1" dirty="0">
              <a:solidFill>
                <a:srgbClr val="FFFF00"/>
              </a:solidFill>
            </a:endParaRPr>
          </a:p>
        </p:txBody>
      </p:sp>
      <p:sp>
        <p:nvSpPr>
          <p:cNvPr id="8" name="TextBox 7"/>
          <p:cNvSpPr txBox="1"/>
          <p:nvPr/>
        </p:nvSpPr>
        <p:spPr>
          <a:xfrm>
            <a:off x="1242740" y="5316156"/>
            <a:ext cx="1042894" cy="372641"/>
          </a:xfrm>
          <a:prstGeom prst="rect">
            <a:avLst/>
          </a:prstGeom>
          <a:noFill/>
        </p:spPr>
        <p:txBody>
          <a:bodyPr wrap="square" rtlCol="0">
            <a:spAutoFit/>
          </a:bodyPr>
          <a:lstStyle/>
          <a:p>
            <a:r>
              <a:rPr lang="en-US" b="1" dirty="0" smtClean="0">
                <a:solidFill>
                  <a:srgbClr val="FFFF00"/>
                </a:solidFill>
              </a:rPr>
              <a:t>After</a:t>
            </a:r>
            <a:endParaRPr lang="en-IN" b="1" dirty="0">
              <a:solidFill>
                <a:srgbClr val="FFFF00"/>
              </a:solidFill>
            </a:endParaRPr>
          </a:p>
        </p:txBody>
      </p:sp>
    </p:spTree>
    <p:extLst>
      <p:ext uri="{BB962C8B-B14F-4D97-AF65-F5344CB8AC3E}">
        <p14:creationId xmlns:p14="http://schemas.microsoft.com/office/powerpoint/2010/main" val="41980745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31794"/>
            <a:ext cx="12192000" cy="61909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2" name="Table 1"/>
          <p:cNvGraphicFramePr>
            <a:graphicFrameLocks noGrp="1"/>
          </p:cNvGraphicFramePr>
          <p:nvPr>
            <p:extLst>
              <p:ext uri="{D42A27DB-BD31-4B8C-83A1-F6EECF244321}">
                <p14:modId xmlns:p14="http://schemas.microsoft.com/office/powerpoint/2010/main" val="232951139"/>
              </p:ext>
            </p:extLst>
          </p:nvPr>
        </p:nvGraphicFramePr>
        <p:xfrm>
          <a:off x="5456902" y="586934"/>
          <a:ext cx="6577781" cy="6009640"/>
        </p:xfrm>
        <a:graphic>
          <a:graphicData uri="http://schemas.openxmlformats.org/drawingml/2006/table">
            <a:tbl>
              <a:tblPr firstRow="1" bandRow="1">
                <a:tableStyleId>{5C22544A-7EE6-4342-B048-85BDC9FD1C3A}</a:tableStyleId>
              </a:tblPr>
              <a:tblGrid>
                <a:gridCol w="2500769"/>
                <a:gridCol w="1884418"/>
                <a:gridCol w="2192594"/>
              </a:tblGrid>
              <a:tr h="370840">
                <a:tc>
                  <a:txBody>
                    <a:bodyPr/>
                    <a:lstStyle/>
                    <a:p>
                      <a:r>
                        <a:rPr lang="en-IN" sz="1800" b="1" i="0" kern="1200" dirty="0" smtClean="0">
                          <a:solidFill>
                            <a:schemeClr val="tx1"/>
                          </a:solidFill>
                          <a:effectLst/>
                          <a:latin typeface="+mn-lt"/>
                          <a:ea typeface="+mn-ea"/>
                          <a:cs typeface="+mn-cs"/>
                        </a:rPr>
                        <a:t>Plant/Dep’t.  </a:t>
                      </a:r>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r>
                        <a:rPr lang="en-US" sz="1800" b="1" dirty="0" smtClean="0">
                          <a:solidFill>
                            <a:schemeClr val="tx1"/>
                          </a:solidFill>
                        </a:rPr>
                        <a:t>PROCESS HOUSE.</a:t>
                      </a:r>
                      <a:endParaRPr lang="en-IN"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endParaRPr lang="en-IN" sz="1400" b="1"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370840">
                <a:tc>
                  <a:txBody>
                    <a:bodyPr/>
                    <a:lstStyle/>
                    <a:p>
                      <a:r>
                        <a:rPr lang="en-IN" sz="2000" b="0" i="0" kern="1200" dirty="0" smtClean="0">
                          <a:solidFill>
                            <a:schemeClr val="tx1"/>
                          </a:solidFill>
                          <a:effectLst/>
                          <a:latin typeface="+mn-lt"/>
                          <a:ea typeface="+mn-ea"/>
                          <a:cs typeface="+mn-cs"/>
                        </a:rPr>
                        <a:t>Title of the measure:</a:t>
                      </a:r>
                      <a:r>
                        <a:rPr lang="en-IN" sz="2000" b="0" i="0" kern="1200" dirty="0" smtClean="0">
                          <a:solidFill>
                            <a:schemeClr val="tx1"/>
                          </a:solidFill>
                          <a:effectLst/>
                          <a:latin typeface="+mn-lt"/>
                          <a:ea typeface="+mn-ea"/>
                          <a:cs typeface="+mn-cs"/>
                          <a:sym typeface="Wingdings" pitchFamily="2" charset="2"/>
                        </a:rPr>
                        <a:t></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gridSpan="2">
                  <a:txBody>
                    <a:bodyPr/>
                    <a:lstStyle/>
                    <a:p>
                      <a:r>
                        <a:rPr lang="en-IN" sz="1600" b="1" i="0" u="sng" kern="1200" dirty="0" smtClean="0">
                          <a:solidFill>
                            <a:schemeClr val="accent6">
                              <a:lumMod val="50000"/>
                            </a:schemeClr>
                          </a:solidFill>
                          <a:effectLst/>
                          <a:latin typeface="+mn-lt"/>
                          <a:ea typeface="+mn-ea"/>
                          <a:cs typeface="+mn-cs"/>
                        </a:rPr>
                        <a:t>Energy saving by Modification in tumbling cylinder operation process in </a:t>
                      </a:r>
                      <a:r>
                        <a:rPr lang="en-IN" sz="1600" b="1" i="0" u="sng" kern="1200" dirty="0" err="1" smtClean="0">
                          <a:solidFill>
                            <a:schemeClr val="accent6">
                              <a:lumMod val="50000"/>
                            </a:schemeClr>
                          </a:solidFill>
                          <a:effectLst/>
                          <a:latin typeface="+mn-lt"/>
                          <a:ea typeface="+mn-ea"/>
                          <a:cs typeface="+mn-cs"/>
                        </a:rPr>
                        <a:t>Bianclani</a:t>
                      </a:r>
                      <a:r>
                        <a:rPr lang="en-IN" sz="1600" b="1" i="0" u="sng" kern="1200" dirty="0" smtClean="0">
                          <a:solidFill>
                            <a:schemeClr val="accent6">
                              <a:lumMod val="50000"/>
                            </a:schemeClr>
                          </a:solidFill>
                          <a:effectLst/>
                          <a:latin typeface="+mn-lt"/>
                          <a:ea typeface="+mn-ea"/>
                          <a:cs typeface="+mn-cs"/>
                        </a:rPr>
                        <a:t> m/c</a:t>
                      </a:r>
                      <a:r>
                        <a:rPr lang="en-IN" sz="1600" b="1" i="0" u="sng" kern="1200" baseline="0" dirty="0" smtClean="0">
                          <a:solidFill>
                            <a:schemeClr val="accent6">
                              <a:lumMod val="50000"/>
                            </a:schemeClr>
                          </a:solidFill>
                          <a:effectLst/>
                          <a:latin typeface="+mn-lt"/>
                          <a:ea typeface="+mn-ea"/>
                          <a:cs typeface="+mn-cs"/>
                        </a:rPr>
                        <a:t>      ( Fabric Dryer).</a:t>
                      </a:r>
                      <a:endParaRPr lang="en-IN" sz="1200" b="1" u="sng" dirty="0">
                        <a:solidFill>
                          <a:schemeClr val="accent6">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hMerge="1">
                  <a:txBody>
                    <a:bodyPr/>
                    <a:lstStyle/>
                    <a:p>
                      <a:endParaRPr lang="en-IN" sz="1400" b="1" dirty="0"/>
                    </a:p>
                  </a:txBody>
                  <a:tcPr>
                    <a:solidFill>
                      <a:schemeClr val="accent5">
                        <a:lumMod val="20000"/>
                        <a:lumOff val="80000"/>
                      </a:schemeClr>
                    </a:solidFill>
                  </a:tcPr>
                </a:tc>
              </a:tr>
              <a:tr h="177852">
                <a:tc>
                  <a:txBody>
                    <a:bodyPr/>
                    <a:lstStyle/>
                    <a:p>
                      <a:r>
                        <a:rPr lang="en-IN" sz="1800" b="0" i="0" kern="1200" dirty="0" smtClean="0">
                          <a:solidFill>
                            <a:schemeClr val="tx1"/>
                          </a:solidFill>
                          <a:effectLst/>
                          <a:latin typeface="+mn-lt"/>
                          <a:ea typeface="+mn-ea"/>
                          <a:cs typeface="+mn-cs"/>
                        </a:rPr>
                        <a:t>Description </a:t>
                      </a:r>
                      <a:r>
                        <a:rPr lang="en-IN" sz="1800" b="1" i="0" kern="1200" dirty="0" smtClean="0">
                          <a:solidFill>
                            <a:schemeClr val="tx1"/>
                          </a:solidFill>
                          <a:effectLst/>
                          <a:latin typeface="+mn-lt"/>
                          <a:ea typeface="+mn-ea"/>
                          <a:cs typeface="+mn-cs"/>
                        </a:rPr>
                        <a:t>Before </a:t>
                      </a:r>
                      <a:r>
                        <a:rPr lang="en-IN" sz="1800" b="0" i="0" kern="1200" dirty="0" smtClean="0">
                          <a:solidFill>
                            <a:schemeClr val="tx1"/>
                          </a:solidFill>
                          <a:effectLst/>
                          <a:latin typeface="+mn-lt"/>
                          <a:ea typeface="+mn-ea"/>
                          <a:cs typeface="+mn-cs"/>
                        </a:rPr>
                        <a:t>modification:</a:t>
                      </a:r>
                      <a:r>
                        <a:rPr lang="en-IN" sz="1800" b="0" i="0" kern="1200" dirty="0" smtClean="0">
                          <a:solidFill>
                            <a:schemeClr val="tx1"/>
                          </a:solidFill>
                          <a:effectLst/>
                          <a:latin typeface="+mn-lt"/>
                          <a:ea typeface="+mn-ea"/>
                          <a:cs typeface="+mn-cs"/>
                          <a:sym typeface="Wingdings" pitchFamily="2" charset="2"/>
                        </a:rPr>
                        <a:t></a:t>
                      </a:r>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gridSpan="2">
                  <a:txBody>
                    <a:bodyPr/>
                    <a:lstStyle/>
                    <a:p>
                      <a:r>
                        <a:rPr lang="en-IN" sz="1400" b="0" dirty="0" smtClean="0">
                          <a:solidFill>
                            <a:schemeClr val="tx1"/>
                          </a:solidFill>
                        </a:rPr>
                        <a:t>In Biancalani Dryer or tumbling function for one movement it was equipped with </a:t>
                      </a:r>
                      <a:r>
                        <a:rPr lang="en-IN" sz="1600" b="1" dirty="0" smtClean="0">
                          <a:solidFill>
                            <a:schemeClr val="tx1"/>
                          </a:solidFill>
                        </a:rPr>
                        <a:t>8 cylinder and 5</a:t>
                      </a:r>
                      <a:r>
                        <a:rPr lang="en-IN" sz="1400" b="0" dirty="0" smtClean="0">
                          <a:solidFill>
                            <a:schemeClr val="tx1"/>
                          </a:solidFill>
                        </a:rPr>
                        <a:t> valves Pneumatic system operates by 5 Valve operation</a:t>
                      </a:r>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hMerge="1">
                  <a:txBody>
                    <a:bodyPr/>
                    <a:lstStyle/>
                    <a:p>
                      <a:endParaRPr lang="en-IN" sz="1400" b="1" dirty="0"/>
                    </a:p>
                  </a:txBody>
                  <a:tcPr>
                    <a:solidFill>
                      <a:schemeClr val="accent5">
                        <a:lumMod val="20000"/>
                        <a:lumOff val="80000"/>
                      </a:schemeClr>
                    </a:solidFill>
                  </a:tcPr>
                </a:tc>
              </a:tr>
              <a:tr h="370840">
                <a:tc>
                  <a:txBody>
                    <a:bodyPr/>
                    <a:lstStyle/>
                    <a:p>
                      <a:r>
                        <a:rPr lang="en-IN" sz="1800" b="0" i="0" kern="1200" dirty="0" smtClean="0">
                          <a:solidFill>
                            <a:schemeClr val="tx1"/>
                          </a:solidFill>
                          <a:effectLst/>
                          <a:latin typeface="+mn-lt"/>
                          <a:ea typeface="+mn-ea"/>
                          <a:cs typeface="+mn-cs"/>
                        </a:rPr>
                        <a:t>Description </a:t>
                      </a:r>
                      <a:r>
                        <a:rPr lang="en-IN" sz="1800" b="1" i="0" kern="1200" dirty="0" smtClean="0">
                          <a:solidFill>
                            <a:schemeClr val="tx1"/>
                          </a:solidFill>
                          <a:effectLst/>
                          <a:latin typeface="+mn-lt"/>
                          <a:ea typeface="+mn-ea"/>
                          <a:cs typeface="+mn-cs"/>
                        </a:rPr>
                        <a:t>After </a:t>
                      </a:r>
                      <a:r>
                        <a:rPr lang="en-IN" sz="1800" b="0" i="0" kern="1200" dirty="0" smtClean="0">
                          <a:solidFill>
                            <a:schemeClr val="tx1"/>
                          </a:solidFill>
                          <a:effectLst/>
                          <a:latin typeface="+mn-lt"/>
                          <a:ea typeface="+mn-ea"/>
                          <a:cs typeface="+mn-cs"/>
                        </a:rPr>
                        <a:t>modification: </a:t>
                      </a:r>
                      <a:r>
                        <a:rPr lang="en-IN" sz="1800" b="0" i="0" kern="1200" dirty="0" smtClean="0">
                          <a:solidFill>
                            <a:schemeClr val="tx1"/>
                          </a:solidFill>
                          <a:effectLst/>
                          <a:latin typeface="+mn-lt"/>
                          <a:ea typeface="+mn-ea"/>
                          <a:cs typeface="+mn-cs"/>
                          <a:sym typeface="Wingdings" pitchFamily="2" charset="2"/>
                        </a:rPr>
                        <a:t></a:t>
                      </a:r>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gridSpan="2">
                  <a:txBody>
                    <a:bodyPr/>
                    <a:lstStyle/>
                    <a:p>
                      <a:r>
                        <a:rPr lang="en-IN" sz="1400" b="0" dirty="0" smtClean="0">
                          <a:solidFill>
                            <a:schemeClr val="tx1"/>
                          </a:solidFill>
                        </a:rPr>
                        <a:t>It was modified with </a:t>
                      </a:r>
                      <a:r>
                        <a:rPr lang="en-IN" sz="1600" b="1" dirty="0" smtClean="0">
                          <a:solidFill>
                            <a:schemeClr val="tx1"/>
                          </a:solidFill>
                        </a:rPr>
                        <a:t>2 cylinder and 2 valves </a:t>
                      </a:r>
                      <a:r>
                        <a:rPr lang="en-IN" sz="1400" b="0" dirty="0" smtClean="0">
                          <a:solidFill>
                            <a:schemeClr val="tx1"/>
                          </a:solidFill>
                        </a:rPr>
                        <a:t>for this function, which reduce the air consumption by 16 </a:t>
                      </a:r>
                      <a:r>
                        <a:rPr lang="en-IN" sz="1400" b="0" dirty="0" err="1" smtClean="0">
                          <a:solidFill>
                            <a:schemeClr val="tx1"/>
                          </a:solidFill>
                        </a:rPr>
                        <a:t>cfm</a:t>
                      </a:r>
                      <a:r>
                        <a:rPr lang="en-IN" sz="1400" b="0" dirty="0" smtClean="0">
                          <a:solidFill>
                            <a:schemeClr val="tx1"/>
                          </a:solidFill>
                        </a:rPr>
                        <a:t>/machine. Total reduction in Air Consumption = 80CFM for 5 </a:t>
                      </a:r>
                      <a:r>
                        <a:rPr lang="en-IN" sz="1400" b="0" dirty="0" err="1" smtClean="0">
                          <a:solidFill>
                            <a:schemeClr val="tx1"/>
                          </a:solidFill>
                        </a:rPr>
                        <a:t>Nos</a:t>
                      </a:r>
                      <a:r>
                        <a:rPr lang="en-IN" sz="1400" b="0" dirty="0" smtClean="0">
                          <a:solidFill>
                            <a:schemeClr val="tx1"/>
                          </a:solidFill>
                        </a:rPr>
                        <a:t> m/c and Power consumption of Air = 4.4 Kwh / CFM, hence  power saving 360 Kwh / Day</a:t>
                      </a:r>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hMerge="1">
                  <a:txBody>
                    <a:bodyPr/>
                    <a:lstStyle/>
                    <a:p>
                      <a:endParaRPr lang="en-IN" sz="1400" b="1" dirty="0"/>
                    </a:p>
                  </a:txBody>
                  <a:tcPr>
                    <a:solidFill>
                      <a:schemeClr val="accent5">
                        <a:lumMod val="20000"/>
                        <a:lumOff val="80000"/>
                      </a:schemeClr>
                    </a:solidFill>
                  </a:tcPr>
                </a:tc>
              </a:tr>
              <a:tr h="370840">
                <a:tc>
                  <a:txBody>
                    <a:bodyPr/>
                    <a:lstStyle/>
                    <a:p>
                      <a:r>
                        <a:rPr lang="en-IN" sz="1400" b="0" dirty="0" smtClean="0">
                          <a:solidFill>
                            <a:schemeClr val="tx1"/>
                          </a:solidFill>
                          <a:effectLst/>
                          <a:latin typeface="Lao UI"/>
                        </a:rPr>
                        <a:t>&gt; Total investment.</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200" b="0" dirty="0" smtClean="0">
                          <a:solidFill>
                            <a:schemeClr val="tx1"/>
                          </a:solidFill>
                          <a:effectLst/>
                          <a:latin typeface="Times New Roman"/>
                        </a:rPr>
                        <a:t>INR LAKHS</a:t>
                      </a:r>
                      <a:endParaRPr lang="en-IN" sz="12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400" b="0" dirty="0" smtClean="0">
                          <a:solidFill>
                            <a:schemeClr val="tx1"/>
                          </a:solidFill>
                          <a:effectLst/>
                          <a:latin typeface="Lao UI"/>
                        </a:rPr>
                        <a:t>4.27</a:t>
                      </a:r>
                      <a:r>
                        <a:rPr lang="en-IN" sz="1400" b="0" dirty="0">
                          <a:solidFill>
                            <a:schemeClr val="tx1"/>
                          </a:solidFill>
                          <a:effectLst/>
                          <a:latin typeface="Lao UI"/>
                        </a:rPr>
                        <a:t> </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370840">
                <a:tc>
                  <a:txBody>
                    <a:bodyPr/>
                    <a:lstStyle/>
                    <a:p>
                      <a:r>
                        <a:rPr lang="en-IN" sz="1400" b="0" dirty="0" smtClean="0">
                          <a:solidFill>
                            <a:schemeClr val="tx1"/>
                          </a:solidFill>
                          <a:effectLst/>
                          <a:latin typeface="Lao UI"/>
                        </a:rPr>
                        <a:t>&gt; Pay </a:t>
                      </a:r>
                      <a:r>
                        <a:rPr lang="en-IN" sz="1400" b="0" dirty="0">
                          <a:solidFill>
                            <a:schemeClr val="tx1"/>
                          </a:solidFill>
                          <a:effectLst/>
                          <a:latin typeface="Lao UI"/>
                        </a:rPr>
                        <a:t>back month/year    </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200" b="0" dirty="0" smtClean="0">
                          <a:solidFill>
                            <a:schemeClr val="tx1"/>
                          </a:solidFill>
                          <a:effectLst/>
                          <a:latin typeface="Times New Roman"/>
                        </a:rPr>
                        <a:t>YEAR</a:t>
                      </a:r>
                      <a:endParaRPr lang="en-IN" sz="12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400" b="0" dirty="0" smtClean="0">
                          <a:solidFill>
                            <a:schemeClr val="tx1"/>
                          </a:solidFill>
                          <a:effectLst/>
                          <a:latin typeface="Lao UI"/>
                        </a:rPr>
                        <a:t>0.44</a:t>
                      </a:r>
                      <a:r>
                        <a:rPr lang="en-IN" sz="1400" b="0" dirty="0">
                          <a:solidFill>
                            <a:schemeClr val="tx1"/>
                          </a:solidFill>
                          <a:effectLst/>
                          <a:latin typeface="Lao UI"/>
                        </a:rPr>
                        <a:t> </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370840">
                <a:tc>
                  <a:txBody>
                    <a:bodyPr/>
                    <a:lstStyle/>
                    <a:p>
                      <a:r>
                        <a:rPr lang="en-IN" sz="1400" b="0" dirty="0" smtClean="0">
                          <a:solidFill>
                            <a:schemeClr val="tx1"/>
                          </a:solidFill>
                          <a:effectLst/>
                          <a:latin typeface="Lao UI"/>
                        </a:rPr>
                        <a:t>&gt; Energy </a:t>
                      </a:r>
                      <a:r>
                        <a:rPr lang="en-IN" sz="1400" b="0" dirty="0">
                          <a:solidFill>
                            <a:schemeClr val="tx1"/>
                          </a:solidFill>
                          <a:effectLst/>
                          <a:latin typeface="Lao UI"/>
                        </a:rPr>
                        <a:t>consumption before </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200" b="0" dirty="0" smtClean="0">
                          <a:solidFill>
                            <a:schemeClr val="tx1"/>
                          </a:solidFill>
                          <a:effectLst/>
                          <a:latin typeface="Times New Roman"/>
                        </a:rPr>
                        <a:t>KWH / DAY</a:t>
                      </a:r>
                      <a:endParaRPr lang="en-IN" sz="12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400" b="0" dirty="0" smtClean="0">
                          <a:solidFill>
                            <a:schemeClr val="tx1"/>
                          </a:solidFill>
                          <a:effectLst/>
                          <a:latin typeface="Lao UI"/>
                        </a:rPr>
                        <a:t>5770</a:t>
                      </a:r>
                      <a:r>
                        <a:rPr lang="en-IN" sz="1400" b="0" dirty="0">
                          <a:solidFill>
                            <a:schemeClr val="tx1"/>
                          </a:solidFill>
                          <a:effectLst/>
                          <a:latin typeface="Lao UI"/>
                        </a:rPr>
                        <a:t> </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370840">
                <a:tc>
                  <a:txBody>
                    <a:bodyPr/>
                    <a:lstStyle/>
                    <a:p>
                      <a:r>
                        <a:rPr lang="en-IN" sz="1400" b="0" dirty="0" smtClean="0">
                          <a:solidFill>
                            <a:schemeClr val="tx1"/>
                          </a:solidFill>
                          <a:effectLst/>
                          <a:latin typeface="Lao UI"/>
                        </a:rPr>
                        <a:t>&gt; Energy </a:t>
                      </a:r>
                      <a:r>
                        <a:rPr lang="en-IN" sz="1400" b="0" dirty="0">
                          <a:solidFill>
                            <a:schemeClr val="tx1"/>
                          </a:solidFill>
                          <a:effectLst/>
                          <a:latin typeface="Lao UI"/>
                        </a:rPr>
                        <a:t>consumption after </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200" b="0" dirty="0" smtClean="0">
                          <a:solidFill>
                            <a:schemeClr val="tx1"/>
                          </a:solidFill>
                          <a:effectLst/>
                          <a:latin typeface="Times New Roman"/>
                        </a:rPr>
                        <a:t>KWH / DAY</a:t>
                      </a:r>
                      <a:endParaRPr lang="en-IN" sz="12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400" b="0" dirty="0" smtClean="0">
                          <a:solidFill>
                            <a:schemeClr val="tx1"/>
                          </a:solidFill>
                          <a:effectLst/>
                          <a:latin typeface="Lao UI"/>
                        </a:rPr>
                        <a:t>5410</a:t>
                      </a:r>
                      <a:r>
                        <a:rPr lang="en-IN" sz="1400" b="0" dirty="0">
                          <a:solidFill>
                            <a:schemeClr val="tx1"/>
                          </a:solidFill>
                          <a:effectLst/>
                          <a:latin typeface="Lao UI"/>
                        </a:rPr>
                        <a:t> </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370840">
                <a:tc>
                  <a:txBody>
                    <a:bodyPr/>
                    <a:lstStyle/>
                    <a:p>
                      <a:r>
                        <a:rPr lang="en-IN" sz="1400" b="0" dirty="0" smtClean="0">
                          <a:solidFill>
                            <a:schemeClr val="tx1"/>
                          </a:solidFill>
                          <a:effectLst/>
                          <a:latin typeface="Lao UI"/>
                        </a:rPr>
                        <a:t>&gt; Energy Savings</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IN" sz="1200" b="1" dirty="0" smtClean="0">
                          <a:solidFill>
                            <a:schemeClr val="tx1"/>
                          </a:solidFill>
                          <a:effectLst/>
                          <a:latin typeface="Times New Roman"/>
                        </a:rPr>
                        <a:t>KWH / DAY</a:t>
                      </a:r>
                      <a:endParaRPr lang="en-IN" sz="12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IN" sz="1400" b="1" dirty="0" smtClean="0">
                          <a:solidFill>
                            <a:schemeClr val="tx1"/>
                          </a:solidFill>
                          <a:effectLst/>
                          <a:latin typeface="Lao UI"/>
                        </a:rPr>
                        <a:t>360</a:t>
                      </a:r>
                      <a:r>
                        <a:rPr lang="en-IN" sz="1400" b="1" dirty="0">
                          <a:solidFill>
                            <a:schemeClr val="tx1"/>
                          </a:solidFill>
                          <a:effectLst/>
                          <a:latin typeface="Lao UI"/>
                        </a:rPr>
                        <a:t> </a:t>
                      </a:r>
                      <a:endParaRPr lang="en-IN" sz="14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70840">
                <a:tc>
                  <a:txBody>
                    <a:bodyPr/>
                    <a:lstStyle/>
                    <a:p>
                      <a:r>
                        <a:rPr lang="en-IN" sz="1400" b="0" dirty="0" smtClean="0">
                          <a:solidFill>
                            <a:schemeClr val="tx1"/>
                          </a:solidFill>
                          <a:effectLst/>
                          <a:latin typeface="Lao UI"/>
                        </a:rPr>
                        <a:t>&gt; Energy tariff</a:t>
                      </a:r>
                      <a:r>
                        <a:rPr lang="en-IN" sz="1400" b="0" dirty="0">
                          <a:solidFill>
                            <a:schemeClr val="tx1"/>
                          </a:solidFill>
                          <a:effectLst/>
                          <a:latin typeface="Lao UI"/>
                        </a:rPr>
                        <a:t> </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200" b="0" dirty="0" smtClean="0">
                          <a:solidFill>
                            <a:schemeClr val="tx1"/>
                          </a:solidFill>
                          <a:effectLst/>
                          <a:latin typeface="Times New Roman"/>
                        </a:rPr>
                        <a:t>INR / KWH</a:t>
                      </a:r>
                      <a:endParaRPr lang="en-IN" sz="12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400" b="0" dirty="0" smtClean="0">
                          <a:solidFill>
                            <a:schemeClr val="tx1"/>
                          </a:solidFill>
                          <a:effectLst/>
                          <a:latin typeface="Lao UI"/>
                        </a:rPr>
                        <a:t>7.50</a:t>
                      </a:r>
                      <a:r>
                        <a:rPr lang="en-IN" sz="1400" b="0" dirty="0">
                          <a:solidFill>
                            <a:schemeClr val="tx1"/>
                          </a:solidFill>
                          <a:effectLst/>
                          <a:latin typeface="Lao UI"/>
                        </a:rPr>
                        <a:t> </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370840">
                <a:tc>
                  <a:txBody>
                    <a:bodyPr/>
                    <a:lstStyle/>
                    <a:p>
                      <a:r>
                        <a:rPr lang="en-IN" sz="1600" b="1" dirty="0" smtClean="0">
                          <a:solidFill>
                            <a:schemeClr val="tx1"/>
                          </a:solidFill>
                          <a:effectLst/>
                          <a:latin typeface="Lao UI"/>
                        </a:rPr>
                        <a:t>&gt; Total amount Saving </a:t>
                      </a:r>
                      <a:endParaRPr lang="en-IN" sz="16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sz="1400" b="1" dirty="0" smtClean="0">
                          <a:solidFill>
                            <a:schemeClr val="tx1"/>
                          </a:solidFill>
                          <a:effectLst/>
                          <a:latin typeface="Times New Roman"/>
                        </a:rPr>
                        <a:t>LAKHS</a:t>
                      </a:r>
                      <a:r>
                        <a:rPr lang="en-IN" sz="1400" b="1" baseline="0" dirty="0" smtClean="0">
                          <a:solidFill>
                            <a:schemeClr val="tx1"/>
                          </a:solidFill>
                          <a:effectLst/>
                          <a:latin typeface="Times New Roman"/>
                        </a:rPr>
                        <a:t> </a:t>
                      </a:r>
                      <a:r>
                        <a:rPr lang="en-IN" sz="1400" b="1" dirty="0" smtClean="0">
                          <a:solidFill>
                            <a:schemeClr val="tx1"/>
                          </a:solidFill>
                          <a:effectLst/>
                          <a:latin typeface="Times New Roman"/>
                        </a:rPr>
                        <a:t>/ YEAR</a:t>
                      </a:r>
                      <a:endParaRPr lang="en-IN" sz="14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sz="1800" b="1" dirty="0" smtClean="0">
                          <a:solidFill>
                            <a:schemeClr val="tx1"/>
                          </a:solidFill>
                          <a:effectLst/>
                          <a:latin typeface="Lao UI"/>
                        </a:rPr>
                        <a:t>9.64</a:t>
                      </a:r>
                      <a:r>
                        <a:rPr lang="en-IN" sz="1800" b="1" dirty="0">
                          <a:solidFill>
                            <a:schemeClr val="tx1"/>
                          </a:solidFill>
                          <a:effectLst/>
                          <a:latin typeface="Lao UI"/>
                        </a:rPr>
                        <a:t> </a:t>
                      </a:r>
                      <a:endParaRPr lang="en-IN" sz="18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5" name="Rectangle 4"/>
          <p:cNvSpPr/>
          <p:nvPr/>
        </p:nvSpPr>
        <p:spPr>
          <a:xfrm>
            <a:off x="695401" y="2781386"/>
            <a:ext cx="1653081" cy="369332"/>
          </a:xfrm>
          <a:prstGeom prst="rect">
            <a:avLst/>
          </a:prstGeom>
        </p:spPr>
        <p:txBody>
          <a:bodyPr wrap="none">
            <a:spAutoFit/>
          </a:bodyPr>
          <a:lstStyle/>
          <a:p>
            <a:r>
              <a:rPr lang="en-IN" b="1" dirty="0" smtClean="0"/>
              <a:t>Machine Dryer</a:t>
            </a:r>
            <a:r>
              <a:rPr lang="en-IN" b="1" dirty="0"/>
              <a:t> </a:t>
            </a:r>
            <a:endParaRPr lang="en-IN" sz="1400" b="1" dirty="0"/>
          </a:p>
        </p:txBody>
      </p:sp>
      <p:sp>
        <p:nvSpPr>
          <p:cNvPr id="7" name="Rectangle 6"/>
          <p:cNvSpPr/>
          <p:nvPr/>
        </p:nvSpPr>
        <p:spPr>
          <a:xfrm>
            <a:off x="294968" y="663677"/>
            <a:ext cx="4778477" cy="563711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Before</a:t>
            </a:r>
            <a:endParaRPr lang="en-IN" dirty="0"/>
          </a:p>
        </p:txBody>
      </p:sp>
      <p:cxnSp>
        <p:nvCxnSpPr>
          <p:cNvPr id="10" name="Straight Connector 9"/>
          <p:cNvCxnSpPr/>
          <p:nvPr/>
        </p:nvCxnSpPr>
        <p:spPr>
          <a:xfrm>
            <a:off x="294968" y="3216769"/>
            <a:ext cx="47784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54393" y="5790665"/>
            <a:ext cx="2964273" cy="369332"/>
          </a:xfrm>
          <a:prstGeom prst="rect">
            <a:avLst/>
          </a:prstGeom>
        </p:spPr>
        <p:txBody>
          <a:bodyPr wrap="none">
            <a:spAutoFit/>
          </a:bodyPr>
          <a:lstStyle/>
          <a:p>
            <a:r>
              <a:rPr lang="en-IN" b="1" dirty="0" smtClean="0"/>
              <a:t>Modified tumbling assembly</a:t>
            </a:r>
            <a:r>
              <a:rPr lang="en-IN" b="1" dirty="0"/>
              <a:t> </a:t>
            </a:r>
            <a:endParaRPr lang="en-IN" sz="14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92" y="3389677"/>
            <a:ext cx="4142071" cy="240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74" y="903935"/>
            <a:ext cx="4331189" cy="1877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34642" y="13648"/>
            <a:ext cx="4151625" cy="518146"/>
          </a:xfrm>
          <a:prstGeom prst="rect">
            <a:avLst/>
          </a:prstGeom>
          <a:noFill/>
        </p:spPr>
        <p:txBody>
          <a:bodyPr wrap="square" rtlCol="0">
            <a:spAutoFit/>
          </a:bodyPr>
          <a:lstStyle/>
          <a:p>
            <a:r>
              <a:rPr lang="en-IN" sz="2700" dirty="0">
                <a:effectLst>
                  <a:outerShdw blurRad="38100" dist="38100" dir="2700000" algn="tl">
                    <a:srgbClr val="000000">
                      <a:alpha val="43137"/>
                    </a:srgbClr>
                  </a:outerShdw>
                </a:effectLst>
              </a:rPr>
              <a:t>TECHNOLOGY</a:t>
            </a:r>
          </a:p>
        </p:txBody>
      </p:sp>
      <p:sp>
        <p:nvSpPr>
          <p:cNvPr id="3" name="TextBox 2"/>
          <p:cNvSpPr txBox="1"/>
          <p:nvPr/>
        </p:nvSpPr>
        <p:spPr>
          <a:xfrm>
            <a:off x="3129777" y="2412054"/>
            <a:ext cx="1354773" cy="369332"/>
          </a:xfrm>
          <a:prstGeom prst="rect">
            <a:avLst/>
          </a:prstGeom>
          <a:noFill/>
        </p:spPr>
        <p:txBody>
          <a:bodyPr wrap="square" rtlCol="0">
            <a:spAutoFit/>
          </a:bodyPr>
          <a:lstStyle/>
          <a:p>
            <a:r>
              <a:rPr lang="en-US" b="1" dirty="0" smtClean="0">
                <a:solidFill>
                  <a:srgbClr val="FFFF00"/>
                </a:solidFill>
              </a:rPr>
              <a:t>Before</a:t>
            </a:r>
            <a:endParaRPr lang="en-IN" b="1" dirty="0">
              <a:solidFill>
                <a:srgbClr val="FFFF00"/>
              </a:solidFill>
            </a:endParaRPr>
          </a:p>
        </p:txBody>
      </p:sp>
      <p:sp>
        <p:nvSpPr>
          <p:cNvPr id="6" name="TextBox 5"/>
          <p:cNvSpPr txBox="1"/>
          <p:nvPr/>
        </p:nvSpPr>
        <p:spPr>
          <a:xfrm>
            <a:off x="3765607" y="5462872"/>
            <a:ext cx="1177797" cy="369332"/>
          </a:xfrm>
          <a:prstGeom prst="rect">
            <a:avLst/>
          </a:prstGeom>
          <a:noFill/>
        </p:spPr>
        <p:txBody>
          <a:bodyPr wrap="square" rtlCol="0">
            <a:spAutoFit/>
          </a:bodyPr>
          <a:lstStyle/>
          <a:p>
            <a:r>
              <a:rPr lang="en-US" b="1" dirty="0" smtClean="0">
                <a:solidFill>
                  <a:srgbClr val="FFFF00"/>
                </a:solidFill>
              </a:rPr>
              <a:t>After</a:t>
            </a:r>
            <a:endParaRPr lang="en-IN" b="1" dirty="0">
              <a:solidFill>
                <a:srgbClr val="FFFF00"/>
              </a:solidFill>
            </a:endParaRPr>
          </a:p>
        </p:txBody>
      </p:sp>
    </p:spTree>
    <p:extLst>
      <p:ext uri="{BB962C8B-B14F-4D97-AF65-F5344CB8AC3E}">
        <p14:creationId xmlns:p14="http://schemas.microsoft.com/office/powerpoint/2010/main" val="451462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55978"/>
            <a:ext cx="12192000" cy="5984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2" name="Table 1"/>
          <p:cNvGraphicFramePr>
            <a:graphicFrameLocks noGrp="1"/>
          </p:cNvGraphicFramePr>
          <p:nvPr>
            <p:extLst>
              <p:ext uri="{D42A27DB-BD31-4B8C-83A1-F6EECF244321}">
                <p14:modId xmlns:p14="http://schemas.microsoft.com/office/powerpoint/2010/main" val="962332939"/>
              </p:ext>
            </p:extLst>
          </p:nvPr>
        </p:nvGraphicFramePr>
        <p:xfrm>
          <a:off x="5456903" y="586934"/>
          <a:ext cx="6400800" cy="6283960"/>
        </p:xfrm>
        <a:graphic>
          <a:graphicData uri="http://schemas.openxmlformats.org/drawingml/2006/table">
            <a:tbl>
              <a:tblPr firstRow="1" bandRow="1">
                <a:tableStyleId>{5C22544A-7EE6-4342-B048-85BDC9FD1C3A}</a:tableStyleId>
              </a:tblPr>
              <a:tblGrid>
                <a:gridCol w="2595716"/>
                <a:gridCol w="1671484"/>
                <a:gridCol w="2133600"/>
              </a:tblGrid>
              <a:tr h="370840">
                <a:tc>
                  <a:txBody>
                    <a:bodyPr/>
                    <a:lstStyle/>
                    <a:p>
                      <a:r>
                        <a:rPr lang="en-IN" sz="1800" b="1" i="0" kern="1200" dirty="0" smtClean="0">
                          <a:solidFill>
                            <a:schemeClr val="tx1"/>
                          </a:solidFill>
                          <a:effectLst/>
                          <a:latin typeface="+mn-lt"/>
                          <a:ea typeface="+mn-ea"/>
                          <a:cs typeface="+mn-cs"/>
                        </a:rPr>
                        <a:t>Plant/Dep’t. </a:t>
                      </a:r>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r>
                        <a:rPr lang="en-US" sz="1800" b="1" dirty="0" smtClean="0">
                          <a:solidFill>
                            <a:schemeClr val="tx1"/>
                          </a:solidFill>
                        </a:rPr>
                        <a:t>PROCESS HOUSE.</a:t>
                      </a:r>
                      <a:endParaRPr lang="en-IN"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endParaRPr lang="en-IN" sz="1400" b="1"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620303">
                <a:tc>
                  <a:txBody>
                    <a:bodyPr/>
                    <a:lstStyle/>
                    <a:p>
                      <a:r>
                        <a:rPr lang="en-IN" sz="2000" b="0" i="0" kern="1200" dirty="0" smtClean="0">
                          <a:solidFill>
                            <a:schemeClr val="tx1"/>
                          </a:solidFill>
                          <a:effectLst/>
                          <a:latin typeface="+mn-lt"/>
                          <a:ea typeface="+mn-ea"/>
                          <a:cs typeface="+mn-cs"/>
                        </a:rPr>
                        <a:t>Title of the measure:</a:t>
                      </a:r>
                      <a:r>
                        <a:rPr lang="en-IN" sz="2000" b="0" i="0" kern="1200" dirty="0" smtClean="0">
                          <a:solidFill>
                            <a:schemeClr val="tx1"/>
                          </a:solidFill>
                          <a:effectLst/>
                          <a:latin typeface="+mn-lt"/>
                          <a:ea typeface="+mn-ea"/>
                          <a:cs typeface="+mn-cs"/>
                          <a:sym typeface="Wingdings" pitchFamily="2" charset="2"/>
                        </a:rPr>
                        <a:t></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gridSpan="2">
                  <a:txBody>
                    <a:bodyPr/>
                    <a:lstStyle/>
                    <a:p>
                      <a:r>
                        <a:rPr lang="en-IN" sz="1800" b="1" i="0" u="sng" kern="1200" dirty="0" smtClean="0">
                          <a:solidFill>
                            <a:schemeClr val="accent6">
                              <a:lumMod val="50000"/>
                            </a:schemeClr>
                          </a:solidFill>
                          <a:effectLst/>
                          <a:latin typeface="+mn-lt"/>
                          <a:ea typeface="+mn-ea"/>
                          <a:cs typeface="+mn-cs"/>
                        </a:rPr>
                        <a:t>Brazzoli machine : Reduce MIXING operation time for the product which dose not need this function.</a:t>
                      </a:r>
                      <a:endParaRPr lang="en-IN" sz="1800" b="1" u="sng" dirty="0">
                        <a:solidFill>
                          <a:schemeClr val="accent6">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hMerge="1">
                  <a:txBody>
                    <a:bodyPr/>
                    <a:lstStyle/>
                    <a:p>
                      <a:endParaRPr lang="en-IN" sz="1400" b="1" dirty="0"/>
                    </a:p>
                  </a:txBody>
                  <a:tcPr>
                    <a:solidFill>
                      <a:schemeClr val="accent5">
                        <a:lumMod val="20000"/>
                        <a:lumOff val="80000"/>
                      </a:schemeClr>
                    </a:solidFill>
                  </a:tcPr>
                </a:tc>
              </a:tr>
              <a:tr h="177852">
                <a:tc>
                  <a:txBody>
                    <a:bodyPr/>
                    <a:lstStyle/>
                    <a:p>
                      <a:r>
                        <a:rPr lang="en-IN" sz="1800" b="0" i="0" kern="1200" dirty="0" smtClean="0">
                          <a:solidFill>
                            <a:schemeClr val="tx1"/>
                          </a:solidFill>
                          <a:effectLst/>
                          <a:latin typeface="+mn-lt"/>
                          <a:ea typeface="+mn-ea"/>
                          <a:cs typeface="+mn-cs"/>
                        </a:rPr>
                        <a:t>Description Before modification:</a:t>
                      </a:r>
                      <a:r>
                        <a:rPr lang="en-IN" sz="1800" b="0" i="0" kern="1200" dirty="0" smtClean="0">
                          <a:solidFill>
                            <a:schemeClr val="tx1"/>
                          </a:solidFill>
                          <a:effectLst/>
                          <a:latin typeface="+mn-lt"/>
                          <a:ea typeface="+mn-ea"/>
                          <a:cs typeface="+mn-cs"/>
                          <a:sym typeface="Wingdings" pitchFamily="2" charset="2"/>
                        </a:rPr>
                        <a:t></a:t>
                      </a:r>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gridSpan="2">
                  <a:txBody>
                    <a:bodyPr/>
                    <a:lstStyle/>
                    <a:p>
                      <a:r>
                        <a:rPr lang="en-IN" sz="1600" b="0" dirty="0" smtClean="0">
                          <a:solidFill>
                            <a:schemeClr val="tx1"/>
                          </a:solidFill>
                        </a:rPr>
                        <a:t>Wh</a:t>
                      </a:r>
                      <a:r>
                        <a:rPr lang="en-IN" sz="1400" b="0" dirty="0" smtClean="0">
                          <a:solidFill>
                            <a:schemeClr val="tx1"/>
                          </a:solidFill>
                        </a:rPr>
                        <a:t>en chemical enter in to tank, mixing of chemical carried out, It was set at 20% level of tank, Power consumption was 100kwh / day. (1.5Hr/Batch x 2.2 Kwh x 50 Batch / Day = 165 kwh / Day consumption)</a:t>
                      </a:r>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hMerge="1">
                  <a:txBody>
                    <a:bodyPr/>
                    <a:lstStyle/>
                    <a:p>
                      <a:endParaRPr lang="en-IN" sz="1400" b="1" dirty="0"/>
                    </a:p>
                  </a:txBody>
                  <a:tcPr>
                    <a:solidFill>
                      <a:schemeClr val="accent5">
                        <a:lumMod val="20000"/>
                        <a:lumOff val="80000"/>
                      </a:schemeClr>
                    </a:solidFill>
                  </a:tcPr>
                </a:tc>
              </a:tr>
              <a:tr h="370840">
                <a:tc>
                  <a:txBody>
                    <a:bodyPr/>
                    <a:lstStyle/>
                    <a:p>
                      <a:r>
                        <a:rPr lang="en-IN" sz="1800" b="0" i="0" kern="1200" dirty="0" smtClean="0">
                          <a:solidFill>
                            <a:schemeClr val="tx1"/>
                          </a:solidFill>
                          <a:effectLst/>
                          <a:latin typeface="+mn-lt"/>
                          <a:ea typeface="+mn-ea"/>
                          <a:cs typeface="+mn-cs"/>
                        </a:rPr>
                        <a:t>Description After modification: </a:t>
                      </a:r>
                      <a:r>
                        <a:rPr lang="en-IN" sz="1800" b="0" i="0" kern="1200" dirty="0" smtClean="0">
                          <a:solidFill>
                            <a:schemeClr val="tx1"/>
                          </a:solidFill>
                          <a:effectLst/>
                          <a:latin typeface="+mn-lt"/>
                          <a:ea typeface="+mn-ea"/>
                          <a:cs typeface="+mn-cs"/>
                          <a:sym typeface="Wingdings" pitchFamily="2" charset="2"/>
                        </a:rPr>
                        <a:t></a:t>
                      </a:r>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gridSpan="2">
                  <a:txBody>
                    <a:bodyPr/>
                    <a:lstStyle/>
                    <a:p>
                      <a:r>
                        <a:rPr lang="en-IN" sz="1400" b="0" i="0" kern="1200" dirty="0" smtClean="0">
                          <a:solidFill>
                            <a:schemeClr val="tx1"/>
                          </a:solidFill>
                          <a:effectLst/>
                          <a:latin typeface="+mn-lt"/>
                          <a:ea typeface="+mn-ea"/>
                          <a:cs typeface="+mn-cs"/>
                        </a:rPr>
                        <a:t>We modify the mixing start up system to increase level of tank from 20% to 40%, (1Hr/Batch x 2.2 Kwh x 50 Batch / Day = 110 kwh / Day consumption), considering 50 Kwh saving / day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hMerge="1">
                  <a:txBody>
                    <a:bodyPr/>
                    <a:lstStyle/>
                    <a:p>
                      <a:endParaRPr lang="en-IN" sz="1400" b="1" dirty="0"/>
                    </a:p>
                  </a:txBody>
                  <a:tcPr>
                    <a:solidFill>
                      <a:schemeClr val="accent5">
                        <a:lumMod val="20000"/>
                        <a:lumOff val="80000"/>
                      </a:schemeClr>
                    </a:solidFill>
                  </a:tcPr>
                </a:tc>
              </a:tr>
              <a:tr h="370840">
                <a:tc>
                  <a:txBody>
                    <a:bodyPr/>
                    <a:lstStyle/>
                    <a:p>
                      <a:r>
                        <a:rPr lang="en-IN" sz="1400" b="0" dirty="0" smtClean="0">
                          <a:solidFill>
                            <a:schemeClr val="tx1"/>
                          </a:solidFill>
                          <a:effectLst/>
                          <a:latin typeface="Lao UI"/>
                        </a:rPr>
                        <a:t>&gt; Total investment.</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200" b="0" dirty="0" smtClean="0">
                          <a:solidFill>
                            <a:schemeClr val="tx1"/>
                          </a:solidFill>
                          <a:effectLst/>
                          <a:latin typeface="Times New Roman"/>
                        </a:rPr>
                        <a:t>INR</a:t>
                      </a:r>
                      <a:endParaRPr lang="en-IN" sz="12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400" b="0" dirty="0" smtClean="0">
                          <a:solidFill>
                            <a:schemeClr val="tx1"/>
                          </a:solidFill>
                          <a:effectLst/>
                          <a:latin typeface="Lao UI"/>
                        </a:rPr>
                        <a:t>Nil</a:t>
                      </a:r>
                      <a:r>
                        <a:rPr lang="en-IN" sz="1400" b="0" dirty="0">
                          <a:solidFill>
                            <a:schemeClr val="tx1"/>
                          </a:solidFill>
                          <a:effectLst/>
                          <a:latin typeface="Lao UI"/>
                        </a:rPr>
                        <a:t> </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370840">
                <a:tc>
                  <a:txBody>
                    <a:bodyPr/>
                    <a:lstStyle/>
                    <a:p>
                      <a:r>
                        <a:rPr lang="en-IN" sz="1400" b="0" dirty="0" smtClean="0">
                          <a:solidFill>
                            <a:schemeClr val="tx1"/>
                          </a:solidFill>
                          <a:effectLst/>
                          <a:latin typeface="Lao UI"/>
                        </a:rPr>
                        <a:t>&gt; Pay </a:t>
                      </a:r>
                      <a:r>
                        <a:rPr lang="en-IN" sz="1400" b="0" dirty="0">
                          <a:solidFill>
                            <a:schemeClr val="tx1"/>
                          </a:solidFill>
                          <a:effectLst/>
                          <a:latin typeface="Lao UI"/>
                        </a:rPr>
                        <a:t>back month/year    </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200" b="0" dirty="0" smtClean="0">
                          <a:solidFill>
                            <a:schemeClr val="tx1"/>
                          </a:solidFill>
                          <a:effectLst/>
                          <a:latin typeface="Times New Roman"/>
                        </a:rPr>
                        <a:t>MONTH/YR</a:t>
                      </a:r>
                      <a:endParaRPr lang="en-IN" sz="12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400" b="0" dirty="0">
                          <a:solidFill>
                            <a:schemeClr val="tx1"/>
                          </a:solidFill>
                          <a:effectLst/>
                          <a:latin typeface="Lao UI"/>
                        </a:rPr>
                        <a:t> </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370840">
                <a:tc>
                  <a:txBody>
                    <a:bodyPr/>
                    <a:lstStyle/>
                    <a:p>
                      <a:r>
                        <a:rPr lang="en-IN" sz="1400" b="0" dirty="0" smtClean="0">
                          <a:solidFill>
                            <a:schemeClr val="tx1"/>
                          </a:solidFill>
                          <a:effectLst/>
                          <a:latin typeface="Lao UI"/>
                        </a:rPr>
                        <a:t>&gt; Energy </a:t>
                      </a:r>
                      <a:r>
                        <a:rPr lang="en-IN" sz="1400" b="0" dirty="0">
                          <a:solidFill>
                            <a:schemeClr val="tx1"/>
                          </a:solidFill>
                          <a:effectLst/>
                          <a:latin typeface="Lao UI"/>
                        </a:rPr>
                        <a:t>consumption before </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200" b="0" dirty="0" smtClean="0">
                          <a:solidFill>
                            <a:schemeClr val="tx1"/>
                          </a:solidFill>
                          <a:effectLst/>
                          <a:latin typeface="Times New Roman"/>
                        </a:rPr>
                        <a:t>KWH / DAY</a:t>
                      </a:r>
                      <a:endParaRPr lang="en-IN" sz="12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400" b="0" dirty="0" smtClean="0">
                          <a:solidFill>
                            <a:schemeClr val="tx1"/>
                          </a:solidFill>
                          <a:effectLst/>
                          <a:latin typeface="Lao UI"/>
                        </a:rPr>
                        <a:t>165</a:t>
                      </a:r>
                      <a:r>
                        <a:rPr lang="en-IN" sz="1400" b="0" dirty="0">
                          <a:solidFill>
                            <a:schemeClr val="tx1"/>
                          </a:solidFill>
                          <a:effectLst/>
                          <a:latin typeface="Lao UI"/>
                        </a:rPr>
                        <a:t> </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370840">
                <a:tc>
                  <a:txBody>
                    <a:bodyPr/>
                    <a:lstStyle/>
                    <a:p>
                      <a:r>
                        <a:rPr lang="en-IN" sz="1400" b="0" dirty="0" smtClean="0">
                          <a:solidFill>
                            <a:schemeClr val="tx1"/>
                          </a:solidFill>
                          <a:effectLst/>
                          <a:latin typeface="Lao UI"/>
                        </a:rPr>
                        <a:t>&gt; Energy </a:t>
                      </a:r>
                      <a:r>
                        <a:rPr lang="en-IN" sz="1400" b="0" dirty="0">
                          <a:solidFill>
                            <a:schemeClr val="tx1"/>
                          </a:solidFill>
                          <a:effectLst/>
                          <a:latin typeface="Lao UI"/>
                        </a:rPr>
                        <a:t>consumption after </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200" b="0" dirty="0" smtClean="0">
                          <a:solidFill>
                            <a:schemeClr val="tx1"/>
                          </a:solidFill>
                          <a:effectLst/>
                          <a:latin typeface="Times New Roman"/>
                        </a:rPr>
                        <a:t>KWH / DAY</a:t>
                      </a:r>
                      <a:endParaRPr lang="en-IN" sz="12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400" b="0" dirty="0" smtClean="0">
                          <a:solidFill>
                            <a:schemeClr val="tx1"/>
                          </a:solidFill>
                          <a:effectLst/>
                          <a:latin typeface="Lao UI"/>
                        </a:rPr>
                        <a:t>110</a:t>
                      </a:r>
                      <a:r>
                        <a:rPr lang="en-IN" sz="1400" b="0" dirty="0">
                          <a:solidFill>
                            <a:schemeClr val="tx1"/>
                          </a:solidFill>
                          <a:effectLst/>
                          <a:latin typeface="Lao UI"/>
                        </a:rPr>
                        <a:t> </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370840">
                <a:tc>
                  <a:txBody>
                    <a:bodyPr/>
                    <a:lstStyle/>
                    <a:p>
                      <a:r>
                        <a:rPr lang="en-IN" sz="1400" b="0" dirty="0" smtClean="0">
                          <a:solidFill>
                            <a:schemeClr val="tx1"/>
                          </a:solidFill>
                          <a:effectLst/>
                          <a:latin typeface="Lao UI"/>
                        </a:rPr>
                        <a:t>&gt; Energy Savings</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IN" sz="1200" b="1" dirty="0" smtClean="0">
                          <a:solidFill>
                            <a:schemeClr val="tx1"/>
                          </a:solidFill>
                          <a:effectLst/>
                          <a:latin typeface="Times New Roman"/>
                        </a:rPr>
                        <a:t>KWH / DAY</a:t>
                      </a:r>
                      <a:endParaRPr lang="en-IN" sz="12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IN" sz="1400" b="1" dirty="0" smtClean="0">
                          <a:solidFill>
                            <a:schemeClr val="tx1"/>
                          </a:solidFill>
                          <a:effectLst/>
                          <a:latin typeface="Lao UI"/>
                        </a:rPr>
                        <a:t>50</a:t>
                      </a:r>
                      <a:r>
                        <a:rPr lang="en-IN" sz="1400" b="1" dirty="0">
                          <a:solidFill>
                            <a:schemeClr val="tx1"/>
                          </a:solidFill>
                          <a:effectLst/>
                          <a:latin typeface="Lao UI"/>
                        </a:rPr>
                        <a:t> </a:t>
                      </a:r>
                      <a:endParaRPr lang="en-IN" sz="14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70840">
                <a:tc>
                  <a:txBody>
                    <a:bodyPr/>
                    <a:lstStyle/>
                    <a:p>
                      <a:r>
                        <a:rPr lang="en-IN" sz="1400" b="0" dirty="0" smtClean="0">
                          <a:solidFill>
                            <a:schemeClr val="tx1"/>
                          </a:solidFill>
                          <a:effectLst/>
                          <a:latin typeface="Lao UI"/>
                        </a:rPr>
                        <a:t>&gt; Energy tariff</a:t>
                      </a:r>
                      <a:r>
                        <a:rPr lang="en-IN" sz="1400" b="0" dirty="0">
                          <a:solidFill>
                            <a:schemeClr val="tx1"/>
                          </a:solidFill>
                          <a:effectLst/>
                          <a:latin typeface="Lao UI"/>
                        </a:rPr>
                        <a:t> </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200" b="0" dirty="0" smtClean="0">
                          <a:solidFill>
                            <a:schemeClr val="tx1"/>
                          </a:solidFill>
                          <a:effectLst/>
                          <a:latin typeface="Times New Roman"/>
                        </a:rPr>
                        <a:t>INR / KWH</a:t>
                      </a:r>
                      <a:endParaRPr lang="en-IN" sz="12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400" b="0" dirty="0" smtClean="0">
                          <a:solidFill>
                            <a:schemeClr val="tx1"/>
                          </a:solidFill>
                          <a:effectLst/>
                          <a:latin typeface="Lao UI"/>
                        </a:rPr>
                        <a:t>7.50</a:t>
                      </a:r>
                      <a:r>
                        <a:rPr lang="en-IN" sz="1400" b="0" dirty="0">
                          <a:solidFill>
                            <a:schemeClr val="tx1"/>
                          </a:solidFill>
                          <a:effectLst/>
                          <a:latin typeface="Lao UI"/>
                        </a:rPr>
                        <a:t> </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370840">
                <a:tc>
                  <a:txBody>
                    <a:bodyPr/>
                    <a:lstStyle/>
                    <a:p>
                      <a:r>
                        <a:rPr lang="en-IN" sz="1600" b="1" dirty="0" smtClean="0">
                          <a:solidFill>
                            <a:schemeClr val="tx1"/>
                          </a:solidFill>
                          <a:effectLst/>
                          <a:latin typeface="Lao UI"/>
                        </a:rPr>
                        <a:t>&gt; Total amount Saving </a:t>
                      </a:r>
                      <a:endParaRPr lang="en-IN" sz="16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sz="1400" b="1" dirty="0" smtClean="0">
                          <a:solidFill>
                            <a:schemeClr val="tx1"/>
                          </a:solidFill>
                          <a:effectLst/>
                          <a:latin typeface="Times New Roman"/>
                        </a:rPr>
                        <a:t>LAKHS</a:t>
                      </a:r>
                      <a:r>
                        <a:rPr lang="en-IN" sz="1400" b="1" baseline="0" dirty="0" smtClean="0">
                          <a:solidFill>
                            <a:schemeClr val="tx1"/>
                          </a:solidFill>
                          <a:effectLst/>
                          <a:latin typeface="Times New Roman"/>
                        </a:rPr>
                        <a:t> </a:t>
                      </a:r>
                      <a:r>
                        <a:rPr lang="en-IN" sz="1400" b="1" dirty="0" smtClean="0">
                          <a:solidFill>
                            <a:schemeClr val="tx1"/>
                          </a:solidFill>
                          <a:effectLst/>
                          <a:latin typeface="Times New Roman"/>
                        </a:rPr>
                        <a:t>/ YEAR</a:t>
                      </a:r>
                      <a:endParaRPr lang="en-IN" sz="14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sz="2000" b="1" dirty="0" smtClean="0">
                          <a:solidFill>
                            <a:schemeClr val="tx1"/>
                          </a:solidFill>
                          <a:effectLst/>
                          <a:latin typeface="Lao UI"/>
                        </a:rPr>
                        <a:t>1.34</a:t>
                      </a:r>
                      <a:r>
                        <a:rPr lang="en-IN" sz="2000" b="1" dirty="0">
                          <a:solidFill>
                            <a:schemeClr val="tx1"/>
                          </a:solidFill>
                          <a:effectLst/>
                          <a:latin typeface="Lao UI"/>
                        </a:rPr>
                        <a:t> </a:t>
                      </a:r>
                      <a:endParaRPr lang="en-IN" sz="20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7" name="Rectangle 6"/>
          <p:cNvSpPr/>
          <p:nvPr/>
        </p:nvSpPr>
        <p:spPr>
          <a:xfrm>
            <a:off x="294968" y="663677"/>
            <a:ext cx="4778477" cy="563711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754393" y="5790665"/>
            <a:ext cx="3283206" cy="369332"/>
          </a:xfrm>
          <a:prstGeom prst="rect">
            <a:avLst/>
          </a:prstGeom>
        </p:spPr>
        <p:txBody>
          <a:bodyPr wrap="none">
            <a:spAutoFit/>
          </a:bodyPr>
          <a:lstStyle/>
          <a:p>
            <a:r>
              <a:rPr lang="en-IN" b="1" dirty="0" smtClean="0"/>
              <a:t>Dosing unit of Fabric Dyeing m/c</a:t>
            </a:r>
            <a:endParaRPr lang="en-IN" sz="1400"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616" y="856042"/>
            <a:ext cx="4477180" cy="477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1445349" y="2905388"/>
            <a:ext cx="2315500" cy="2317108"/>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234642" y="13648"/>
            <a:ext cx="4151625" cy="518146"/>
          </a:xfrm>
          <a:prstGeom prst="rect">
            <a:avLst/>
          </a:prstGeom>
          <a:noFill/>
        </p:spPr>
        <p:txBody>
          <a:bodyPr wrap="square" rtlCol="0">
            <a:spAutoFit/>
          </a:bodyPr>
          <a:lstStyle/>
          <a:p>
            <a:r>
              <a:rPr lang="en-IN" sz="2700" dirty="0">
                <a:effectLst>
                  <a:outerShdw blurRad="38100" dist="38100" dir="2700000" algn="tl">
                    <a:srgbClr val="000000">
                      <a:alpha val="43137"/>
                    </a:srgbClr>
                  </a:outerShdw>
                </a:effectLst>
              </a:rPr>
              <a:t>TECHNOLOGY</a:t>
            </a:r>
          </a:p>
        </p:txBody>
      </p:sp>
    </p:spTree>
    <p:extLst>
      <p:ext uri="{BB962C8B-B14F-4D97-AF65-F5344CB8AC3E}">
        <p14:creationId xmlns:p14="http://schemas.microsoft.com/office/powerpoint/2010/main" val="3011567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st slide.jpg">
            <a:extLst>
              <a:ext uri="{FF2B5EF4-FFF2-40B4-BE49-F238E27FC236}">
                <a16:creationId xmlns:a16="http://schemas.microsoft.com/office/drawing/2014/main" xmlns="" id="{D5641755-7F45-EA47-1BB3-B3FC6E70B1ED}"/>
              </a:ext>
            </a:extLst>
          </p:cNvPr>
          <p:cNvPicPr>
            <a:picLocks noChangeAspect="1"/>
          </p:cNvPicPr>
          <p:nvPr/>
        </p:nvPicPr>
        <p:blipFill rotWithShape="1">
          <a:blip r:embed="rId3"/>
          <a:srcRect/>
          <a:stretch/>
        </p:blipFill>
        <p:spPr>
          <a:xfrm>
            <a:off x="0" y="518480"/>
            <a:ext cx="12273629" cy="6339520"/>
          </a:xfrm>
          <a:prstGeom prst="rect">
            <a:avLst/>
          </a:prstGeom>
        </p:spPr>
      </p:pic>
      <p:sp>
        <p:nvSpPr>
          <p:cNvPr id="10" name="TextBox 9">
            <a:extLst>
              <a:ext uri="{FF2B5EF4-FFF2-40B4-BE49-F238E27FC236}">
                <a16:creationId xmlns:a16="http://schemas.microsoft.com/office/drawing/2014/main" xmlns="" id="{619CD8ED-25CB-F36C-721B-51AF8B2A3D81}"/>
              </a:ext>
            </a:extLst>
          </p:cNvPr>
          <p:cNvSpPr txBox="1"/>
          <p:nvPr/>
        </p:nvSpPr>
        <p:spPr>
          <a:xfrm>
            <a:off x="495120" y="802749"/>
            <a:ext cx="11210925" cy="744836"/>
          </a:xfrm>
          <a:prstGeom prst="rect">
            <a:avLst/>
          </a:prstGeom>
        </p:spPr>
        <p:txBody>
          <a:bodyPr vert="horz" lIns="91440" tIns="45720" rIns="91440" bIns="45720" rtlCol="0" anchor="ctr">
            <a:normAutofit/>
          </a:bodyPr>
          <a:lstStyle>
            <a:defPPr>
              <a:defRPr lang="en-US"/>
            </a:defPPr>
            <a:lvl1pPr defTabSz="457200">
              <a:lnSpc>
                <a:spcPct val="90000"/>
              </a:lnSpc>
              <a:defRPr sz="2400" b="1" spc="100">
                <a:ln w="12700">
                  <a:noFill/>
                </a:ln>
                <a:solidFill>
                  <a:srgbClr val="333333"/>
                </a:solidFill>
                <a:latin typeface="Georgia" panose="02040502050405020303" pitchFamily="18" charset="0"/>
                <a:cs typeface="Hind Vadodara" panose="02000000000000000000" pitchFamily="2" charset="0"/>
              </a:defRPr>
            </a:lvl1pPr>
          </a:lstStyle>
          <a:p>
            <a:pPr algn="ctr" defTabSz="914400">
              <a:spcBef>
                <a:spcPct val="0"/>
              </a:spcBef>
              <a:spcAft>
                <a:spcPts val="600"/>
              </a:spcAft>
            </a:pPr>
            <a:r>
              <a:rPr lang="en-US" sz="3600" dirty="0">
                <a:solidFill>
                  <a:prstClr val="white"/>
                </a:solidFill>
                <a:latin typeface="Calibri"/>
                <a:cs typeface="+mj-cs"/>
              </a:rPr>
              <a:t>State of the art Manufacturing Facilities</a:t>
            </a:r>
            <a:endParaRPr lang="en-US" sz="3600" dirty="0">
              <a:solidFill>
                <a:prstClr val="white"/>
              </a:solidFill>
              <a:latin typeface="Calibri"/>
              <a:cs typeface="Calibri"/>
            </a:endParaRPr>
          </a:p>
        </p:txBody>
      </p:sp>
    </p:spTree>
    <p:extLst>
      <p:ext uri="{BB962C8B-B14F-4D97-AF65-F5344CB8AC3E}">
        <p14:creationId xmlns:p14="http://schemas.microsoft.com/office/powerpoint/2010/main" val="3918453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55978"/>
            <a:ext cx="12192000" cy="5984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2" name="Table 1"/>
          <p:cNvGraphicFramePr>
            <a:graphicFrameLocks noGrp="1"/>
          </p:cNvGraphicFramePr>
          <p:nvPr>
            <p:extLst>
              <p:ext uri="{D42A27DB-BD31-4B8C-83A1-F6EECF244321}">
                <p14:modId xmlns:p14="http://schemas.microsoft.com/office/powerpoint/2010/main" val="3223982605"/>
              </p:ext>
            </p:extLst>
          </p:nvPr>
        </p:nvGraphicFramePr>
        <p:xfrm>
          <a:off x="5456903" y="586934"/>
          <a:ext cx="6597723" cy="5826760"/>
        </p:xfrm>
        <a:graphic>
          <a:graphicData uri="http://schemas.openxmlformats.org/drawingml/2006/table">
            <a:tbl>
              <a:tblPr firstRow="1" bandRow="1">
                <a:tableStyleId>{5C22544A-7EE6-4342-B048-85BDC9FD1C3A}</a:tableStyleId>
              </a:tblPr>
              <a:tblGrid>
                <a:gridCol w="2508351"/>
                <a:gridCol w="1890131"/>
                <a:gridCol w="2199241"/>
              </a:tblGrid>
              <a:tr h="370840">
                <a:tc>
                  <a:txBody>
                    <a:bodyPr/>
                    <a:lstStyle/>
                    <a:p>
                      <a:r>
                        <a:rPr lang="en-IN" sz="1800" b="1" i="0" kern="1200" dirty="0" smtClean="0">
                          <a:solidFill>
                            <a:schemeClr val="tx1"/>
                          </a:solidFill>
                          <a:effectLst/>
                          <a:latin typeface="+mn-lt"/>
                          <a:ea typeface="+mn-ea"/>
                          <a:cs typeface="+mn-cs"/>
                        </a:rPr>
                        <a:t>Plant/Dep’t.  </a:t>
                      </a:r>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r>
                        <a:rPr lang="en-US" sz="1800" b="1" dirty="0" smtClean="0">
                          <a:solidFill>
                            <a:schemeClr val="tx1"/>
                          </a:solidFill>
                        </a:rPr>
                        <a:t>PROCESS HOUSE.</a:t>
                      </a:r>
                      <a:endParaRPr lang="en-IN"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endParaRPr lang="en-IN" sz="1400" b="1"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370840">
                <a:tc>
                  <a:txBody>
                    <a:bodyPr/>
                    <a:lstStyle/>
                    <a:p>
                      <a:r>
                        <a:rPr lang="en-IN" sz="2000" b="0" i="0" kern="1200" dirty="0" smtClean="0">
                          <a:solidFill>
                            <a:schemeClr val="tx1"/>
                          </a:solidFill>
                          <a:effectLst/>
                          <a:latin typeface="+mn-lt"/>
                          <a:ea typeface="+mn-ea"/>
                          <a:cs typeface="+mn-cs"/>
                        </a:rPr>
                        <a:t>Title of the measure:</a:t>
                      </a:r>
                      <a:r>
                        <a:rPr lang="en-IN" sz="2000" b="0" i="0" kern="1200" dirty="0" smtClean="0">
                          <a:solidFill>
                            <a:schemeClr val="tx1"/>
                          </a:solidFill>
                          <a:effectLst/>
                          <a:latin typeface="+mn-lt"/>
                          <a:ea typeface="+mn-ea"/>
                          <a:cs typeface="+mn-cs"/>
                          <a:sym typeface="Wingdings" pitchFamily="2" charset="2"/>
                        </a:rPr>
                        <a:t></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gridSpan="2">
                  <a:txBody>
                    <a:bodyPr/>
                    <a:lstStyle/>
                    <a:p>
                      <a:r>
                        <a:rPr lang="en-IN" sz="1800" b="1" i="0" u="sng" kern="1200" dirty="0" smtClean="0">
                          <a:solidFill>
                            <a:schemeClr val="accent6">
                              <a:lumMod val="50000"/>
                            </a:schemeClr>
                          </a:solidFill>
                          <a:effectLst/>
                          <a:latin typeface="+mn-lt"/>
                          <a:ea typeface="+mn-ea"/>
                          <a:cs typeface="+mn-cs"/>
                        </a:rPr>
                        <a:t>Brazzoli machine : Reduce Recirculation Pump operation time</a:t>
                      </a:r>
                      <a:r>
                        <a:rPr lang="en-IN" sz="1800" b="1" i="0" kern="1200" dirty="0" smtClean="0">
                          <a:solidFill>
                            <a:schemeClr val="accent6">
                              <a:lumMod val="50000"/>
                            </a:schemeClr>
                          </a:solidFill>
                          <a:effectLst/>
                          <a:latin typeface="+mn-lt"/>
                          <a:ea typeface="+mn-ea"/>
                          <a:cs typeface="+mn-cs"/>
                        </a:rPr>
                        <a:t>.</a:t>
                      </a:r>
                      <a:endParaRPr lang="en-IN" sz="1400" b="1" dirty="0">
                        <a:solidFill>
                          <a:schemeClr val="accent6">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hMerge="1">
                  <a:txBody>
                    <a:bodyPr/>
                    <a:lstStyle/>
                    <a:p>
                      <a:endParaRPr lang="en-IN" sz="1400" b="1" dirty="0"/>
                    </a:p>
                  </a:txBody>
                  <a:tcPr>
                    <a:solidFill>
                      <a:schemeClr val="accent5">
                        <a:lumMod val="20000"/>
                        <a:lumOff val="80000"/>
                      </a:schemeClr>
                    </a:solidFill>
                  </a:tcPr>
                </a:tc>
              </a:tr>
              <a:tr h="177852">
                <a:tc>
                  <a:txBody>
                    <a:bodyPr/>
                    <a:lstStyle/>
                    <a:p>
                      <a:r>
                        <a:rPr lang="en-IN" sz="1800" b="0" i="0" kern="1200" dirty="0" smtClean="0">
                          <a:solidFill>
                            <a:schemeClr val="tx1"/>
                          </a:solidFill>
                          <a:effectLst/>
                          <a:latin typeface="+mn-lt"/>
                          <a:ea typeface="+mn-ea"/>
                          <a:cs typeface="+mn-cs"/>
                        </a:rPr>
                        <a:t>Description </a:t>
                      </a:r>
                      <a:r>
                        <a:rPr lang="en-IN" sz="1800" b="1" i="0" kern="1200" dirty="0" smtClean="0">
                          <a:solidFill>
                            <a:schemeClr val="tx1"/>
                          </a:solidFill>
                          <a:effectLst/>
                          <a:latin typeface="+mn-lt"/>
                          <a:ea typeface="+mn-ea"/>
                          <a:cs typeface="+mn-cs"/>
                        </a:rPr>
                        <a:t>Before </a:t>
                      </a:r>
                      <a:r>
                        <a:rPr lang="en-IN" sz="1800" b="0" i="0" kern="1200" dirty="0" smtClean="0">
                          <a:solidFill>
                            <a:schemeClr val="tx1"/>
                          </a:solidFill>
                          <a:effectLst/>
                          <a:latin typeface="+mn-lt"/>
                          <a:ea typeface="+mn-ea"/>
                          <a:cs typeface="+mn-cs"/>
                        </a:rPr>
                        <a:t>modification:</a:t>
                      </a:r>
                      <a:r>
                        <a:rPr lang="en-IN" sz="1800" b="0" i="0" kern="1200" dirty="0" smtClean="0">
                          <a:solidFill>
                            <a:schemeClr val="tx1"/>
                          </a:solidFill>
                          <a:effectLst/>
                          <a:latin typeface="+mn-lt"/>
                          <a:ea typeface="+mn-ea"/>
                          <a:cs typeface="+mn-cs"/>
                          <a:sym typeface="Wingdings" pitchFamily="2" charset="2"/>
                        </a:rPr>
                        <a:t></a:t>
                      </a:r>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gridSpan="2">
                  <a:txBody>
                    <a:bodyPr/>
                    <a:lstStyle/>
                    <a:p>
                      <a:r>
                        <a:rPr lang="en-IN" sz="1400" b="0" dirty="0" smtClean="0">
                          <a:solidFill>
                            <a:schemeClr val="tx1"/>
                          </a:solidFill>
                        </a:rPr>
                        <a:t>In Dyeing Machine re-circulation function was running while chemical injection for better mixing of chemicals. It was observed that some unnecessary running of this pump for more time. </a:t>
                      </a:r>
                      <a:r>
                        <a:rPr lang="en-IN" sz="1400" b="1" dirty="0" smtClean="0">
                          <a:solidFill>
                            <a:schemeClr val="tx1"/>
                          </a:solidFill>
                        </a:rPr>
                        <a:t>Earlier it was running 90 min/batch </a:t>
                      </a:r>
                      <a:r>
                        <a:rPr lang="en-IN" sz="1400" b="0" dirty="0" smtClean="0">
                          <a:solidFill>
                            <a:schemeClr val="tx1"/>
                          </a:solidFill>
                        </a:rPr>
                        <a:t>(1.5Hr/Batch x 5 Kwh x 50 Batch / Day = 375 kwh / Day consumption)</a:t>
                      </a:r>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hMerge="1">
                  <a:txBody>
                    <a:bodyPr/>
                    <a:lstStyle/>
                    <a:p>
                      <a:endParaRPr lang="en-IN" sz="1400" b="1" dirty="0"/>
                    </a:p>
                  </a:txBody>
                  <a:tcPr>
                    <a:solidFill>
                      <a:schemeClr val="accent5">
                        <a:lumMod val="20000"/>
                        <a:lumOff val="80000"/>
                      </a:schemeClr>
                    </a:solidFill>
                  </a:tcPr>
                </a:tc>
              </a:tr>
              <a:tr h="370840">
                <a:tc>
                  <a:txBody>
                    <a:bodyPr/>
                    <a:lstStyle/>
                    <a:p>
                      <a:r>
                        <a:rPr lang="en-IN" sz="1800" b="0" i="0" kern="1200" dirty="0" smtClean="0">
                          <a:solidFill>
                            <a:schemeClr val="tx1"/>
                          </a:solidFill>
                          <a:effectLst/>
                          <a:latin typeface="+mn-lt"/>
                          <a:ea typeface="+mn-ea"/>
                          <a:cs typeface="+mn-cs"/>
                        </a:rPr>
                        <a:t>Description </a:t>
                      </a:r>
                      <a:r>
                        <a:rPr lang="en-IN" sz="1800" b="1" i="0" kern="1200" dirty="0" smtClean="0">
                          <a:solidFill>
                            <a:schemeClr val="tx1"/>
                          </a:solidFill>
                          <a:effectLst/>
                          <a:latin typeface="+mn-lt"/>
                          <a:ea typeface="+mn-ea"/>
                          <a:cs typeface="+mn-cs"/>
                        </a:rPr>
                        <a:t>After </a:t>
                      </a:r>
                      <a:r>
                        <a:rPr lang="en-IN" sz="1800" b="0" i="0" kern="1200" dirty="0" smtClean="0">
                          <a:solidFill>
                            <a:schemeClr val="tx1"/>
                          </a:solidFill>
                          <a:effectLst/>
                          <a:latin typeface="+mn-lt"/>
                          <a:ea typeface="+mn-ea"/>
                          <a:cs typeface="+mn-cs"/>
                        </a:rPr>
                        <a:t>modification: </a:t>
                      </a:r>
                      <a:r>
                        <a:rPr lang="en-IN" sz="1800" b="0" i="0" kern="1200" dirty="0" smtClean="0">
                          <a:solidFill>
                            <a:schemeClr val="tx1"/>
                          </a:solidFill>
                          <a:effectLst/>
                          <a:latin typeface="+mn-lt"/>
                          <a:ea typeface="+mn-ea"/>
                          <a:cs typeface="+mn-cs"/>
                          <a:sym typeface="Wingdings" pitchFamily="2" charset="2"/>
                        </a:rPr>
                        <a:t></a:t>
                      </a:r>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gridSpan="2">
                  <a:txBody>
                    <a:bodyPr/>
                    <a:lstStyle/>
                    <a:p>
                      <a:r>
                        <a:rPr lang="en-IN" sz="1400" b="0" i="0" kern="1200" dirty="0" smtClean="0">
                          <a:solidFill>
                            <a:schemeClr val="tx1"/>
                          </a:solidFill>
                          <a:effectLst/>
                          <a:latin typeface="+mn-lt"/>
                          <a:ea typeface="+mn-ea"/>
                          <a:cs typeface="+mn-cs"/>
                        </a:rPr>
                        <a:t>reduced the running time of re circulation pump when fluid is enter in to vessel up to set value, We </a:t>
                      </a:r>
                      <a:r>
                        <a:rPr lang="en-IN" sz="1400" b="1" i="0" kern="1200" dirty="0" smtClean="0">
                          <a:solidFill>
                            <a:schemeClr val="tx1"/>
                          </a:solidFill>
                          <a:effectLst/>
                          <a:latin typeface="+mn-lt"/>
                          <a:ea typeface="+mn-ea"/>
                          <a:cs typeface="+mn-cs"/>
                        </a:rPr>
                        <a:t>reduce running of this pump to 75 min</a:t>
                      </a:r>
                      <a:r>
                        <a:rPr lang="en-IN" sz="1400" b="0" i="0" kern="1200" dirty="0" smtClean="0">
                          <a:solidFill>
                            <a:schemeClr val="tx1"/>
                          </a:solidFill>
                          <a:effectLst/>
                          <a:latin typeface="+mn-lt"/>
                          <a:ea typeface="+mn-ea"/>
                          <a:cs typeface="+mn-cs"/>
                        </a:rPr>
                        <a:t>, so we got saving of 15 min/batch  (1.25Hr / Batch x 5 Kwh x 50 Batch / Day = 375 kwh / Day consumption)</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hMerge="1">
                  <a:txBody>
                    <a:bodyPr/>
                    <a:lstStyle/>
                    <a:p>
                      <a:endParaRPr lang="en-IN" sz="1400" b="1" dirty="0"/>
                    </a:p>
                  </a:txBody>
                  <a:tcPr>
                    <a:solidFill>
                      <a:schemeClr val="accent5">
                        <a:lumMod val="20000"/>
                        <a:lumOff val="80000"/>
                      </a:schemeClr>
                    </a:solidFill>
                  </a:tcPr>
                </a:tc>
              </a:tr>
              <a:tr h="370840">
                <a:tc>
                  <a:txBody>
                    <a:bodyPr/>
                    <a:lstStyle/>
                    <a:p>
                      <a:r>
                        <a:rPr lang="en-IN" sz="1400" b="0" dirty="0" smtClean="0">
                          <a:solidFill>
                            <a:schemeClr val="tx1"/>
                          </a:solidFill>
                          <a:effectLst/>
                          <a:latin typeface="Lao UI"/>
                        </a:rPr>
                        <a:t>&gt; Total investment.</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200" b="0" dirty="0" smtClean="0">
                          <a:solidFill>
                            <a:schemeClr val="tx1"/>
                          </a:solidFill>
                          <a:effectLst/>
                          <a:latin typeface="Times New Roman"/>
                        </a:rPr>
                        <a:t>INR</a:t>
                      </a:r>
                      <a:endParaRPr lang="en-IN" sz="12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400" b="0" dirty="0" smtClean="0">
                          <a:solidFill>
                            <a:schemeClr val="tx1"/>
                          </a:solidFill>
                          <a:effectLst/>
                          <a:latin typeface="Lao UI"/>
                        </a:rPr>
                        <a:t>Nil</a:t>
                      </a:r>
                      <a:r>
                        <a:rPr lang="en-IN" sz="1400" b="0" dirty="0">
                          <a:solidFill>
                            <a:schemeClr val="tx1"/>
                          </a:solidFill>
                          <a:effectLst/>
                          <a:latin typeface="Lao UI"/>
                        </a:rPr>
                        <a:t> </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370840">
                <a:tc>
                  <a:txBody>
                    <a:bodyPr/>
                    <a:lstStyle/>
                    <a:p>
                      <a:r>
                        <a:rPr lang="en-IN" sz="1400" b="0" dirty="0" smtClean="0">
                          <a:solidFill>
                            <a:schemeClr val="tx1"/>
                          </a:solidFill>
                          <a:effectLst/>
                          <a:latin typeface="Lao UI"/>
                        </a:rPr>
                        <a:t>&gt; Energy </a:t>
                      </a:r>
                      <a:r>
                        <a:rPr lang="en-IN" sz="1400" b="0" dirty="0">
                          <a:solidFill>
                            <a:schemeClr val="tx1"/>
                          </a:solidFill>
                          <a:effectLst/>
                          <a:latin typeface="Lao UI"/>
                        </a:rPr>
                        <a:t>consumption before </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200" b="0" dirty="0" smtClean="0">
                          <a:solidFill>
                            <a:schemeClr val="tx1"/>
                          </a:solidFill>
                          <a:effectLst/>
                          <a:latin typeface="Times New Roman"/>
                        </a:rPr>
                        <a:t>KWH / DAY</a:t>
                      </a:r>
                      <a:endParaRPr lang="en-IN" sz="12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400" b="0" dirty="0" smtClean="0">
                          <a:solidFill>
                            <a:schemeClr val="tx1"/>
                          </a:solidFill>
                          <a:effectLst/>
                          <a:latin typeface="Lao UI"/>
                        </a:rPr>
                        <a:t>375</a:t>
                      </a:r>
                      <a:r>
                        <a:rPr lang="en-IN" sz="1400" b="0" dirty="0">
                          <a:solidFill>
                            <a:schemeClr val="tx1"/>
                          </a:solidFill>
                          <a:effectLst/>
                          <a:latin typeface="Lao UI"/>
                        </a:rPr>
                        <a:t> </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370840">
                <a:tc>
                  <a:txBody>
                    <a:bodyPr/>
                    <a:lstStyle/>
                    <a:p>
                      <a:r>
                        <a:rPr lang="en-IN" sz="1400" b="0" dirty="0" smtClean="0">
                          <a:solidFill>
                            <a:schemeClr val="tx1"/>
                          </a:solidFill>
                          <a:effectLst/>
                          <a:latin typeface="Lao UI"/>
                        </a:rPr>
                        <a:t>&gt; Energy </a:t>
                      </a:r>
                      <a:r>
                        <a:rPr lang="en-IN" sz="1400" b="0" dirty="0">
                          <a:solidFill>
                            <a:schemeClr val="tx1"/>
                          </a:solidFill>
                          <a:effectLst/>
                          <a:latin typeface="Lao UI"/>
                        </a:rPr>
                        <a:t>consumption after </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200" b="0" dirty="0" smtClean="0">
                          <a:solidFill>
                            <a:schemeClr val="tx1"/>
                          </a:solidFill>
                          <a:effectLst/>
                          <a:latin typeface="Times New Roman"/>
                        </a:rPr>
                        <a:t>KWH / DAY</a:t>
                      </a:r>
                      <a:endParaRPr lang="en-IN" sz="12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400" b="0" dirty="0" smtClean="0">
                          <a:solidFill>
                            <a:schemeClr val="tx1"/>
                          </a:solidFill>
                          <a:effectLst/>
                          <a:latin typeface="Lao UI"/>
                        </a:rPr>
                        <a:t>312.5</a:t>
                      </a:r>
                      <a:r>
                        <a:rPr lang="en-IN" sz="1400" b="0" dirty="0">
                          <a:solidFill>
                            <a:schemeClr val="tx1"/>
                          </a:solidFill>
                          <a:effectLst/>
                          <a:latin typeface="Lao UI"/>
                        </a:rPr>
                        <a:t> </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370840">
                <a:tc>
                  <a:txBody>
                    <a:bodyPr/>
                    <a:lstStyle/>
                    <a:p>
                      <a:r>
                        <a:rPr lang="en-IN" sz="1400" b="0" dirty="0" smtClean="0">
                          <a:solidFill>
                            <a:schemeClr val="tx1"/>
                          </a:solidFill>
                          <a:effectLst/>
                          <a:latin typeface="Lao UI"/>
                        </a:rPr>
                        <a:t>&gt; Energy Savings</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IN" sz="1200" b="1" dirty="0" smtClean="0">
                          <a:solidFill>
                            <a:schemeClr val="tx1"/>
                          </a:solidFill>
                          <a:effectLst/>
                          <a:latin typeface="Times New Roman"/>
                        </a:rPr>
                        <a:t>KWH / DAY</a:t>
                      </a:r>
                      <a:endParaRPr lang="en-IN" sz="12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IN" sz="1400" b="1" dirty="0" smtClean="0">
                          <a:solidFill>
                            <a:schemeClr val="tx1"/>
                          </a:solidFill>
                          <a:effectLst/>
                          <a:latin typeface="Lao UI"/>
                        </a:rPr>
                        <a:t>60</a:t>
                      </a:r>
                      <a:r>
                        <a:rPr lang="en-IN" sz="1400" b="1" dirty="0">
                          <a:solidFill>
                            <a:schemeClr val="tx1"/>
                          </a:solidFill>
                          <a:effectLst/>
                          <a:latin typeface="Lao UI"/>
                        </a:rPr>
                        <a:t> </a:t>
                      </a:r>
                      <a:endParaRPr lang="en-IN" sz="14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70840">
                <a:tc>
                  <a:txBody>
                    <a:bodyPr/>
                    <a:lstStyle/>
                    <a:p>
                      <a:r>
                        <a:rPr lang="en-IN" sz="1400" b="0" dirty="0" smtClean="0">
                          <a:solidFill>
                            <a:schemeClr val="tx1"/>
                          </a:solidFill>
                          <a:effectLst/>
                          <a:latin typeface="Lao UI"/>
                        </a:rPr>
                        <a:t>&gt; Energy tariff</a:t>
                      </a:r>
                      <a:r>
                        <a:rPr lang="en-IN" sz="1400" b="0" dirty="0">
                          <a:solidFill>
                            <a:schemeClr val="tx1"/>
                          </a:solidFill>
                          <a:effectLst/>
                          <a:latin typeface="Lao UI"/>
                        </a:rPr>
                        <a:t> </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200" b="0" dirty="0" smtClean="0">
                          <a:solidFill>
                            <a:schemeClr val="tx1"/>
                          </a:solidFill>
                          <a:effectLst/>
                          <a:latin typeface="Times New Roman"/>
                        </a:rPr>
                        <a:t>INR / KWH</a:t>
                      </a:r>
                      <a:endParaRPr lang="en-IN" sz="12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400" b="0" dirty="0" smtClean="0">
                          <a:solidFill>
                            <a:schemeClr val="tx1"/>
                          </a:solidFill>
                          <a:effectLst/>
                          <a:latin typeface="Lao UI"/>
                        </a:rPr>
                        <a:t>7.50</a:t>
                      </a:r>
                      <a:r>
                        <a:rPr lang="en-IN" sz="1400" b="0" dirty="0">
                          <a:solidFill>
                            <a:schemeClr val="tx1"/>
                          </a:solidFill>
                          <a:effectLst/>
                          <a:latin typeface="Lao UI"/>
                        </a:rPr>
                        <a:t> </a:t>
                      </a:r>
                      <a:endParaRPr lang="en-IN" sz="14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370840">
                <a:tc>
                  <a:txBody>
                    <a:bodyPr/>
                    <a:lstStyle/>
                    <a:p>
                      <a:r>
                        <a:rPr lang="en-IN" sz="1600" b="1" dirty="0" smtClean="0">
                          <a:solidFill>
                            <a:schemeClr val="tx1"/>
                          </a:solidFill>
                          <a:effectLst/>
                          <a:latin typeface="Lao UI"/>
                        </a:rPr>
                        <a:t>&gt; Total amount Saving </a:t>
                      </a:r>
                      <a:endParaRPr lang="en-IN" sz="16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sz="1400" b="1" dirty="0" smtClean="0">
                          <a:solidFill>
                            <a:schemeClr val="tx1"/>
                          </a:solidFill>
                          <a:effectLst/>
                          <a:latin typeface="Times New Roman"/>
                        </a:rPr>
                        <a:t>LAKHS</a:t>
                      </a:r>
                      <a:r>
                        <a:rPr lang="en-IN" sz="1400" b="1" baseline="0" dirty="0" smtClean="0">
                          <a:solidFill>
                            <a:schemeClr val="tx1"/>
                          </a:solidFill>
                          <a:effectLst/>
                          <a:latin typeface="Times New Roman"/>
                        </a:rPr>
                        <a:t> </a:t>
                      </a:r>
                      <a:r>
                        <a:rPr lang="en-IN" sz="1400" b="1" dirty="0" smtClean="0">
                          <a:solidFill>
                            <a:schemeClr val="tx1"/>
                          </a:solidFill>
                          <a:effectLst/>
                          <a:latin typeface="Times New Roman"/>
                        </a:rPr>
                        <a:t>/ YEAR</a:t>
                      </a:r>
                      <a:endParaRPr lang="en-IN" sz="14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sz="2000" b="1" dirty="0" smtClean="0">
                          <a:solidFill>
                            <a:schemeClr val="tx1"/>
                          </a:solidFill>
                          <a:effectLst/>
                          <a:latin typeface="Lao UI"/>
                        </a:rPr>
                        <a:t>1.61</a:t>
                      </a:r>
                      <a:r>
                        <a:rPr lang="en-IN" sz="2000" b="1" dirty="0">
                          <a:solidFill>
                            <a:schemeClr val="tx1"/>
                          </a:solidFill>
                          <a:effectLst/>
                          <a:latin typeface="Lao UI"/>
                        </a:rPr>
                        <a:t> </a:t>
                      </a:r>
                      <a:endParaRPr lang="en-IN" sz="20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7" name="Rectangle 6"/>
          <p:cNvSpPr/>
          <p:nvPr/>
        </p:nvSpPr>
        <p:spPr>
          <a:xfrm>
            <a:off x="294968" y="663677"/>
            <a:ext cx="4778477" cy="563711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754393" y="5790665"/>
            <a:ext cx="3877152" cy="369332"/>
          </a:xfrm>
          <a:prstGeom prst="rect">
            <a:avLst/>
          </a:prstGeom>
        </p:spPr>
        <p:txBody>
          <a:bodyPr wrap="none">
            <a:spAutoFit/>
          </a:bodyPr>
          <a:lstStyle/>
          <a:p>
            <a:r>
              <a:rPr lang="en-IN" b="1" dirty="0" smtClean="0"/>
              <a:t>Recirculation unit of Fabric Dyeing m/c</a:t>
            </a:r>
            <a:endParaRPr lang="en-IN" sz="1400"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616" y="856042"/>
            <a:ext cx="4477180" cy="477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1946781" y="1120880"/>
            <a:ext cx="2315500" cy="2317108"/>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234642" y="13648"/>
            <a:ext cx="4151625" cy="518146"/>
          </a:xfrm>
          <a:prstGeom prst="rect">
            <a:avLst/>
          </a:prstGeom>
          <a:noFill/>
        </p:spPr>
        <p:txBody>
          <a:bodyPr wrap="square" rtlCol="0">
            <a:spAutoFit/>
          </a:bodyPr>
          <a:lstStyle/>
          <a:p>
            <a:r>
              <a:rPr lang="en-IN" sz="2700" dirty="0">
                <a:effectLst>
                  <a:outerShdw blurRad="38100" dist="38100" dir="2700000" algn="tl">
                    <a:srgbClr val="000000">
                      <a:alpha val="43137"/>
                    </a:srgbClr>
                  </a:outerShdw>
                </a:effectLst>
              </a:rPr>
              <a:t>TECHNOLOGY</a:t>
            </a:r>
          </a:p>
        </p:txBody>
      </p:sp>
    </p:spTree>
    <p:extLst>
      <p:ext uri="{BB962C8B-B14F-4D97-AF65-F5344CB8AC3E}">
        <p14:creationId xmlns:p14="http://schemas.microsoft.com/office/powerpoint/2010/main" val="653888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44167"/>
            <a:ext cx="12192000" cy="5984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2" name="Table 1"/>
          <p:cNvGraphicFramePr>
            <a:graphicFrameLocks noGrp="1"/>
          </p:cNvGraphicFramePr>
          <p:nvPr>
            <p:extLst>
              <p:ext uri="{D42A27DB-BD31-4B8C-83A1-F6EECF244321}">
                <p14:modId xmlns:p14="http://schemas.microsoft.com/office/powerpoint/2010/main" val="2051813369"/>
              </p:ext>
            </p:extLst>
          </p:nvPr>
        </p:nvGraphicFramePr>
        <p:xfrm>
          <a:off x="5463396" y="589471"/>
          <a:ext cx="6709735" cy="6500622"/>
        </p:xfrm>
        <a:graphic>
          <a:graphicData uri="http://schemas.openxmlformats.org/drawingml/2006/table">
            <a:tbl>
              <a:tblPr firstRow="1" bandRow="1">
                <a:tableStyleId>{5C22544A-7EE6-4342-B048-85BDC9FD1C3A}</a:tableStyleId>
              </a:tblPr>
              <a:tblGrid>
                <a:gridCol w="2720999">
                  <a:extLst>
                    <a:ext uri="{9D8B030D-6E8A-4147-A177-3AD203B41FA5}">
                      <a16:colId xmlns="" xmlns:a16="http://schemas.microsoft.com/office/drawing/2014/main" val="20000"/>
                    </a:ext>
                  </a:extLst>
                </a:gridCol>
                <a:gridCol w="1752158">
                  <a:extLst>
                    <a:ext uri="{9D8B030D-6E8A-4147-A177-3AD203B41FA5}">
                      <a16:colId xmlns="" xmlns:a16="http://schemas.microsoft.com/office/drawing/2014/main" val="20001"/>
                    </a:ext>
                  </a:extLst>
                </a:gridCol>
                <a:gridCol w="2236578">
                  <a:extLst>
                    <a:ext uri="{9D8B030D-6E8A-4147-A177-3AD203B41FA5}">
                      <a16:colId xmlns="" xmlns:a16="http://schemas.microsoft.com/office/drawing/2014/main" val="20002"/>
                    </a:ext>
                  </a:extLst>
                </a:gridCol>
              </a:tblGrid>
              <a:tr h="471568">
                <a:tc>
                  <a:txBody>
                    <a:bodyPr/>
                    <a:lstStyle/>
                    <a:p>
                      <a:r>
                        <a:rPr lang="en-IN" sz="1800" b="1" i="0" kern="1200" dirty="0">
                          <a:solidFill>
                            <a:schemeClr val="tx1"/>
                          </a:solidFill>
                          <a:effectLst/>
                          <a:latin typeface="+mn-lt"/>
                          <a:ea typeface="+mn-ea"/>
                          <a:cs typeface="+mn-cs"/>
                        </a:rPr>
                        <a:t>Plant/Dep’t. </a:t>
                      </a:r>
                      <a:endParaRPr lang="en-IN" sz="1400" b="1"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tc>
                  <a:txBody>
                    <a:bodyPr/>
                    <a:lstStyle/>
                    <a:p>
                      <a:r>
                        <a:rPr lang="en-US" sz="1800" b="1" dirty="0" smtClean="0">
                          <a:solidFill>
                            <a:schemeClr val="tx1"/>
                          </a:solidFill>
                        </a:rPr>
                        <a:t>PROCESS HOUSE.</a:t>
                      </a:r>
                      <a:endParaRPr lang="en-IN" sz="1800" b="1"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tc>
                  <a:txBody>
                    <a:bodyPr/>
                    <a:lstStyle/>
                    <a:p>
                      <a:endParaRPr lang="en-IN" sz="1400" b="1">
                        <a:solidFill>
                          <a:schemeClr val="accent6">
                            <a:lumMod val="75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extLst>
                  <a:ext uri="{0D108BD9-81ED-4DB2-BD59-A6C34878D82A}">
                    <a16:rowId xmlns="" xmlns:a16="http://schemas.microsoft.com/office/drawing/2014/main" val="10000"/>
                  </a:ext>
                </a:extLst>
              </a:tr>
              <a:tr h="857396">
                <a:tc>
                  <a:txBody>
                    <a:bodyPr/>
                    <a:lstStyle/>
                    <a:p>
                      <a:pPr algn="ctr"/>
                      <a:r>
                        <a:rPr lang="en-IN" sz="2400" b="1" i="0" kern="1200" dirty="0">
                          <a:solidFill>
                            <a:schemeClr val="tx1"/>
                          </a:solidFill>
                          <a:effectLst/>
                          <a:latin typeface="+mn-lt"/>
                          <a:ea typeface="+mn-ea"/>
                          <a:cs typeface="+mn-cs"/>
                        </a:rPr>
                        <a:t>Sustainable Initiative:</a:t>
                      </a:r>
                      <a:endParaRPr lang="en-IN" sz="2400" b="1" i="0" kern="1200" dirty="0">
                        <a:solidFill>
                          <a:schemeClr val="tx1"/>
                        </a:solidFill>
                        <a:effectLst/>
                        <a:latin typeface="+mn-lt"/>
                        <a:ea typeface="+mn-ea"/>
                        <a:cs typeface="+mn-cs"/>
                        <a:sym typeface="Wingdings" pitchFamily="2" charset="2"/>
                      </a:endParaRPr>
                    </a:p>
                  </a:txBody>
                  <a:tcPr anchor="ct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tc gridSpan="2">
                  <a:txBody>
                    <a:bodyPr/>
                    <a:lstStyle/>
                    <a:p>
                      <a:r>
                        <a:rPr lang="en-IN" sz="1800" b="1" u="sng" dirty="0">
                          <a:solidFill>
                            <a:schemeClr val="accent6">
                              <a:lumMod val="50000"/>
                            </a:schemeClr>
                          </a:solidFill>
                        </a:rPr>
                        <a:t>Power saving at blower unit in Xetma Shearing machine by </a:t>
                      </a:r>
                      <a:r>
                        <a:rPr lang="en-IN" sz="1800" b="1" u="sng" dirty="0" smtClean="0">
                          <a:solidFill>
                            <a:schemeClr val="accent6">
                              <a:lumMod val="50000"/>
                            </a:schemeClr>
                          </a:solidFill>
                        </a:rPr>
                        <a:t>installing VFD.</a:t>
                      </a:r>
                      <a:endParaRPr lang="en-IN" sz="1800" b="1" u="sng" dirty="0">
                        <a:solidFill>
                          <a:schemeClr val="accent6">
                            <a:lumMod val="50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tc hMerge="1">
                  <a:txBody>
                    <a:bodyPr/>
                    <a:lstStyle/>
                    <a:p>
                      <a:endParaRPr lang="en-IN" sz="1400" b="1"/>
                    </a:p>
                  </a:txBody>
                  <a:tcPr>
                    <a:solidFill>
                      <a:schemeClr val="accent5">
                        <a:lumMod val="20000"/>
                        <a:lumOff val="80000"/>
                      </a:schemeClr>
                    </a:solidFill>
                  </a:tcPr>
                </a:tc>
                <a:extLst>
                  <a:ext uri="{0D108BD9-81ED-4DB2-BD59-A6C34878D82A}">
                    <a16:rowId xmlns="" xmlns:a16="http://schemas.microsoft.com/office/drawing/2014/main" val="10001"/>
                  </a:ext>
                </a:extLst>
              </a:tr>
              <a:tr h="1393270">
                <a:tc>
                  <a:txBody>
                    <a:bodyPr/>
                    <a:lstStyle/>
                    <a:p>
                      <a:pPr algn="ctr"/>
                      <a:r>
                        <a:rPr lang="en-IN" sz="2000" b="1" i="0" kern="1200" dirty="0">
                          <a:solidFill>
                            <a:schemeClr val="tx1"/>
                          </a:solidFill>
                          <a:effectLst/>
                          <a:latin typeface="+mn-lt"/>
                          <a:ea typeface="+mn-ea"/>
                          <a:cs typeface="+mn-cs"/>
                        </a:rPr>
                        <a:t>Before:</a:t>
                      </a:r>
                      <a:endParaRPr lang="en-IN" sz="2000" b="1" i="0" kern="1200" dirty="0">
                        <a:solidFill>
                          <a:schemeClr val="tx1"/>
                        </a:solidFill>
                        <a:effectLst/>
                        <a:latin typeface="+mn-lt"/>
                        <a:ea typeface="+mn-ea"/>
                        <a:cs typeface="+mn-cs"/>
                        <a:sym typeface="Wingdings" pitchFamily="2" charset="2"/>
                      </a:endParaRPr>
                    </a:p>
                  </a:txBody>
                  <a:tcPr anchor="ct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tc gridSpan="2">
                  <a:txBody>
                    <a:bodyPr/>
                    <a:lstStyle/>
                    <a:p>
                      <a:r>
                        <a:rPr lang="en-IN" sz="1600" b="0" dirty="0">
                          <a:solidFill>
                            <a:schemeClr val="tx1"/>
                          </a:solidFill>
                        </a:rPr>
                        <a:t>In Xetma Shearing 22 kw</a:t>
                      </a:r>
                      <a:r>
                        <a:rPr lang="en-IN" sz="1600" b="1" dirty="0">
                          <a:solidFill>
                            <a:schemeClr val="tx1"/>
                          </a:solidFill>
                        </a:rPr>
                        <a:t> Exhaust blower drive</a:t>
                      </a:r>
                      <a:r>
                        <a:rPr lang="en-IN" sz="1600" b="0" dirty="0">
                          <a:solidFill>
                            <a:schemeClr val="tx1"/>
                          </a:solidFill>
                        </a:rPr>
                        <a:t> was running on star-delta starter, In running it </a:t>
                      </a:r>
                      <a:r>
                        <a:rPr lang="en-IN" sz="1600" b="1" dirty="0">
                          <a:solidFill>
                            <a:schemeClr val="tx1"/>
                          </a:solidFill>
                        </a:rPr>
                        <a:t>was taking 28 amp</a:t>
                      </a:r>
                      <a:r>
                        <a:rPr lang="en-IN" sz="1600" b="0" dirty="0">
                          <a:solidFill>
                            <a:schemeClr val="tx1"/>
                          </a:solidFill>
                        </a:rPr>
                        <a:t> and running of 21 hrs/day (22 KW, 28AMP x 21 Hrs = 359 kwh / day power consumption)</a:t>
                      </a:r>
                    </a:p>
                  </a:txBody>
                  <a:tcP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tc hMerge="1">
                  <a:txBody>
                    <a:bodyPr/>
                    <a:lstStyle/>
                    <a:p>
                      <a:endParaRPr lang="en-IN" sz="1400" b="1"/>
                    </a:p>
                  </a:txBody>
                  <a:tcPr>
                    <a:solidFill>
                      <a:schemeClr val="accent5">
                        <a:lumMod val="20000"/>
                        <a:lumOff val="80000"/>
                      </a:schemeClr>
                    </a:solidFill>
                  </a:tcPr>
                </a:tc>
                <a:extLst>
                  <a:ext uri="{0D108BD9-81ED-4DB2-BD59-A6C34878D82A}">
                    <a16:rowId xmlns="" xmlns:a16="http://schemas.microsoft.com/office/drawing/2014/main" val="10002"/>
                  </a:ext>
                </a:extLst>
              </a:tr>
              <a:tr h="1650488">
                <a:tc>
                  <a:txBody>
                    <a:bodyPr/>
                    <a:lstStyle/>
                    <a:p>
                      <a:pPr algn="ctr"/>
                      <a:r>
                        <a:rPr lang="en-IN" sz="2000" b="1" i="0" kern="1200" dirty="0">
                          <a:solidFill>
                            <a:schemeClr val="tx1"/>
                          </a:solidFill>
                          <a:effectLst/>
                          <a:latin typeface="+mn-lt"/>
                          <a:ea typeface="+mn-ea"/>
                          <a:cs typeface="+mn-cs"/>
                        </a:rPr>
                        <a:t>After:</a:t>
                      </a:r>
                      <a:endParaRPr lang="en-IN" sz="2000" b="1" i="0" kern="1200" dirty="0">
                        <a:solidFill>
                          <a:schemeClr val="tx1"/>
                        </a:solidFill>
                        <a:effectLst/>
                        <a:latin typeface="+mn-lt"/>
                        <a:ea typeface="+mn-ea"/>
                        <a:cs typeface="+mn-cs"/>
                        <a:sym typeface="Wingdings" pitchFamily="2" charset="2"/>
                      </a:endParaRPr>
                    </a:p>
                  </a:txBody>
                  <a:tcPr anchor="ct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tc gridSpan="2">
                  <a:txBody>
                    <a:bodyPr/>
                    <a:lstStyle/>
                    <a:p>
                      <a:r>
                        <a:rPr lang="en-IN" sz="1800" b="0" dirty="0">
                          <a:solidFill>
                            <a:schemeClr val="tx1"/>
                          </a:solidFill>
                        </a:rPr>
                        <a:t>Installed </a:t>
                      </a:r>
                      <a:r>
                        <a:rPr lang="en-IN" sz="1800" b="1" dirty="0">
                          <a:solidFill>
                            <a:schemeClr val="tx1"/>
                          </a:solidFill>
                        </a:rPr>
                        <a:t>AC Drive</a:t>
                      </a:r>
                      <a:r>
                        <a:rPr lang="en-IN" sz="1800" b="0" dirty="0">
                          <a:solidFill>
                            <a:schemeClr val="tx1"/>
                          </a:solidFill>
                        </a:rPr>
                        <a:t> for this operation and due to this current reduce</a:t>
                      </a:r>
                      <a:r>
                        <a:rPr lang="en-IN" sz="1800" b="1" dirty="0">
                          <a:solidFill>
                            <a:schemeClr val="tx1"/>
                          </a:solidFill>
                        </a:rPr>
                        <a:t> to 21 amp</a:t>
                      </a:r>
                      <a:r>
                        <a:rPr lang="en-IN" sz="1800" b="0" dirty="0">
                          <a:solidFill>
                            <a:schemeClr val="tx1"/>
                          </a:solidFill>
                        </a:rPr>
                        <a:t>, so that got the </a:t>
                      </a:r>
                      <a:r>
                        <a:rPr lang="en-IN" sz="1800" b="1" dirty="0">
                          <a:solidFill>
                            <a:schemeClr val="tx1"/>
                          </a:solidFill>
                        </a:rPr>
                        <a:t>7 amp saving</a:t>
                      </a:r>
                      <a:r>
                        <a:rPr lang="en-IN" sz="1800" b="0" dirty="0">
                          <a:solidFill>
                            <a:schemeClr val="tx1"/>
                          </a:solidFill>
                        </a:rPr>
                        <a:t>.</a:t>
                      </a:r>
                    </a:p>
                  </a:txBody>
                  <a:tcP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tc hMerge="1">
                  <a:txBody>
                    <a:bodyPr/>
                    <a:lstStyle/>
                    <a:p>
                      <a:endParaRPr lang="en-IN" sz="1400" b="1"/>
                    </a:p>
                  </a:txBody>
                  <a:tcPr>
                    <a:solidFill>
                      <a:schemeClr val="accent5">
                        <a:lumMod val="20000"/>
                        <a:lumOff val="80000"/>
                      </a:schemeClr>
                    </a:solidFill>
                  </a:tcPr>
                </a:tc>
                <a:extLst>
                  <a:ext uri="{0D108BD9-81ED-4DB2-BD59-A6C34878D82A}">
                    <a16:rowId xmlns="" xmlns:a16="http://schemas.microsoft.com/office/drawing/2014/main" val="10003"/>
                  </a:ext>
                </a:extLst>
              </a:tr>
              <a:tr h="471568">
                <a:tc>
                  <a:txBody>
                    <a:bodyPr/>
                    <a:lstStyle/>
                    <a:p>
                      <a:r>
                        <a:rPr lang="en-IN" sz="1400" b="0" dirty="0">
                          <a:solidFill>
                            <a:schemeClr val="tx1"/>
                          </a:solidFill>
                          <a:effectLst/>
                          <a:latin typeface="Lao UI"/>
                        </a:rPr>
                        <a:t>&gt; Power consumption</a:t>
                      </a:r>
                      <a:r>
                        <a:rPr lang="en-IN" sz="1400" b="1" dirty="0">
                          <a:solidFill>
                            <a:schemeClr val="tx1"/>
                          </a:solidFill>
                          <a:effectLst/>
                          <a:latin typeface="Lao UI"/>
                        </a:rPr>
                        <a:t> </a:t>
                      </a:r>
                      <a:r>
                        <a:rPr lang="en-IN" sz="1600" b="1" dirty="0">
                          <a:solidFill>
                            <a:schemeClr val="tx1"/>
                          </a:solidFill>
                          <a:effectLst/>
                          <a:latin typeface="Lao UI"/>
                        </a:rPr>
                        <a:t>before</a:t>
                      </a:r>
                      <a:r>
                        <a:rPr lang="en-IN" sz="1600" b="0" dirty="0">
                          <a:solidFill>
                            <a:schemeClr val="tx1"/>
                          </a:solidFill>
                          <a:effectLst/>
                          <a:latin typeface="Lao UI"/>
                        </a:rPr>
                        <a:t> </a:t>
                      </a:r>
                      <a:endParaRPr lang="en-IN" sz="1600" b="0">
                        <a:solidFill>
                          <a:schemeClr val="tx1"/>
                        </a:solidFill>
                        <a:effectLst/>
                        <a:latin typeface="Times New Roman"/>
                      </a:endParaRP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tc>
                  <a:txBody>
                    <a:bodyPr/>
                    <a:lstStyle/>
                    <a:p>
                      <a:pPr algn="ctr"/>
                      <a:r>
                        <a:rPr lang="en-IN" sz="1200" b="0" dirty="0">
                          <a:solidFill>
                            <a:schemeClr val="tx1"/>
                          </a:solidFill>
                          <a:effectLst/>
                          <a:latin typeface="Times New Roman"/>
                        </a:rPr>
                        <a:t>KWH / DAY</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tc>
                  <a:txBody>
                    <a:bodyPr/>
                    <a:lstStyle/>
                    <a:p>
                      <a:pPr algn="ctr"/>
                      <a:r>
                        <a:rPr lang="en-IN" sz="2000" b="1" dirty="0">
                          <a:solidFill>
                            <a:schemeClr val="tx1"/>
                          </a:solidFill>
                          <a:effectLst/>
                          <a:latin typeface="Lao UI"/>
                        </a:rPr>
                        <a:t>359 </a:t>
                      </a:r>
                      <a:endParaRPr lang="en-IN" sz="2000" b="1">
                        <a:solidFill>
                          <a:schemeClr val="tx1"/>
                        </a:solidFill>
                        <a:effectLst/>
                        <a:latin typeface="Times New Roman"/>
                      </a:endParaRP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extLst>
                  <a:ext uri="{0D108BD9-81ED-4DB2-BD59-A6C34878D82A}">
                    <a16:rowId xmlns="" xmlns:a16="http://schemas.microsoft.com/office/drawing/2014/main" val="10006"/>
                  </a:ext>
                </a:extLst>
              </a:tr>
              <a:tr h="471568">
                <a:tc>
                  <a:txBody>
                    <a:bodyPr/>
                    <a:lstStyle/>
                    <a:p>
                      <a:r>
                        <a:rPr lang="en-IN" sz="1400" b="0" dirty="0">
                          <a:solidFill>
                            <a:schemeClr val="tx1"/>
                          </a:solidFill>
                          <a:effectLst/>
                          <a:latin typeface="Lao UI"/>
                        </a:rPr>
                        <a:t>&gt; Power consumption</a:t>
                      </a:r>
                      <a:r>
                        <a:rPr lang="en-IN" sz="1600" b="0" dirty="0">
                          <a:solidFill>
                            <a:schemeClr val="tx1"/>
                          </a:solidFill>
                          <a:effectLst/>
                          <a:latin typeface="Lao UI"/>
                        </a:rPr>
                        <a:t> </a:t>
                      </a:r>
                      <a:r>
                        <a:rPr lang="en-IN" sz="1600" b="1" dirty="0">
                          <a:solidFill>
                            <a:schemeClr val="tx1"/>
                          </a:solidFill>
                          <a:effectLst/>
                          <a:latin typeface="Lao UI"/>
                        </a:rPr>
                        <a:t>after </a:t>
                      </a:r>
                      <a:endParaRPr lang="en-IN" sz="1600" b="1" dirty="0">
                        <a:solidFill>
                          <a:schemeClr val="tx1"/>
                        </a:solidFill>
                        <a:effectLst/>
                        <a:latin typeface="Times New Roman"/>
                      </a:endParaRP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tc>
                  <a:txBody>
                    <a:bodyPr/>
                    <a:lstStyle/>
                    <a:p>
                      <a:pPr algn="ctr"/>
                      <a:r>
                        <a:rPr lang="en-IN" sz="1200" b="0" dirty="0">
                          <a:solidFill>
                            <a:schemeClr val="tx1"/>
                          </a:solidFill>
                          <a:effectLst/>
                          <a:latin typeface="Times New Roman"/>
                        </a:rPr>
                        <a:t>KWH / DAY</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tc>
                  <a:txBody>
                    <a:bodyPr/>
                    <a:lstStyle/>
                    <a:p>
                      <a:pPr algn="ctr"/>
                      <a:r>
                        <a:rPr lang="en-IN" sz="2000" b="1" dirty="0">
                          <a:solidFill>
                            <a:schemeClr val="tx1"/>
                          </a:solidFill>
                          <a:effectLst/>
                          <a:latin typeface="Lao UI"/>
                        </a:rPr>
                        <a:t>269 </a:t>
                      </a:r>
                      <a:endParaRPr lang="en-IN" sz="2000" b="1">
                        <a:solidFill>
                          <a:schemeClr val="tx1"/>
                        </a:solidFill>
                        <a:effectLst/>
                        <a:latin typeface="Times New Roman"/>
                      </a:endParaRP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extLst>
                  <a:ext uri="{0D108BD9-81ED-4DB2-BD59-A6C34878D82A}">
                    <a16:rowId xmlns="" xmlns:a16="http://schemas.microsoft.com/office/drawing/2014/main" val="10007"/>
                  </a:ext>
                </a:extLst>
              </a:tr>
              <a:tr h="471568">
                <a:tc>
                  <a:txBody>
                    <a:bodyPr/>
                    <a:lstStyle/>
                    <a:p>
                      <a:r>
                        <a:rPr lang="en-IN" sz="1800" b="1" dirty="0">
                          <a:solidFill>
                            <a:schemeClr val="tx1"/>
                          </a:solidFill>
                          <a:effectLst/>
                          <a:latin typeface="Lao UI"/>
                        </a:rPr>
                        <a:t>&gt; </a:t>
                      </a:r>
                      <a:r>
                        <a:rPr lang="en-IN" sz="1800" b="1" dirty="0" err="1">
                          <a:solidFill>
                            <a:schemeClr val="tx1"/>
                          </a:solidFill>
                          <a:effectLst/>
                          <a:latin typeface="Lao UI"/>
                        </a:rPr>
                        <a:t>Enegy</a:t>
                      </a:r>
                      <a:r>
                        <a:rPr lang="en-IN" sz="1800" b="1" dirty="0">
                          <a:solidFill>
                            <a:schemeClr val="tx1"/>
                          </a:solidFill>
                          <a:effectLst/>
                          <a:latin typeface="Lao UI"/>
                        </a:rPr>
                        <a:t> Saved</a:t>
                      </a:r>
                      <a:endParaRPr lang="en-IN" sz="1800" b="1" dirty="0">
                        <a:solidFill>
                          <a:schemeClr val="tx1"/>
                        </a:solidFill>
                        <a:effectLst/>
                        <a:latin typeface="Times New Roman"/>
                      </a:endParaRP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solidFill>
                      <a:srgbClr val="92D050"/>
                    </a:solidFill>
                  </a:tcPr>
                </a:tc>
                <a:tc>
                  <a:txBody>
                    <a:bodyPr/>
                    <a:lstStyle/>
                    <a:p>
                      <a:pPr algn="ctr"/>
                      <a:r>
                        <a:rPr lang="en-IN" sz="1600" b="1" dirty="0">
                          <a:solidFill>
                            <a:schemeClr val="tx1"/>
                          </a:solidFill>
                          <a:effectLst/>
                          <a:latin typeface="Times New Roman"/>
                        </a:rPr>
                        <a:t>KWH / DAY</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solidFill>
                      <a:srgbClr val="92D050"/>
                    </a:solidFill>
                  </a:tcPr>
                </a:tc>
                <a:tc>
                  <a:txBody>
                    <a:bodyPr/>
                    <a:lstStyle/>
                    <a:p>
                      <a:pPr algn="ctr"/>
                      <a:r>
                        <a:rPr lang="en-IN" sz="1800" b="1" dirty="0">
                          <a:solidFill>
                            <a:schemeClr val="tx1"/>
                          </a:solidFill>
                          <a:effectLst/>
                          <a:latin typeface="Lao UI"/>
                        </a:rPr>
                        <a:t>90 </a:t>
                      </a:r>
                      <a:endParaRPr lang="en-IN" sz="1800" b="1" dirty="0">
                        <a:solidFill>
                          <a:schemeClr val="tx1"/>
                        </a:solidFill>
                        <a:effectLst/>
                        <a:latin typeface="Times New Roman"/>
                      </a:endParaRP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solidFill>
                      <a:srgbClr val="92D050"/>
                    </a:solidFill>
                  </a:tcPr>
                </a:tc>
                <a:extLst>
                  <a:ext uri="{0D108BD9-81ED-4DB2-BD59-A6C34878D82A}">
                    <a16:rowId xmlns="" xmlns:a16="http://schemas.microsoft.com/office/drawing/2014/main" val="10008"/>
                  </a:ext>
                </a:extLst>
              </a:tr>
              <a:tr h="481104">
                <a:tc>
                  <a:txBody>
                    <a:bodyPr/>
                    <a:lstStyle/>
                    <a:p>
                      <a:r>
                        <a:rPr lang="en-IN" sz="2000" b="1" dirty="0">
                          <a:solidFill>
                            <a:schemeClr val="tx1"/>
                          </a:solidFill>
                          <a:effectLst/>
                          <a:latin typeface="Lao UI"/>
                        </a:rPr>
                        <a:t>Total Savings/year </a:t>
                      </a:r>
                      <a:endParaRPr lang="en-IN" sz="2000" b="1" dirty="0">
                        <a:solidFill>
                          <a:schemeClr val="tx1"/>
                        </a:solidFill>
                        <a:effectLst/>
                        <a:latin typeface="Times New Roman"/>
                      </a:endParaRP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solidFill>
                      <a:srgbClr val="FFFF00"/>
                    </a:solidFill>
                  </a:tcPr>
                </a:tc>
                <a:tc>
                  <a:txBody>
                    <a:bodyPr/>
                    <a:lstStyle/>
                    <a:p>
                      <a:pPr algn="ctr"/>
                      <a:r>
                        <a:rPr lang="en-IN" sz="1800" b="1" dirty="0" smtClean="0">
                          <a:solidFill>
                            <a:schemeClr val="tx1"/>
                          </a:solidFill>
                          <a:effectLst/>
                          <a:latin typeface="Times New Roman"/>
                        </a:rPr>
                        <a:t>Lakhs</a:t>
                      </a:r>
                      <a:endParaRPr lang="en-IN" sz="1800" b="1" dirty="0">
                        <a:solidFill>
                          <a:schemeClr val="tx1"/>
                        </a:solidFill>
                        <a:effectLst/>
                        <a:latin typeface="Times New Roman"/>
                      </a:endParaRP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solidFill>
                      <a:srgbClr val="FFFF00"/>
                    </a:solidFill>
                  </a:tcPr>
                </a:tc>
                <a:tc>
                  <a:txBody>
                    <a:bodyPr/>
                    <a:lstStyle/>
                    <a:p>
                      <a:pPr lvl="0" algn="ctr">
                        <a:buNone/>
                      </a:pPr>
                      <a:r>
                        <a:rPr lang="en-IN" sz="3200" b="1" i="0" u="none" strike="noStrike" noProof="0" dirty="0" smtClean="0">
                          <a:effectLst/>
                        </a:rPr>
                        <a:t>2.41</a:t>
                      </a:r>
                      <a:endParaRPr lang="en-US" sz="3200" b="1" dirty="0"/>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solidFill>
                      <a:srgbClr val="FFFF00"/>
                    </a:solidFill>
                  </a:tcPr>
                </a:tc>
                <a:extLst>
                  <a:ext uri="{0D108BD9-81ED-4DB2-BD59-A6C34878D82A}">
                    <a16:rowId xmlns="" xmlns:a16="http://schemas.microsoft.com/office/drawing/2014/main" val="10010"/>
                  </a:ext>
                </a:extLst>
              </a:tr>
            </a:tbl>
          </a:graphicData>
        </a:graphic>
      </p:graphicFrame>
      <p:sp>
        <p:nvSpPr>
          <p:cNvPr id="7" name="Rectangle 6"/>
          <p:cNvSpPr/>
          <p:nvPr/>
        </p:nvSpPr>
        <p:spPr>
          <a:xfrm>
            <a:off x="294968" y="663677"/>
            <a:ext cx="4778477" cy="563711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p:nvSpPr>
        <p:spPr>
          <a:xfrm>
            <a:off x="433315" y="0"/>
            <a:ext cx="5639939" cy="461665"/>
          </a:xfrm>
          <a:prstGeom prst="rect">
            <a:avLst/>
          </a:prstGeom>
          <a:noFill/>
        </p:spPr>
        <p:txBody>
          <a:bodyPr wrap="square" rtlCol="0">
            <a:spAutoFit/>
          </a:bodyPr>
          <a:lstStyle/>
          <a:p>
            <a:r>
              <a:rPr lang="en-US" sz="2400" b="1">
                <a:solidFill>
                  <a:prstClr val="black"/>
                </a:solidFill>
              </a:rPr>
              <a:t>Energy Conservation Project </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09" y="833928"/>
            <a:ext cx="4784203" cy="259498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10" name="Rectangle 9"/>
          <p:cNvSpPr/>
          <p:nvPr/>
        </p:nvSpPr>
        <p:spPr>
          <a:xfrm rot="10800000" flipV="1">
            <a:off x="539775" y="2766245"/>
            <a:ext cx="1855722" cy="707886"/>
          </a:xfrm>
          <a:prstGeom prst="rect">
            <a:avLst/>
          </a:prstGeom>
        </p:spPr>
        <p:txBody>
          <a:bodyPr wrap="square" lIns="91440" tIns="45720" rIns="91440" bIns="45720" anchor="t">
            <a:spAutoFit/>
          </a:bodyPr>
          <a:lstStyle/>
          <a:p>
            <a:r>
              <a:rPr lang="en-IN" sz="2000" b="1">
                <a:solidFill>
                  <a:srgbClr val="FFFF00"/>
                </a:solidFill>
                <a:cs typeface="Calibri"/>
              </a:rPr>
              <a:t>22 KW blower drive</a:t>
            </a:r>
          </a:p>
        </p:txBody>
      </p:sp>
      <p:pic>
        <p:nvPicPr>
          <p:cNvPr id="3" name="Picture 3" descr="A picture containing engine, miller&#10;&#10;Description automatically generated">
            <a:extLst>
              <a:ext uri="{FF2B5EF4-FFF2-40B4-BE49-F238E27FC236}">
                <a16:creationId xmlns="" xmlns:a16="http://schemas.microsoft.com/office/drawing/2014/main" id="{53D0D51C-9EED-81F3-6715-AE284D338995}"/>
              </a:ext>
            </a:extLst>
          </p:cNvPr>
          <p:cNvPicPr>
            <a:picLocks noChangeAspect="1"/>
          </p:cNvPicPr>
          <p:nvPr/>
        </p:nvPicPr>
        <p:blipFill>
          <a:blip r:embed="rId4"/>
          <a:stretch>
            <a:fillRect/>
          </a:stretch>
        </p:blipFill>
        <p:spPr>
          <a:xfrm>
            <a:off x="99296" y="3664520"/>
            <a:ext cx="5221674" cy="3209564"/>
          </a:xfrm>
          <a:prstGeom prst="rect">
            <a:avLst/>
          </a:prstGeom>
        </p:spPr>
      </p:pic>
      <p:sp>
        <p:nvSpPr>
          <p:cNvPr id="4" name="TextBox 3">
            <a:extLst>
              <a:ext uri="{FF2B5EF4-FFF2-40B4-BE49-F238E27FC236}">
                <a16:creationId xmlns="" xmlns:a16="http://schemas.microsoft.com/office/drawing/2014/main" id="{009D584A-CA49-557E-7EBF-AB3B716C37B4}"/>
              </a:ext>
            </a:extLst>
          </p:cNvPr>
          <p:cNvSpPr txBox="1"/>
          <p:nvPr/>
        </p:nvSpPr>
        <p:spPr>
          <a:xfrm>
            <a:off x="439481" y="829613"/>
            <a:ext cx="175054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a:solidFill>
                  <a:srgbClr val="FFFF00"/>
                </a:solidFill>
                <a:cs typeface="Calibri"/>
              </a:rPr>
              <a:t>Before</a:t>
            </a:r>
          </a:p>
        </p:txBody>
      </p:sp>
      <p:sp>
        <p:nvSpPr>
          <p:cNvPr id="5" name="TextBox 4">
            <a:extLst>
              <a:ext uri="{FF2B5EF4-FFF2-40B4-BE49-F238E27FC236}">
                <a16:creationId xmlns="" xmlns:a16="http://schemas.microsoft.com/office/drawing/2014/main" id="{9F45F16B-176E-5879-51EA-36BAAC2E45E1}"/>
              </a:ext>
            </a:extLst>
          </p:cNvPr>
          <p:cNvSpPr txBox="1"/>
          <p:nvPr/>
        </p:nvSpPr>
        <p:spPr>
          <a:xfrm>
            <a:off x="95977" y="6301557"/>
            <a:ext cx="164756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a:solidFill>
                  <a:srgbClr val="FFFF00"/>
                </a:solidFill>
                <a:cs typeface="Calibri"/>
              </a:rPr>
              <a:t>After</a:t>
            </a:r>
            <a:endParaRPr lang="en-US" sz="2400" b="1">
              <a:solidFill>
                <a:srgbClr val="FFFF00"/>
              </a:solidFill>
              <a:cs typeface="Calibri"/>
            </a:endParaRPr>
          </a:p>
        </p:txBody>
      </p:sp>
      <p:sp>
        <p:nvSpPr>
          <p:cNvPr id="11" name="TextBox 10">
            <a:extLst>
              <a:ext uri="{FF2B5EF4-FFF2-40B4-BE49-F238E27FC236}">
                <a16:creationId xmlns="" xmlns:a16="http://schemas.microsoft.com/office/drawing/2014/main" id="{F49B24CC-756A-3B22-BC93-7DEE07DD4DF6}"/>
              </a:ext>
            </a:extLst>
          </p:cNvPr>
          <p:cNvSpPr txBox="1"/>
          <p:nvPr/>
        </p:nvSpPr>
        <p:spPr>
          <a:xfrm rot="-10800000" flipV="1">
            <a:off x="2907335" y="6334845"/>
            <a:ext cx="160482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FFFF00"/>
                </a:solidFill>
                <a:cs typeface="Calibri"/>
              </a:rPr>
              <a:t>AC drive</a:t>
            </a:r>
          </a:p>
        </p:txBody>
      </p:sp>
    </p:spTree>
    <p:extLst>
      <p:ext uri="{BB962C8B-B14F-4D97-AF65-F5344CB8AC3E}">
        <p14:creationId xmlns:p14="http://schemas.microsoft.com/office/powerpoint/2010/main" val="1263449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55978"/>
            <a:ext cx="12192000" cy="5984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2" name="Table 1"/>
          <p:cNvGraphicFramePr>
            <a:graphicFrameLocks noGrp="1"/>
          </p:cNvGraphicFramePr>
          <p:nvPr>
            <p:extLst>
              <p:ext uri="{D42A27DB-BD31-4B8C-83A1-F6EECF244321}">
                <p14:modId xmlns:p14="http://schemas.microsoft.com/office/powerpoint/2010/main" val="1459484052"/>
              </p:ext>
            </p:extLst>
          </p:nvPr>
        </p:nvGraphicFramePr>
        <p:xfrm>
          <a:off x="5456903" y="726417"/>
          <a:ext cx="6404538" cy="5574369"/>
        </p:xfrm>
        <a:graphic>
          <a:graphicData uri="http://schemas.openxmlformats.org/drawingml/2006/table">
            <a:tbl>
              <a:tblPr firstRow="1" bandRow="1">
                <a:tableStyleId>{5C22544A-7EE6-4342-B048-85BDC9FD1C3A}</a:tableStyleId>
              </a:tblPr>
              <a:tblGrid>
                <a:gridCol w="2597232"/>
                <a:gridCol w="1672460"/>
                <a:gridCol w="2134846"/>
              </a:tblGrid>
              <a:tr h="724157">
                <a:tc>
                  <a:txBody>
                    <a:bodyPr/>
                    <a:lstStyle/>
                    <a:p>
                      <a:r>
                        <a:rPr lang="en-IN" sz="1800" b="1" i="0" kern="1200" dirty="0" smtClean="0">
                          <a:solidFill>
                            <a:schemeClr val="tx1"/>
                          </a:solidFill>
                          <a:effectLst/>
                          <a:latin typeface="+mn-lt"/>
                          <a:ea typeface="+mn-ea"/>
                          <a:cs typeface="+mn-cs"/>
                        </a:rPr>
                        <a:t>Plant/Dep’t. </a:t>
                      </a:r>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r>
                        <a:rPr lang="en-US" sz="1800" b="1" dirty="0" smtClean="0">
                          <a:solidFill>
                            <a:schemeClr val="tx1"/>
                          </a:solidFill>
                        </a:rPr>
                        <a:t>PROCESS HOUSE.</a:t>
                      </a:r>
                      <a:endParaRPr lang="en-IN"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endParaRPr lang="en-IN" sz="1400" b="1"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973985">
                <a:tc>
                  <a:txBody>
                    <a:bodyPr/>
                    <a:lstStyle/>
                    <a:p>
                      <a:r>
                        <a:rPr lang="en-IN" sz="2000" b="0" i="0" kern="1200" dirty="0" smtClean="0">
                          <a:solidFill>
                            <a:schemeClr val="tx1"/>
                          </a:solidFill>
                          <a:effectLst/>
                          <a:latin typeface="+mn-lt"/>
                          <a:ea typeface="+mn-ea"/>
                          <a:cs typeface="+mn-cs"/>
                        </a:rPr>
                        <a:t>Title of the measure:</a:t>
                      </a:r>
                      <a:r>
                        <a:rPr lang="en-IN" sz="2000" b="0" i="0" kern="1200" dirty="0" smtClean="0">
                          <a:solidFill>
                            <a:schemeClr val="tx1"/>
                          </a:solidFill>
                          <a:effectLst/>
                          <a:latin typeface="+mn-lt"/>
                          <a:ea typeface="+mn-ea"/>
                          <a:cs typeface="+mn-cs"/>
                          <a:sym typeface="Wingdings" pitchFamily="2" charset="2"/>
                        </a:rPr>
                        <a:t></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gridSpan="2">
                  <a:txBody>
                    <a:bodyPr/>
                    <a:lstStyle/>
                    <a:p>
                      <a:r>
                        <a:rPr lang="en-US" sz="1800" b="1" u="sng" kern="1200" dirty="0" smtClean="0">
                          <a:solidFill>
                            <a:schemeClr val="accent6">
                              <a:lumMod val="50000"/>
                            </a:schemeClr>
                          </a:solidFill>
                          <a:latin typeface="+mn-lt"/>
                          <a:ea typeface="+mn-ea"/>
                          <a:cs typeface="+mn-cs"/>
                        </a:rPr>
                        <a:t>Reduction of Pump speed in Yarn Dyeing machine in non critical qualities.</a:t>
                      </a:r>
                      <a:endParaRPr lang="en-IN" sz="1800" b="1" u="sng" kern="1200" dirty="0">
                        <a:solidFill>
                          <a:schemeClr val="accent6">
                            <a:lumMod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hMerge="1">
                  <a:txBody>
                    <a:bodyPr/>
                    <a:lstStyle/>
                    <a:p>
                      <a:endParaRPr lang="en-IN" sz="1400" b="1" dirty="0"/>
                    </a:p>
                  </a:txBody>
                  <a:tcPr>
                    <a:solidFill>
                      <a:schemeClr val="accent5">
                        <a:lumMod val="20000"/>
                        <a:lumOff val="80000"/>
                      </a:schemeClr>
                    </a:solidFill>
                  </a:tcPr>
                </a:tc>
              </a:tr>
              <a:tr h="846688">
                <a:tc>
                  <a:txBody>
                    <a:bodyPr/>
                    <a:lstStyle/>
                    <a:p>
                      <a:r>
                        <a:rPr lang="en-IN" sz="1800" b="0" i="0" kern="1200" dirty="0" smtClean="0">
                          <a:solidFill>
                            <a:schemeClr val="tx1"/>
                          </a:solidFill>
                          <a:effectLst/>
                          <a:latin typeface="+mn-lt"/>
                          <a:ea typeface="+mn-ea"/>
                          <a:cs typeface="+mn-cs"/>
                        </a:rPr>
                        <a:t>Description </a:t>
                      </a:r>
                      <a:r>
                        <a:rPr lang="en-IN" sz="1800" b="1" i="0" kern="1200" dirty="0" smtClean="0">
                          <a:solidFill>
                            <a:schemeClr val="tx1"/>
                          </a:solidFill>
                          <a:effectLst/>
                          <a:latin typeface="+mn-lt"/>
                          <a:ea typeface="+mn-ea"/>
                          <a:cs typeface="+mn-cs"/>
                        </a:rPr>
                        <a:t>Before </a:t>
                      </a:r>
                      <a:r>
                        <a:rPr lang="en-IN" sz="1800" b="0" i="0" kern="1200" dirty="0" smtClean="0">
                          <a:solidFill>
                            <a:schemeClr val="tx1"/>
                          </a:solidFill>
                          <a:effectLst/>
                          <a:latin typeface="+mn-lt"/>
                          <a:ea typeface="+mn-ea"/>
                          <a:cs typeface="+mn-cs"/>
                        </a:rPr>
                        <a:t>modification:</a:t>
                      </a:r>
                      <a:r>
                        <a:rPr lang="en-IN" sz="1800" b="0" i="0" kern="1200" dirty="0" smtClean="0">
                          <a:solidFill>
                            <a:schemeClr val="tx1"/>
                          </a:solidFill>
                          <a:effectLst/>
                          <a:latin typeface="+mn-lt"/>
                          <a:ea typeface="+mn-ea"/>
                          <a:cs typeface="+mn-cs"/>
                          <a:sym typeface="Wingdings" pitchFamily="2" charset="2"/>
                        </a:rPr>
                        <a:t></a:t>
                      </a:r>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gridSpan="2">
                  <a:txBody>
                    <a:bodyPr/>
                    <a:lstStyle/>
                    <a:p>
                      <a:r>
                        <a:rPr lang="en-IN" sz="1600" b="0" dirty="0" smtClean="0">
                          <a:solidFill>
                            <a:schemeClr val="tx1"/>
                          </a:solidFill>
                        </a:rPr>
                        <a:t>Liquor pump speed 1450RPM</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hMerge="1">
                  <a:txBody>
                    <a:bodyPr/>
                    <a:lstStyle/>
                    <a:p>
                      <a:endParaRPr lang="en-IN" sz="1400" b="1" dirty="0"/>
                    </a:p>
                  </a:txBody>
                  <a:tcPr>
                    <a:solidFill>
                      <a:schemeClr val="accent5">
                        <a:lumMod val="20000"/>
                        <a:lumOff val="80000"/>
                      </a:schemeClr>
                    </a:solidFill>
                  </a:tcPr>
                </a:tc>
              </a:tr>
              <a:tr h="1067375">
                <a:tc>
                  <a:txBody>
                    <a:bodyPr/>
                    <a:lstStyle/>
                    <a:p>
                      <a:r>
                        <a:rPr lang="en-IN" sz="1800" b="0" i="0" kern="1200" dirty="0" smtClean="0">
                          <a:solidFill>
                            <a:schemeClr val="tx1"/>
                          </a:solidFill>
                          <a:effectLst/>
                          <a:latin typeface="+mn-lt"/>
                          <a:ea typeface="+mn-ea"/>
                          <a:cs typeface="+mn-cs"/>
                        </a:rPr>
                        <a:t>Description </a:t>
                      </a:r>
                      <a:r>
                        <a:rPr lang="en-IN" sz="1800" b="1" i="0" kern="1200" dirty="0" smtClean="0">
                          <a:solidFill>
                            <a:schemeClr val="tx1"/>
                          </a:solidFill>
                          <a:effectLst/>
                          <a:latin typeface="+mn-lt"/>
                          <a:ea typeface="+mn-ea"/>
                          <a:cs typeface="+mn-cs"/>
                        </a:rPr>
                        <a:t>After </a:t>
                      </a:r>
                      <a:r>
                        <a:rPr lang="en-IN" sz="1800" b="0" i="0" kern="1200" dirty="0" smtClean="0">
                          <a:solidFill>
                            <a:schemeClr val="tx1"/>
                          </a:solidFill>
                          <a:effectLst/>
                          <a:latin typeface="+mn-lt"/>
                          <a:ea typeface="+mn-ea"/>
                          <a:cs typeface="+mn-cs"/>
                        </a:rPr>
                        <a:t>modification: </a:t>
                      </a:r>
                      <a:r>
                        <a:rPr lang="en-IN" sz="1800" b="0" i="0" kern="1200" dirty="0" smtClean="0">
                          <a:solidFill>
                            <a:schemeClr val="tx1"/>
                          </a:solidFill>
                          <a:effectLst/>
                          <a:latin typeface="+mn-lt"/>
                          <a:ea typeface="+mn-ea"/>
                          <a:cs typeface="+mn-cs"/>
                          <a:sym typeface="Wingdings" pitchFamily="2" charset="2"/>
                        </a:rPr>
                        <a:t></a:t>
                      </a:r>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gridSpan="2">
                  <a:txBody>
                    <a:bodyPr/>
                    <a:lstStyle/>
                    <a:p>
                      <a:pPr marL="0" indent="0">
                        <a:buFont typeface="Arial" panose="020B0604020202020204" pitchFamily="34" charset="0"/>
                        <a:buNone/>
                      </a:pPr>
                      <a:r>
                        <a:rPr lang="en-IN" sz="1600" b="0" dirty="0" smtClean="0"/>
                        <a:t>Liquor pump speed Optimisation against 1450RPM, for I-O step 1300RPM &amp; O-</a:t>
                      </a:r>
                      <a:r>
                        <a:rPr lang="en-IN" sz="1600" b="0" dirty="0" err="1" smtClean="0"/>
                        <a:t>Istep</a:t>
                      </a:r>
                      <a:r>
                        <a:rPr lang="en-IN" sz="1600" b="0" dirty="0" smtClean="0"/>
                        <a:t> 1160RPM</a:t>
                      </a:r>
                      <a:endParaRPr lang="en-US"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hMerge="1">
                  <a:txBody>
                    <a:bodyPr/>
                    <a:lstStyle/>
                    <a:p>
                      <a:endParaRPr lang="en-IN" sz="1400" b="1" dirty="0"/>
                    </a:p>
                  </a:txBody>
                  <a:tcPr>
                    <a:solidFill>
                      <a:schemeClr val="accent5">
                        <a:lumMod val="20000"/>
                        <a:lumOff val="80000"/>
                      </a:schemeClr>
                    </a:solidFill>
                  </a:tcPr>
                </a:tc>
              </a:tr>
              <a:tr h="490541">
                <a:tc>
                  <a:txBody>
                    <a:bodyPr/>
                    <a:lstStyle/>
                    <a:p>
                      <a:r>
                        <a:rPr lang="en-IN" sz="1600" b="0" dirty="0" smtClean="0">
                          <a:solidFill>
                            <a:schemeClr val="tx1"/>
                          </a:solidFill>
                          <a:effectLst/>
                          <a:latin typeface="Lao UI"/>
                        </a:rPr>
                        <a:t>&gt; Total investment.</a:t>
                      </a:r>
                      <a:endParaRPr lang="en-IN" sz="16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600" b="0" dirty="0" smtClean="0">
                          <a:solidFill>
                            <a:schemeClr val="tx1"/>
                          </a:solidFill>
                          <a:effectLst/>
                          <a:latin typeface="Times New Roman"/>
                        </a:rPr>
                        <a:t>INR</a:t>
                      </a:r>
                      <a:endParaRPr lang="en-IN" sz="16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600" b="0" dirty="0" smtClean="0">
                          <a:solidFill>
                            <a:schemeClr val="tx1"/>
                          </a:solidFill>
                          <a:effectLst/>
                          <a:latin typeface="Times New Roman"/>
                        </a:rPr>
                        <a:t>0.00</a:t>
                      </a:r>
                      <a:endParaRPr lang="en-IN" sz="16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490541">
                <a:tc>
                  <a:txBody>
                    <a:bodyPr/>
                    <a:lstStyle/>
                    <a:p>
                      <a:r>
                        <a:rPr lang="en-IN" sz="1600" b="0" dirty="0" smtClean="0">
                          <a:solidFill>
                            <a:schemeClr val="tx1"/>
                          </a:solidFill>
                          <a:effectLst/>
                          <a:latin typeface="Lao UI"/>
                        </a:rPr>
                        <a:t>&gt; Energy Saved</a:t>
                      </a:r>
                      <a:endParaRPr lang="en-IN" sz="16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IN" sz="1600" b="1" dirty="0" smtClean="0">
                          <a:solidFill>
                            <a:schemeClr val="tx1"/>
                          </a:solidFill>
                          <a:effectLst/>
                          <a:latin typeface="Times New Roman"/>
                        </a:rPr>
                        <a:t>KWH</a:t>
                      </a:r>
                      <a:r>
                        <a:rPr lang="en-IN" sz="1600" b="1" baseline="0" dirty="0" smtClean="0">
                          <a:solidFill>
                            <a:schemeClr val="tx1"/>
                          </a:solidFill>
                          <a:effectLst/>
                          <a:latin typeface="Times New Roman"/>
                        </a:rPr>
                        <a:t> / DAY</a:t>
                      </a:r>
                      <a:endParaRPr lang="en-IN" sz="16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IN" sz="1600" b="1" dirty="0" smtClean="0">
                          <a:solidFill>
                            <a:schemeClr val="tx1"/>
                          </a:solidFill>
                          <a:effectLst/>
                          <a:latin typeface="Lao UI"/>
                        </a:rPr>
                        <a:t>409.6</a:t>
                      </a:r>
                      <a:r>
                        <a:rPr lang="en-IN" sz="1600" b="1" dirty="0">
                          <a:solidFill>
                            <a:schemeClr val="tx1"/>
                          </a:solidFill>
                          <a:effectLst/>
                          <a:latin typeface="Lao UI"/>
                        </a:rPr>
                        <a:t> </a:t>
                      </a:r>
                      <a:endParaRPr lang="en-IN" sz="16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490541">
                <a:tc>
                  <a:txBody>
                    <a:bodyPr/>
                    <a:lstStyle/>
                    <a:p>
                      <a:r>
                        <a:rPr lang="en-IN" sz="1600" b="0" dirty="0" smtClean="0">
                          <a:solidFill>
                            <a:schemeClr val="tx1"/>
                          </a:solidFill>
                          <a:effectLst/>
                          <a:latin typeface="Lao UI"/>
                        </a:rPr>
                        <a:t>&gt; Energy tariff</a:t>
                      </a:r>
                      <a:r>
                        <a:rPr lang="en-IN" sz="1600" b="0" dirty="0">
                          <a:solidFill>
                            <a:schemeClr val="tx1"/>
                          </a:solidFill>
                          <a:effectLst/>
                          <a:latin typeface="Lao UI"/>
                        </a:rPr>
                        <a:t> </a:t>
                      </a:r>
                      <a:endParaRPr lang="en-IN" sz="16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600" b="0" dirty="0" smtClean="0">
                          <a:solidFill>
                            <a:schemeClr val="tx1"/>
                          </a:solidFill>
                          <a:effectLst/>
                          <a:latin typeface="Times New Roman"/>
                        </a:rPr>
                        <a:t>INR / KWH</a:t>
                      </a:r>
                      <a:endParaRPr lang="en-IN" sz="16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600" b="0" dirty="0" smtClean="0">
                          <a:solidFill>
                            <a:schemeClr val="tx1"/>
                          </a:solidFill>
                          <a:effectLst/>
                          <a:latin typeface="Lao UI"/>
                        </a:rPr>
                        <a:t>7.5</a:t>
                      </a:r>
                      <a:endParaRPr lang="en-IN" sz="16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490541">
                <a:tc>
                  <a:txBody>
                    <a:bodyPr/>
                    <a:lstStyle/>
                    <a:p>
                      <a:r>
                        <a:rPr lang="en-IN" sz="1600" b="1" dirty="0" smtClean="0">
                          <a:solidFill>
                            <a:schemeClr val="tx1"/>
                          </a:solidFill>
                          <a:effectLst/>
                          <a:latin typeface="Lao UI"/>
                        </a:rPr>
                        <a:t>&gt; Total amount Saving </a:t>
                      </a:r>
                      <a:endParaRPr lang="en-IN" sz="16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sz="1400" b="1" dirty="0" smtClean="0">
                          <a:solidFill>
                            <a:schemeClr val="tx1"/>
                          </a:solidFill>
                          <a:effectLst/>
                          <a:latin typeface="Times New Roman"/>
                        </a:rPr>
                        <a:t>LAKHS</a:t>
                      </a:r>
                      <a:r>
                        <a:rPr lang="en-IN" sz="1400" b="1" baseline="0" dirty="0" smtClean="0">
                          <a:solidFill>
                            <a:schemeClr val="tx1"/>
                          </a:solidFill>
                          <a:effectLst/>
                          <a:latin typeface="Times New Roman"/>
                        </a:rPr>
                        <a:t> </a:t>
                      </a:r>
                      <a:r>
                        <a:rPr lang="en-IN" sz="1400" b="1" dirty="0" smtClean="0">
                          <a:solidFill>
                            <a:schemeClr val="tx1"/>
                          </a:solidFill>
                          <a:effectLst/>
                          <a:latin typeface="Times New Roman"/>
                        </a:rPr>
                        <a:t>/ YEAR</a:t>
                      </a:r>
                      <a:endParaRPr lang="en-IN" sz="14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sz="2000" b="1" dirty="0" smtClean="0">
                          <a:solidFill>
                            <a:schemeClr val="tx1"/>
                          </a:solidFill>
                          <a:effectLst/>
                          <a:latin typeface="Lao UI"/>
                        </a:rPr>
                        <a:t>10.97</a:t>
                      </a:r>
                      <a:r>
                        <a:rPr lang="en-IN" sz="2000" b="1" dirty="0">
                          <a:solidFill>
                            <a:schemeClr val="tx1"/>
                          </a:solidFill>
                          <a:effectLst/>
                          <a:latin typeface="Lao UI"/>
                        </a:rPr>
                        <a:t> </a:t>
                      </a:r>
                      <a:endParaRPr lang="en-IN" sz="20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7" name="Rectangle 6"/>
          <p:cNvSpPr/>
          <p:nvPr/>
        </p:nvSpPr>
        <p:spPr>
          <a:xfrm>
            <a:off x="294968" y="676556"/>
            <a:ext cx="4778477" cy="563711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p:cNvSpPr txBox="1"/>
          <p:nvPr/>
        </p:nvSpPr>
        <p:spPr>
          <a:xfrm>
            <a:off x="931605" y="3665733"/>
            <a:ext cx="3505200" cy="523220"/>
          </a:xfrm>
          <a:prstGeom prst="rect">
            <a:avLst/>
          </a:prstGeom>
          <a:noFill/>
        </p:spPr>
        <p:txBody>
          <a:bodyPr wrap="square" rtlCol="0">
            <a:spAutoFit/>
          </a:bodyPr>
          <a:lstStyle/>
          <a:p>
            <a:pPr algn="ctr"/>
            <a:r>
              <a:rPr lang="en-US" sz="2800" b="1" dirty="0" smtClean="0"/>
              <a:t>PUMP</a:t>
            </a:r>
            <a:endParaRPr lang="en-US" sz="2800" b="1" dirty="0"/>
          </a:p>
        </p:txBody>
      </p:sp>
      <p:pic>
        <p:nvPicPr>
          <p:cNvPr id="10" name="Content Placeholder 4"/>
          <p:cNvPicPr>
            <a:picLocks noChangeAspect="1"/>
          </p:cNvPicPr>
          <p:nvPr/>
        </p:nvPicPr>
        <p:blipFill>
          <a:blip/>
          <a:stretch>
            <a:fillRect/>
          </a:stretch>
        </p:blipFill>
        <p:spPr>
          <a:xfrm>
            <a:off x="474903" y="915510"/>
            <a:ext cx="4418605" cy="26326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234642" y="13648"/>
            <a:ext cx="4151625" cy="518146"/>
          </a:xfrm>
          <a:prstGeom prst="rect">
            <a:avLst/>
          </a:prstGeom>
          <a:noFill/>
        </p:spPr>
        <p:txBody>
          <a:bodyPr wrap="square" rtlCol="0">
            <a:spAutoFit/>
          </a:bodyPr>
          <a:lstStyle/>
          <a:p>
            <a:r>
              <a:rPr lang="en-IN" sz="2700" dirty="0">
                <a:effectLst>
                  <a:outerShdw blurRad="38100" dist="38100" dir="2700000" algn="tl">
                    <a:srgbClr val="000000">
                      <a:alpha val="43137"/>
                    </a:srgbClr>
                  </a:outerShdw>
                </a:effectLst>
              </a:rPr>
              <a:t>TECHNOLOGY</a:t>
            </a:r>
          </a:p>
        </p:txBody>
      </p:sp>
      <p:pic>
        <p:nvPicPr>
          <p:cNvPr id="11" name="Content Placeholder 4"/>
          <p:cNvPicPr>
            <a:picLocks noChangeAspect="1"/>
          </p:cNvPicPr>
          <p:nvPr/>
        </p:nvPicPr>
        <p:blipFill>
          <a:blip r:embed="rId3"/>
          <a:stretch>
            <a:fillRect/>
          </a:stretch>
        </p:blipFill>
        <p:spPr>
          <a:xfrm>
            <a:off x="474903" y="915509"/>
            <a:ext cx="4418605" cy="26326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701810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55978"/>
            <a:ext cx="12192000" cy="5984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p:cNvSpPr txBox="1"/>
          <p:nvPr/>
        </p:nvSpPr>
        <p:spPr>
          <a:xfrm>
            <a:off x="749239" y="5659177"/>
            <a:ext cx="4109364" cy="830997"/>
          </a:xfrm>
          <a:prstGeom prst="rect">
            <a:avLst/>
          </a:prstGeom>
          <a:noFill/>
        </p:spPr>
        <p:txBody>
          <a:bodyPr wrap="square" rtlCol="0">
            <a:spAutoFit/>
          </a:bodyPr>
          <a:lstStyle/>
          <a:p>
            <a:r>
              <a:rPr lang="en-US" sz="2400" b="1" dirty="0" smtClean="0">
                <a:solidFill>
                  <a:prstClr val="black"/>
                </a:solidFill>
              </a:rPr>
              <a:t>Picture : 3KL Tank installation over EZM Dyeing m/c</a:t>
            </a:r>
            <a:endParaRPr lang="en-US" sz="2400" b="1" dirty="0">
              <a:solidFill>
                <a:prstClr val="black"/>
              </a:solidFill>
            </a:endParaRPr>
          </a:p>
        </p:txBody>
      </p:sp>
      <p:sp>
        <p:nvSpPr>
          <p:cNvPr id="10" name="TextBox 9"/>
          <p:cNvSpPr txBox="1"/>
          <p:nvPr/>
        </p:nvSpPr>
        <p:spPr>
          <a:xfrm>
            <a:off x="7438031" y="1356994"/>
            <a:ext cx="4626590" cy="461665"/>
          </a:xfrm>
          <a:prstGeom prst="rect">
            <a:avLst/>
          </a:prstGeom>
          <a:noFill/>
        </p:spPr>
        <p:txBody>
          <a:bodyPr wrap="square" rtlCol="0">
            <a:spAutoFit/>
          </a:bodyPr>
          <a:lstStyle/>
          <a:p>
            <a:r>
              <a:rPr lang="en-IN" sz="2400" b="1" dirty="0" smtClean="0"/>
              <a:t>Remark:-</a:t>
            </a:r>
            <a:endParaRPr lang="en-IN" sz="2400" b="1" dirty="0"/>
          </a:p>
        </p:txBody>
      </p:sp>
      <p:sp>
        <p:nvSpPr>
          <p:cNvPr id="9" name="Shape 6"/>
          <p:cNvSpPr/>
          <p:nvPr/>
        </p:nvSpPr>
        <p:spPr>
          <a:xfrm>
            <a:off x="177423" y="-5688"/>
            <a:ext cx="6827252" cy="554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Autofit/>
          </a:bodyPr>
          <a:lstStyle>
            <a:lvl1pPr>
              <a:lnSpc>
                <a:spcPct val="90000"/>
              </a:lnSpc>
              <a:defRPr sz="4000" b="1">
                <a:solidFill>
                  <a:srgbClr val="2A2A5C"/>
                </a:solidFill>
              </a:defRPr>
            </a:lvl1pPr>
          </a:lstStyle>
          <a:p>
            <a:r>
              <a:rPr lang="en-US" sz="2800" dirty="0" smtClean="0">
                <a:solidFill>
                  <a:srgbClr val="2A295C"/>
                </a:solidFill>
                <a:latin typeface="Calibri" panose="020F0502020204030204" pitchFamily="34" charset="0"/>
              </a:rPr>
              <a:t>&gt; M/c Modification / New Development</a:t>
            </a:r>
            <a:endParaRPr lang="en-US" sz="2800" dirty="0">
              <a:solidFill>
                <a:srgbClr val="2A295C"/>
              </a:solidFill>
              <a:latin typeface="Calibri" panose="020F050202020403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478" y="1452528"/>
            <a:ext cx="3343275" cy="40108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470946042"/>
              </p:ext>
            </p:extLst>
          </p:nvPr>
        </p:nvGraphicFramePr>
        <p:xfrm>
          <a:off x="5456903" y="726417"/>
          <a:ext cx="6404538" cy="5574369"/>
        </p:xfrm>
        <a:graphic>
          <a:graphicData uri="http://schemas.openxmlformats.org/drawingml/2006/table">
            <a:tbl>
              <a:tblPr firstRow="1" bandRow="1">
                <a:tableStyleId>{5C22544A-7EE6-4342-B048-85BDC9FD1C3A}</a:tableStyleId>
              </a:tblPr>
              <a:tblGrid>
                <a:gridCol w="2597232"/>
                <a:gridCol w="1672460"/>
                <a:gridCol w="2134846"/>
              </a:tblGrid>
              <a:tr h="724157">
                <a:tc>
                  <a:txBody>
                    <a:bodyPr/>
                    <a:lstStyle/>
                    <a:p>
                      <a:r>
                        <a:rPr lang="en-IN" sz="1800" b="1" i="0" kern="1200" dirty="0" smtClean="0">
                          <a:solidFill>
                            <a:schemeClr val="tx1"/>
                          </a:solidFill>
                          <a:effectLst/>
                          <a:latin typeface="+mn-lt"/>
                          <a:ea typeface="+mn-ea"/>
                          <a:cs typeface="+mn-cs"/>
                        </a:rPr>
                        <a:t>Plant/Dep’t. : Rugs Process</a:t>
                      </a:r>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r>
                        <a:rPr lang="en-US" sz="1800" b="1" dirty="0" smtClean="0">
                          <a:solidFill>
                            <a:schemeClr val="tx1"/>
                          </a:solidFill>
                        </a:rPr>
                        <a:t>RUGS PROCESS </a:t>
                      </a:r>
                      <a:endParaRPr lang="en-IN"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endParaRPr lang="en-IN" sz="1400" b="1"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973985">
                <a:tc>
                  <a:txBody>
                    <a:bodyPr/>
                    <a:lstStyle/>
                    <a:p>
                      <a:r>
                        <a:rPr lang="en-IN" sz="2000" b="0" i="0" kern="1200" dirty="0" smtClean="0">
                          <a:solidFill>
                            <a:schemeClr val="tx1"/>
                          </a:solidFill>
                          <a:effectLst/>
                          <a:latin typeface="+mn-lt"/>
                          <a:ea typeface="+mn-ea"/>
                          <a:cs typeface="+mn-cs"/>
                        </a:rPr>
                        <a:t>Title of the measure:</a:t>
                      </a:r>
                      <a:r>
                        <a:rPr lang="en-IN" sz="2000" b="0" i="0" kern="1200" dirty="0" smtClean="0">
                          <a:solidFill>
                            <a:schemeClr val="tx1"/>
                          </a:solidFill>
                          <a:effectLst/>
                          <a:latin typeface="+mn-lt"/>
                          <a:ea typeface="+mn-ea"/>
                          <a:cs typeface="+mn-cs"/>
                          <a:sym typeface="Wingdings" pitchFamily="2" charset="2"/>
                        </a:rPr>
                        <a:t></a:t>
                      </a:r>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gridSpan="2">
                  <a:txBody>
                    <a:bodyPr/>
                    <a:lstStyle/>
                    <a:p>
                      <a:r>
                        <a:rPr lang="en-US" sz="1800" b="1" u="sng" kern="1200" dirty="0" smtClean="0">
                          <a:solidFill>
                            <a:schemeClr val="accent6">
                              <a:lumMod val="50000"/>
                            </a:schemeClr>
                          </a:solidFill>
                          <a:latin typeface="+mn-lt"/>
                          <a:ea typeface="+mn-ea"/>
                          <a:cs typeface="+mn-cs"/>
                        </a:rPr>
                        <a:t>Water recovery in EZM Rugs dyeing Machine. </a:t>
                      </a:r>
                      <a:r>
                        <a:rPr lang="en-US" sz="1800" b="1" u="sng" dirty="0" smtClean="0">
                          <a:solidFill>
                            <a:schemeClr val="accent6">
                              <a:lumMod val="50000"/>
                            </a:schemeClr>
                          </a:solidFill>
                        </a:rPr>
                        <a:t>3KL Tank installation for EZM dyeing – 3KL Cap</a:t>
                      </a:r>
                      <a:r>
                        <a:rPr lang="en-US" sz="1800" b="1" dirty="0" smtClean="0">
                          <a:solidFill>
                            <a:schemeClr val="accent6">
                              <a:lumMod val="50000"/>
                            </a:schemeClr>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hMerge="1">
                  <a:txBody>
                    <a:bodyPr/>
                    <a:lstStyle/>
                    <a:p>
                      <a:endParaRPr lang="en-IN" sz="1400" b="1" dirty="0"/>
                    </a:p>
                  </a:txBody>
                  <a:tcPr>
                    <a:solidFill>
                      <a:schemeClr val="accent5">
                        <a:lumMod val="20000"/>
                        <a:lumOff val="80000"/>
                      </a:schemeClr>
                    </a:solidFill>
                  </a:tcPr>
                </a:tc>
              </a:tr>
              <a:tr h="846688">
                <a:tc>
                  <a:txBody>
                    <a:bodyPr/>
                    <a:lstStyle/>
                    <a:p>
                      <a:r>
                        <a:rPr lang="en-IN" sz="1800" b="0" i="0" kern="1200" dirty="0" smtClean="0">
                          <a:solidFill>
                            <a:schemeClr val="tx1"/>
                          </a:solidFill>
                          <a:effectLst/>
                          <a:latin typeface="+mn-lt"/>
                          <a:ea typeface="+mn-ea"/>
                          <a:cs typeface="+mn-cs"/>
                        </a:rPr>
                        <a:t>Description </a:t>
                      </a:r>
                      <a:r>
                        <a:rPr lang="en-IN" sz="1800" b="1" i="0" kern="1200" dirty="0" smtClean="0">
                          <a:solidFill>
                            <a:schemeClr val="tx1"/>
                          </a:solidFill>
                          <a:effectLst/>
                          <a:latin typeface="+mn-lt"/>
                          <a:ea typeface="+mn-ea"/>
                          <a:cs typeface="+mn-cs"/>
                        </a:rPr>
                        <a:t>Before </a:t>
                      </a:r>
                      <a:r>
                        <a:rPr lang="en-IN" sz="1800" b="0" i="0" kern="1200" dirty="0" smtClean="0">
                          <a:solidFill>
                            <a:schemeClr val="tx1"/>
                          </a:solidFill>
                          <a:effectLst/>
                          <a:latin typeface="+mn-lt"/>
                          <a:ea typeface="+mn-ea"/>
                          <a:cs typeface="+mn-cs"/>
                        </a:rPr>
                        <a:t>modification:</a:t>
                      </a:r>
                      <a:r>
                        <a:rPr lang="en-IN" sz="1800" b="0" i="0" kern="1200" dirty="0" smtClean="0">
                          <a:solidFill>
                            <a:schemeClr val="tx1"/>
                          </a:solidFill>
                          <a:effectLst/>
                          <a:latin typeface="+mn-lt"/>
                          <a:ea typeface="+mn-ea"/>
                          <a:cs typeface="+mn-cs"/>
                          <a:sym typeface="Wingdings" pitchFamily="2" charset="2"/>
                        </a:rPr>
                        <a:t></a:t>
                      </a:r>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gridSpan="2">
                  <a:txBody>
                    <a:bodyPr/>
                    <a:lstStyle/>
                    <a:p>
                      <a:endParaRPr lang="en-IN"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hMerge="1">
                  <a:txBody>
                    <a:bodyPr/>
                    <a:lstStyle/>
                    <a:p>
                      <a:endParaRPr lang="en-IN" sz="1400" b="1" dirty="0"/>
                    </a:p>
                  </a:txBody>
                  <a:tcPr>
                    <a:solidFill>
                      <a:schemeClr val="accent5">
                        <a:lumMod val="20000"/>
                        <a:lumOff val="80000"/>
                      </a:schemeClr>
                    </a:solidFill>
                  </a:tcPr>
                </a:tc>
              </a:tr>
              <a:tr h="1067375">
                <a:tc>
                  <a:txBody>
                    <a:bodyPr/>
                    <a:lstStyle/>
                    <a:p>
                      <a:r>
                        <a:rPr lang="en-IN" sz="1800" b="0" i="0" kern="1200" dirty="0" smtClean="0">
                          <a:solidFill>
                            <a:schemeClr val="tx1"/>
                          </a:solidFill>
                          <a:effectLst/>
                          <a:latin typeface="+mn-lt"/>
                          <a:ea typeface="+mn-ea"/>
                          <a:cs typeface="+mn-cs"/>
                        </a:rPr>
                        <a:t>Description </a:t>
                      </a:r>
                      <a:r>
                        <a:rPr lang="en-IN" sz="1800" b="1" i="0" kern="1200" dirty="0" smtClean="0">
                          <a:solidFill>
                            <a:schemeClr val="tx1"/>
                          </a:solidFill>
                          <a:effectLst/>
                          <a:latin typeface="+mn-lt"/>
                          <a:ea typeface="+mn-ea"/>
                          <a:cs typeface="+mn-cs"/>
                        </a:rPr>
                        <a:t>After </a:t>
                      </a:r>
                      <a:r>
                        <a:rPr lang="en-IN" sz="1800" b="0" i="0" kern="1200" dirty="0" smtClean="0">
                          <a:solidFill>
                            <a:schemeClr val="tx1"/>
                          </a:solidFill>
                          <a:effectLst/>
                          <a:latin typeface="+mn-lt"/>
                          <a:ea typeface="+mn-ea"/>
                          <a:cs typeface="+mn-cs"/>
                        </a:rPr>
                        <a:t>modification: </a:t>
                      </a:r>
                      <a:r>
                        <a:rPr lang="en-IN" sz="1800" b="0" i="0" kern="1200" dirty="0" smtClean="0">
                          <a:solidFill>
                            <a:schemeClr val="tx1"/>
                          </a:solidFill>
                          <a:effectLst/>
                          <a:latin typeface="+mn-lt"/>
                          <a:ea typeface="+mn-ea"/>
                          <a:cs typeface="+mn-cs"/>
                          <a:sym typeface="Wingdings" pitchFamily="2" charset="2"/>
                        </a:rPr>
                        <a:t></a:t>
                      </a:r>
                      <a:endParaRPr lang="en-IN"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gridSpan="2">
                  <a:txBody>
                    <a:bodyPr/>
                    <a:lstStyle/>
                    <a:p>
                      <a:pPr marL="285750" indent="-285750">
                        <a:buFont typeface="Wingdings"/>
                        <a:buChar char="Ø"/>
                      </a:pPr>
                      <a:r>
                        <a:rPr lang="en-US" sz="1600" b="0" dirty="0" smtClean="0"/>
                        <a:t>Savings of Water Cost 16.32 Lakhs (Water Savings</a:t>
                      </a:r>
                      <a:r>
                        <a:rPr lang="en-US" sz="1600" b="0" baseline="0" dirty="0" smtClean="0"/>
                        <a:t> </a:t>
                      </a:r>
                      <a:r>
                        <a:rPr lang="en-US" sz="1600" b="0" dirty="0" smtClean="0"/>
                        <a:t>64667</a:t>
                      </a:r>
                      <a:r>
                        <a:rPr lang="en-US" sz="1600" b="0" baseline="0" dirty="0" smtClean="0"/>
                        <a:t> KL/Year.)</a:t>
                      </a:r>
                    </a:p>
                    <a:p>
                      <a:pPr marL="285750" indent="-285750">
                        <a:buFont typeface="Wingdings"/>
                        <a:buChar char="Ø"/>
                      </a:pPr>
                      <a:r>
                        <a:rPr lang="en-US" sz="1600" b="0" baseline="0" dirty="0" smtClean="0"/>
                        <a:t>Savings of chemical  Cost </a:t>
                      </a:r>
                      <a:r>
                        <a:rPr lang="en-US" sz="1600" b="0" baseline="0" dirty="0" err="1" smtClean="0"/>
                        <a:t>Rs</a:t>
                      </a:r>
                      <a:r>
                        <a:rPr lang="en-US" sz="1600" b="0" baseline="0" dirty="0" smtClean="0"/>
                        <a:t> 31.77 Lakhs</a:t>
                      </a:r>
                    </a:p>
                    <a:p>
                      <a:pPr marL="285750" indent="-285750">
                        <a:buFont typeface="Wingdings"/>
                        <a:buChar char="Ø"/>
                      </a:pPr>
                      <a:r>
                        <a:rPr lang="en-US" sz="1600" b="0" baseline="0" dirty="0" smtClean="0"/>
                        <a:t>Power Cost </a:t>
                      </a:r>
                      <a:r>
                        <a:rPr lang="en-US" sz="1600" b="0" baseline="0" dirty="0" err="1" smtClean="0"/>
                        <a:t>Rs</a:t>
                      </a:r>
                      <a:r>
                        <a:rPr lang="en-US" sz="1600" b="0" baseline="0" dirty="0" smtClean="0"/>
                        <a:t> 8.88 Lakhs</a:t>
                      </a:r>
                      <a:endParaRPr lang="en-US"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hMerge="1">
                  <a:txBody>
                    <a:bodyPr/>
                    <a:lstStyle/>
                    <a:p>
                      <a:endParaRPr lang="en-IN" sz="1400" b="1" dirty="0"/>
                    </a:p>
                  </a:txBody>
                  <a:tcPr>
                    <a:solidFill>
                      <a:schemeClr val="accent5">
                        <a:lumMod val="20000"/>
                        <a:lumOff val="80000"/>
                      </a:schemeClr>
                    </a:solidFill>
                  </a:tcPr>
                </a:tc>
              </a:tr>
              <a:tr h="490541">
                <a:tc>
                  <a:txBody>
                    <a:bodyPr/>
                    <a:lstStyle/>
                    <a:p>
                      <a:r>
                        <a:rPr lang="en-IN" sz="1600" b="0" dirty="0" smtClean="0">
                          <a:solidFill>
                            <a:schemeClr val="tx1"/>
                          </a:solidFill>
                          <a:effectLst/>
                          <a:latin typeface="Lao UI"/>
                        </a:rPr>
                        <a:t>&gt; Total investment.</a:t>
                      </a:r>
                      <a:endParaRPr lang="en-IN" sz="16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600" b="0" dirty="0" smtClean="0">
                          <a:solidFill>
                            <a:schemeClr val="tx1"/>
                          </a:solidFill>
                          <a:effectLst/>
                          <a:latin typeface="Times New Roman"/>
                        </a:rPr>
                        <a:t>INR LAKHS</a:t>
                      </a:r>
                      <a:endParaRPr lang="en-IN" sz="16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r>
                        <a:rPr lang="en-IN" sz="1600" b="1" dirty="0" smtClean="0">
                          <a:solidFill>
                            <a:schemeClr val="tx1"/>
                          </a:solidFill>
                          <a:effectLst/>
                          <a:latin typeface="Times New Roman"/>
                        </a:rPr>
                        <a:t>58.52</a:t>
                      </a:r>
                      <a:endParaRPr lang="en-IN" sz="16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490541">
                <a:tc>
                  <a:txBody>
                    <a:bodyPr/>
                    <a:lstStyle/>
                    <a:p>
                      <a:endParaRPr lang="en-IN" sz="16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IN" sz="1600" b="1" dirty="0" smtClean="0">
                          <a:solidFill>
                            <a:schemeClr val="tx1"/>
                          </a:solidFill>
                          <a:effectLst/>
                          <a:latin typeface="Times New Roman"/>
                        </a:rPr>
                        <a:t>ROI</a:t>
                      </a:r>
                      <a:endParaRPr lang="en-IN" sz="16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IN" sz="1600" b="1" dirty="0" smtClean="0">
                          <a:solidFill>
                            <a:schemeClr val="tx1"/>
                          </a:solidFill>
                          <a:effectLst/>
                          <a:latin typeface="Times New Roman"/>
                        </a:rPr>
                        <a:t>18 MONTHS</a:t>
                      </a:r>
                      <a:endParaRPr lang="en-IN" sz="16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490541">
                <a:tc>
                  <a:txBody>
                    <a:bodyPr/>
                    <a:lstStyle/>
                    <a:p>
                      <a:endParaRPr lang="en-IN" sz="16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endParaRPr lang="en-IN" sz="16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a:txBody>
                    <a:bodyPr/>
                    <a:lstStyle/>
                    <a:p>
                      <a:pPr algn="ctr"/>
                      <a:endParaRPr lang="en-IN" sz="1600" b="0"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r>
              <a:tr h="490541">
                <a:tc>
                  <a:txBody>
                    <a:bodyPr/>
                    <a:lstStyle/>
                    <a:p>
                      <a:r>
                        <a:rPr lang="en-IN" sz="1600" b="1" dirty="0" smtClean="0">
                          <a:solidFill>
                            <a:schemeClr val="tx1"/>
                          </a:solidFill>
                          <a:effectLst/>
                          <a:latin typeface="Lao UI"/>
                        </a:rPr>
                        <a:t>&gt; Total amount Saving </a:t>
                      </a:r>
                      <a:endParaRPr lang="en-IN" sz="16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sz="1400" b="1" dirty="0" smtClean="0">
                          <a:solidFill>
                            <a:schemeClr val="tx1"/>
                          </a:solidFill>
                          <a:effectLst/>
                          <a:latin typeface="Times New Roman"/>
                        </a:rPr>
                        <a:t>LAKHS</a:t>
                      </a:r>
                      <a:r>
                        <a:rPr lang="en-IN" sz="1400" b="1" baseline="0" dirty="0" smtClean="0">
                          <a:solidFill>
                            <a:schemeClr val="tx1"/>
                          </a:solidFill>
                          <a:effectLst/>
                          <a:latin typeface="Times New Roman"/>
                        </a:rPr>
                        <a:t> </a:t>
                      </a:r>
                      <a:r>
                        <a:rPr lang="en-IN" sz="1400" b="1" dirty="0" smtClean="0">
                          <a:solidFill>
                            <a:schemeClr val="tx1"/>
                          </a:solidFill>
                          <a:effectLst/>
                          <a:latin typeface="Times New Roman"/>
                        </a:rPr>
                        <a:t>/ YEAR</a:t>
                      </a:r>
                      <a:endParaRPr lang="en-IN" sz="14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sz="2000" b="1" dirty="0" smtClean="0">
                          <a:solidFill>
                            <a:schemeClr val="tx1"/>
                          </a:solidFill>
                          <a:effectLst/>
                          <a:latin typeface="Times New Roman"/>
                        </a:rPr>
                        <a:t>39.21</a:t>
                      </a:r>
                      <a:endParaRPr lang="en-IN" sz="20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39715552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10460"/>
            <a:ext cx="12192000" cy="3031599"/>
          </a:xfrm>
          <a:prstGeom prst="rect">
            <a:avLst/>
          </a:prstGeom>
          <a:solidFill>
            <a:schemeClr val="bg1"/>
          </a:solidFill>
        </p:spPr>
        <p:txBody>
          <a:bodyPr wrap="square" rtlCol="0">
            <a:spAutoFit/>
          </a:bodyPr>
          <a:lstStyle/>
          <a:p>
            <a:pPr algn="ctr"/>
            <a:r>
              <a:rPr lang="en-US" sz="4000" b="1" dirty="0" smtClean="0">
                <a:solidFill>
                  <a:srgbClr val="00B0F0"/>
                </a:solidFill>
              </a:rPr>
              <a:t>LOOKING FORWARD TO ACHIEVE MANY MORE MILESTONES AHEAD</a:t>
            </a:r>
            <a:endParaRPr lang="en-US" sz="3150" b="1" dirty="0" smtClean="0">
              <a:solidFill>
                <a:schemeClr val="accent1">
                  <a:lumMod val="50000"/>
                </a:schemeClr>
              </a:solidFill>
            </a:endParaRPr>
          </a:p>
          <a:p>
            <a:pPr algn="ctr"/>
            <a:endParaRPr lang="en-US" sz="3150" dirty="0">
              <a:solidFill>
                <a:schemeClr val="accent1">
                  <a:lumMod val="50000"/>
                </a:schemeClr>
              </a:solidFill>
            </a:endParaRPr>
          </a:p>
          <a:p>
            <a:pPr algn="ctr"/>
            <a:endParaRPr lang="en-US" sz="3150" dirty="0" smtClean="0">
              <a:solidFill>
                <a:schemeClr val="accent1">
                  <a:lumMod val="50000"/>
                </a:schemeClr>
              </a:solidFill>
            </a:endParaRPr>
          </a:p>
          <a:p>
            <a:pPr algn="ctr"/>
            <a:r>
              <a:rPr lang="en-US" sz="4800" dirty="0" smtClean="0">
                <a:solidFill>
                  <a:srgbClr val="00B0F0"/>
                </a:solidFill>
              </a:rPr>
              <a:t>THANK YOU. </a:t>
            </a:r>
          </a:p>
        </p:txBody>
      </p:sp>
    </p:spTree>
    <p:extLst>
      <p:ext uri="{BB962C8B-B14F-4D97-AF65-F5344CB8AC3E}">
        <p14:creationId xmlns:p14="http://schemas.microsoft.com/office/powerpoint/2010/main" val="4094210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descr="FAMOUS SLOGANS ON SAVE ENERGY - TIS Qu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pic>
        <p:nvPicPr>
          <p:cNvPr id="3080" name="Picture 8" descr="FAMOUS SLOGANS ON SAVE ENERGY - TIS Qu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9235" y="1103390"/>
            <a:ext cx="8344469" cy="5643349"/>
          </a:xfrm>
          <a:prstGeom prst="rect">
            <a:avLst/>
          </a:prstGeom>
          <a:noFill/>
          <a:extLst>
            <a:ext uri="{909E8E84-426E-40DD-AFC4-6F175D3DCCD1}">
              <a14:hiddenFill xmlns:a14="http://schemas.microsoft.com/office/drawing/2010/main">
                <a:solidFill>
                  <a:srgbClr val="FFFFFF"/>
                </a:solidFill>
              </a14:hiddenFill>
            </a:ext>
          </a:extLst>
        </p:spPr>
      </p:pic>
      <p:sp>
        <p:nvSpPr>
          <p:cNvPr id="3" name="Pentagon 2"/>
          <p:cNvSpPr/>
          <p:nvPr/>
        </p:nvSpPr>
        <p:spPr>
          <a:xfrm>
            <a:off x="460375" y="2775906"/>
            <a:ext cx="2419303" cy="2298315"/>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5" name="TextBox 4"/>
          <p:cNvSpPr txBox="1"/>
          <p:nvPr/>
        </p:nvSpPr>
        <p:spPr>
          <a:xfrm>
            <a:off x="627798" y="3180349"/>
            <a:ext cx="1787856" cy="1200329"/>
          </a:xfrm>
          <a:prstGeom prst="rect">
            <a:avLst/>
          </a:prstGeom>
          <a:noFill/>
        </p:spPr>
        <p:txBody>
          <a:bodyPr wrap="square" rtlCol="0">
            <a:spAutoFit/>
          </a:bodyPr>
          <a:lstStyle/>
          <a:p>
            <a:r>
              <a:rPr lang="en-US" sz="3600" b="1" dirty="0" smtClean="0">
                <a:solidFill>
                  <a:prstClr val="white"/>
                </a:solidFill>
              </a:rPr>
              <a:t>   Our   Theme</a:t>
            </a:r>
            <a:endParaRPr lang="en-IN" sz="3600" b="1" dirty="0">
              <a:solidFill>
                <a:prstClr val="white"/>
              </a:solidFill>
            </a:endParaRPr>
          </a:p>
        </p:txBody>
      </p:sp>
    </p:spTree>
    <p:extLst>
      <p:ext uri="{BB962C8B-B14F-4D97-AF65-F5344CB8AC3E}">
        <p14:creationId xmlns:p14="http://schemas.microsoft.com/office/powerpoint/2010/main" val="1763187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983890"/>
            <a:ext cx="12191999" cy="5973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2684210" y="213067"/>
            <a:ext cx="4829376" cy="587825"/>
          </a:xfrm>
          <a:solidFill>
            <a:schemeClr val="bg1"/>
          </a:solidFill>
        </p:spPr>
        <p:txBody>
          <a:bodyPr>
            <a:noAutofit/>
          </a:bodyPr>
          <a:lstStyle/>
          <a:p>
            <a:r>
              <a:rPr lang="en-IN" sz="3600" b="1" dirty="0">
                <a:solidFill>
                  <a:srgbClr val="00B0F0"/>
                </a:solidFill>
              </a:rPr>
              <a:t>Energy </a:t>
            </a:r>
            <a:r>
              <a:rPr lang="en-IN" sz="3600" b="1" dirty="0" smtClean="0">
                <a:solidFill>
                  <a:srgbClr val="00B0F0"/>
                </a:solidFill>
              </a:rPr>
              <a:t>Mapping Activity</a:t>
            </a:r>
            <a:endParaRPr lang="en-IN" sz="3600" b="1" dirty="0">
              <a:solidFill>
                <a:srgbClr val="00B0F0"/>
              </a:solidFill>
            </a:endParaRPr>
          </a:p>
        </p:txBody>
      </p:sp>
      <p:sp>
        <p:nvSpPr>
          <p:cNvPr id="8" name="Slide Number Placeholder 7"/>
          <p:cNvSpPr>
            <a:spLocks noGrp="1"/>
          </p:cNvSpPr>
          <p:nvPr>
            <p:ph type="sldNum" sz="quarter" idx="12"/>
          </p:nvPr>
        </p:nvSpPr>
        <p:spPr/>
        <p:txBody>
          <a:bodyPr/>
          <a:lstStyle/>
          <a:p>
            <a:fld id="{E17EF25C-550F-4971-A8A9-DF94A7F8BB19}" type="slidenum">
              <a:rPr lang="en-IN" smtClean="0"/>
              <a:t>4</a:t>
            </a:fld>
            <a:endParaRPr lang="en-IN"/>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9076" y="217147"/>
            <a:ext cx="3909142" cy="4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Object 9"/>
          <p:cNvGraphicFramePr>
            <a:graphicFrameLocks noChangeAspect="1"/>
          </p:cNvGraphicFramePr>
          <p:nvPr>
            <p:extLst/>
          </p:nvPr>
        </p:nvGraphicFramePr>
        <p:xfrm>
          <a:off x="2424663" y="2205180"/>
          <a:ext cx="9526587" cy="4348163"/>
        </p:xfrm>
        <a:graphic>
          <a:graphicData uri="http://schemas.openxmlformats.org/presentationml/2006/ole">
            <mc:AlternateContent xmlns:mc="http://schemas.openxmlformats.org/markup-compatibility/2006">
              <mc:Choice xmlns:v="urn:schemas-microsoft-com:vml" Requires="v">
                <p:oleObj spid="_x0000_s4154" name="Worksheet" r:id="rId6" imgW="9096467" imgH="3343397" progId="Excel.Sheet.8">
                  <p:embed/>
                </p:oleObj>
              </mc:Choice>
              <mc:Fallback>
                <p:oleObj name="Worksheet" r:id="rId6" imgW="9096467" imgH="3343397" progId="Excel.Sheet.8">
                  <p:embed/>
                  <p:pic>
                    <p:nvPicPr>
                      <p:cNvPr id="0" name=""/>
                      <p:cNvPicPr>
                        <a:picLocks noChangeAspect="1" noChangeArrowheads="1"/>
                      </p:cNvPicPr>
                      <p:nvPr/>
                    </p:nvPicPr>
                    <p:blipFill>
                      <a:blip r:embed="rId7"/>
                      <a:srcRect l="2521" r="2521"/>
                      <a:stretch>
                        <a:fillRect/>
                      </a:stretch>
                    </p:blipFill>
                    <p:spPr bwMode="auto">
                      <a:xfrm>
                        <a:off x="2424663" y="2205180"/>
                        <a:ext cx="9526587" cy="4348163"/>
                      </a:xfrm>
                      <a:prstGeom prst="rect">
                        <a:avLst/>
                      </a:prstGeom>
                      <a:solidFill>
                        <a:schemeClr val="accent1">
                          <a:lumMod val="20000"/>
                          <a:lumOff val="80000"/>
                        </a:schemeClr>
                      </a:solidFill>
                      <a:ln>
                        <a:noFill/>
                      </a:ln>
                    </p:spPr>
                  </p:pic>
                </p:oleObj>
              </mc:Fallback>
            </mc:AlternateContent>
          </a:graphicData>
        </a:graphic>
      </p:graphicFrame>
      <p:sp>
        <p:nvSpPr>
          <p:cNvPr id="11" name="Title 1"/>
          <p:cNvSpPr txBox="1">
            <a:spLocks/>
          </p:cNvSpPr>
          <p:nvPr/>
        </p:nvSpPr>
        <p:spPr>
          <a:xfrm>
            <a:off x="561928" y="2860329"/>
            <a:ext cx="4242084" cy="2544184"/>
          </a:xfrm>
          <a:prstGeom prst="rect">
            <a:avLst/>
          </a:prstGeom>
          <a:solidFill>
            <a:schemeClr val="accent4">
              <a:lumMod val="60000"/>
              <a:lumOff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IN" sz="1800" b="1" dirty="0">
                <a:latin typeface="Arial" pitchFamily="34" charset="0"/>
                <a:cs typeface="Arial" pitchFamily="34" charset="0"/>
              </a:rPr>
              <a:t>Remark:</a:t>
            </a:r>
          </a:p>
          <a:p>
            <a:pPr>
              <a:lnSpc>
                <a:spcPct val="150000"/>
              </a:lnSpc>
            </a:pPr>
            <a:r>
              <a:rPr lang="en-IN" sz="1800" b="1" dirty="0">
                <a:solidFill>
                  <a:srgbClr val="FF0000"/>
                </a:solidFill>
                <a:latin typeface="Arial" pitchFamily="34" charset="0"/>
                <a:cs typeface="Arial" pitchFamily="34" charset="0"/>
              </a:rPr>
              <a:t>1</a:t>
            </a:r>
            <a:r>
              <a:rPr lang="en-IN" sz="1800" b="1" baseline="30000" dirty="0">
                <a:solidFill>
                  <a:srgbClr val="FF0000"/>
                </a:solidFill>
                <a:latin typeface="Arial" pitchFamily="34" charset="0"/>
                <a:cs typeface="Arial" pitchFamily="34" charset="0"/>
              </a:rPr>
              <a:t>st</a:t>
            </a:r>
            <a:r>
              <a:rPr lang="en-IN" sz="1800" b="1" dirty="0">
                <a:solidFill>
                  <a:srgbClr val="FF0000"/>
                </a:solidFill>
                <a:latin typeface="Arial" pitchFamily="34" charset="0"/>
                <a:cs typeface="Arial" pitchFamily="34" charset="0"/>
              </a:rPr>
              <a:t> PAT Cycle completed in FY 19-20</a:t>
            </a:r>
          </a:p>
          <a:p>
            <a:pPr marL="285750" indent="-285750">
              <a:lnSpc>
                <a:spcPct val="150000"/>
              </a:lnSpc>
              <a:buFont typeface="Wingdings"/>
              <a:buChar char="Ø"/>
            </a:pPr>
            <a:r>
              <a:rPr lang="en-IN" sz="1800" b="1" dirty="0">
                <a:solidFill>
                  <a:srgbClr val="FF0000"/>
                </a:solidFill>
                <a:latin typeface="Arial" pitchFamily="34" charset="0"/>
                <a:cs typeface="Arial" pitchFamily="34" charset="0"/>
              </a:rPr>
              <a:t>SEC achieved </a:t>
            </a:r>
            <a:r>
              <a:rPr lang="en-IN" sz="1800" b="1" dirty="0" smtClean="0">
                <a:solidFill>
                  <a:srgbClr val="FF0000"/>
                </a:solidFill>
                <a:latin typeface="Arial" pitchFamily="34" charset="0"/>
                <a:cs typeface="Arial" pitchFamily="34" charset="0"/>
              </a:rPr>
              <a:t>1.88 (Metric ton of oil Equivalent) MTOE/TON</a:t>
            </a:r>
            <a:r>
              <a:rPr lang="en-IN" sz="1800" b="1" dirty="0">
                <a:solidFill>
                  <a:srgbClr val="FF0000"/>
                </a:solidFill>
                <a:latin typeface="Arial" pitchFamily="34" charset="0"/>
                <a:cs typeface="Arial" pitchFamily="34" charset="0"/>
              </a:rPr>
              <a:t>, reduction by </a:t>
            </a:r>
            <a:r>
              <a:rPr lang="en-IN" sz="1800" b="1" dirty="0" smtClean="0">
                <a:solidFill>
                  <a:srgbClr val="FF0000"/>
                </a:solidFill>
                <a:latin typeface="Arial" pitchFamily="34" charset="0"/>
                <a:cs typeface="Arial" pitchFamily="34" charset="0"/>
              </a:rPr>
              <a:t>20.0 </a:t>
            </a:r>
            <a:r>
              <a:rPr lang="en-IN" sz="1800" b="1" dirty="0">
                <a:solidFill>
                  <a:srgbClr val="FF0000"/>
                </a:solidFill>
                <a:latin typeface="Arial" pitchFamily="34" charset="0"/>
                <a:cs typeface="Arial" pitchFamily="34" charset="0"/>
              </a:rPr>
              <a:t>% over FY </a:t>
            </a:r>
            <a:r>
              <a:rPr lang="en-IN" sz="1800" b="1" dirty="0" smtClean="0">
                <a:solidFill>
                  <a:srgbClr val="FF0000"/>
                </a:solidFill>
                <a:latin typeface="Arial" pitchFamily="34" charset="0"/>
                <a:cs typeface="Arial" pitchFamily="34" charset="0"/>
              </a:rPr>
              <a:t>19-20</a:t>
            </a:r>
            <a:endParaRPr lang="en-IN" sz="1800" b="1" dirty="0">
              <a:solidFill>
                <a:srgbClr val="FF0000"/>
              </a:solidFill>
              <a:latin typeface="Arial" pitchFamily="34" charset="0"/>
              <a:cs typeface="Arial" pitchFamily="34" charset="0"/>
            </a:endParaRPr>
          </a:p>
          <a:p>
            <a:pPr marL="285750" indent="-285750">
              <a:lnSpc>
                <a:spcPct val="150000"/>
              </a:lnSpc>
              <a:buFont typeface="Wingdings"/>
              <a:buChar char="Ø"/>
            </a:pPr>
            <a:r>
              <a:rPr lang="en-IN" sz="1800" b="1" dirty="0" err="1">
                <a:solidFill>
                  <a:srgbClr val="FF0000"/>
                </a:solidFill>
                <a:latin typeface="Arial" pitchFamily="34" charset="0"/>
                <a:cs typeface="Arial" pitchFamily="34" charset="0"/>
              </a:rPr>
              <a:t>Ecerts</a:t>
            </a:r>
            <a:r>
              <a:rPr lang="en-IN" sz="1800" b="1" dirty="0">
                <a:solidFill>
                  <a:srgbClr val="FF0000"/>
                </a:solidFill>
                <a:latin typeface="Arial" pitchFamily="34" charset="0"/>
                <a:cs typeface="Arial" pitchFamily="34" charset="0"/>
              </a:rPr>
              <a:t> earned  = 2085</a:t>
            </a:r>
          </a:p>
        </p:txBody>
      </p:sp>
    </p:spTree>
    <p:extLst>
      <p:ext uri="{BB962C8B-B14F-4D97-AF65-F5344CB8AC3E}">
        <p14:creationId xmlns:p14="http://schemas.microsoft.com/office/powerpoint/2010/main" val="2663385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912" y="60357"/>
            <a:ext cx="7326583" cy="400110"/>
          </a:xfrm>
          <a:prstGeom prst="rect">
            <a:avLst/>
          </a:prstGeom>
          <a:noFill/>
        </p:spPr>
        <p:txBody>
          <a:bodyPr wrap="square" rtlCol="0">
            <a:spAutoFit/>
          </a:bodyPr>
          <a:lstStyle/>
          <a:p>
            <a:r>
              <a:rPr lang="en-US" sz="2000" b="1" dirty="0" smtClean="0"/>
              <a:t>Collaboration with Engineering Team for Energy Saving</a:t>
            </a:r>
            <a:endParaRPr lang="en-US" sz="1200" b="1" dirty="0"/>
          </a:p>
        </p:txBody>
      </p:sp>
      <p:sp>
        <p:nvSpPr>
          <p:cNvPr id="6" name="TextBox 5"/>
          <p:cNvSpPr txBox="1"/>
          <p:nvPr/>
        </p:nvSpPr>
        <p:spPr>
          <a:xfrm>
            <a:off x="2045775" y="728421"/>
            <a:ext cx="8260597" cy="584775"/>
          </a:xfrm>
          <a:prstGeom prst="rect">
            <a:avLst/>
          </a:prstGeom>
          <a:noFill/>
        </p:spPr>
        <p:txBody>
          <a:bodyPr wrap="square" rtlCol="0">
            <a:spAutoFit/>
          </a:bodyPr>
          <a:lstStyle/>
          <a:p>
            <a:r>
              <a:rPr lang="en-US" sz="3200" b="1" dirty="0" smtClean="0">
                <a:solidFill>
                  <a:prstClr val="black"/>
                </a:solidFill>
              </a:rPr>
              <a:t>SUMMARY ENERGY  CONSERVATION PROJECTS</a:t>
            </a:r>
            <a:endParaRPr lang="en-US" sz="3200" b="1"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207313359"/>
              </p:ext>
            </p:extLst>
          </p:nvPr>
        </p:nvGraphicFramePr>
        <p:xfrm>
          <a:off x="650928" y="1441341"/>
          <a:ext cx="10926306" cy="4850970"/>
        </p:xfrm>
        <a:graphic>
          <a:graphicData uri="http://schemas.openxmlformats.org/drawingml/2006/table">
            <a:tbl>
              <a:tblPr>
                <a:tableStyleId>{5C22544A-7EE6-4342-B048-85BDC9FD1C3A}</a:tableStyleId>
              </a:tblPr>
              <a:tblGrid>
                <a:gridCol w="847459"/>
                <a:gridCol w="2367255"/>
                <a:gridCol w="1579483"/>
                <a:gridCol w="1482617"/>
                <a:gridCol w="2309248"/>
                <a:gridCol w="2340244"/>
              </a:tblGrid>
              <a:tr h="2612061">
                <a:tc>
                  <a:txBody>
                    <a:bodyPr/>
                    <a:lstStyle/>
                    <a:p>
                      <a:pPr algn="ctr" fontAlgn="ctr"/>
                      <a:r>
                        <a:rPr lang="en-IN" sz="2800" b="1" u="none" strike="noStrike" dirty="0">
                          <a:solidFill>
                            <a:schemeClr val="tx1"/>
                          </a:solidFill>
                          <a:effectLst/>
                        </a:rPr>
                        <a:t>Sr. No.</a:t>
                      </a:r>
                      <a:endParaRPr lang="en-IN" sz="2800" b="1" i="0" u="none" strike="noStrike" dirty="0">
                        <a:solidFill>
                          <a:schemeClr val="tx1"/>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IN" sz="2800" b="1" u="none" strike="noStrike" dirty="0">
                          <a:solidFill>
                            <a:schemeClr val="tx1"/>
                          </a:solidFill>
                          <a:effectLst/>
                        </a:rPr>
                        <a:t>Energy Savings</a:t>
                      </a:r>
                      <a:endParaRPr lang="en-IN" sz="2800" b="1" i="0" u="none" strike="noStrike" dirty="0">
                        <a:solidFill>
                          <a:schemeClr val="tx1"/>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IN" sz="2800" b="1" u="none" strike="noStrike" dirty="0">
                          <a:solidFill>
                            <a:schemeClr val="tx1"/>
                          </a:solidFill>
                          <a:effectLst/>
                        </a:rPr>
                        <a:t>Unit</a:t>
                      </a:r>
                      <a:endParaRPr lang="en-IN" sz="2800" b="1" i="0" u="none" strike="noStrike" dirty="0">
                        <a:solidFill>
                          <a:schemeClr val="tx1"/>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IN" sz="2800" b="1" u="none" strike="noStrike" dirty="0" smtClean="0">
                          <a:solidFill>
                            <a:schemeClr val="tx1"/>
                          </a:solidFill>
                          <a:effectLst/>
                        </a:rPr>
                        <a:t>Annual</a:t>
                      </a:r>
                      <a:r>
                        <a:rPr lang="en-IN" sz="2800" b="1" u="none" strike="noStrike" baseline="0" dirty="0" smtClean="0">
                          <a:solidFill>
                            <a:schemeClr val="tx1"/>
                          </a:solidFill>
                          <a:effectLst/>
                        </a:rPr>
                        <a:t> </a:t>
                      </a:r>
                      <a:r>
                        <a:rPr lang="en-IN" sz="2800" b="1" u="none" strike="noStrike" dirty="0" smtClean="0">
                          <a:solidFill>
                            <a:schemeClr val="tx1"/>
                          </a:solidFill>
                          <a:effectLst/>
                        </a:rPr>
                        <a:t>Unit </a:t>
                      </a:r>
                      <a:r>
                        <a:rPr lang="en-IN" sz="2800" b="1" u="none" strike="noStrike" dirty="0">
                          <a:solidFill>
                            <a:schemeClr val="tx1"/>
                          </a:solidFill>
                          <a:effectLst/>
                        </a:rPr>
                        <a:t>Savings</a:t>
                      </a:r>
                      <a:endParaRPr lang="en-IN" sz="2800" b="1" i="0" u="none" strike="noStrike" dirty="0">
                        <a:solidFill>
                          <a:schemeClr val="tx1"/>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IN" sz="2800" b="1" i="0" u="none" strike="noStrike" dirty="0" smtClean="0">
                          <a:solidFill>
                            <a:schemeClr val="tx1"/>
                          </a:solidFill>
                          <a:effectLst/>
                          <a:latin typeface="Calibri"/>
                        </a:rPr>
                        <a:t>Amount</a:t>
                      </a:r>
                      <a:r>
                        <a:rPr lang="en-IN" sz="2800" b="1" i="0" u="none" strike="noStrike" baseline="0" dirty="0" smtClean="0">
                          <a:solidFill>
                            <a:schemeClr val="tx1"/>
                          </a:solidFill>
                          <a:effectLst/>
                          <a:latin typeface="Calibri"/>
                        </a:rPr>
                        <a:t> Savings in Lakhs / Annum</a:t>
                      </a:r>
                      <a:endParaRPr lang="en-IN" sz="2800" b="1" i="0" u="none" strike="noStrike" dirty="0">
                        <a:solidFill>
                          <a:schemeClr val="tx1"/>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IN" sz="2800" b="1" u="none" strike="noStrike" dirty="0">
                          <a:solidFill>
                            <a:schemeClr val="tx1"/>
                          </a:solidFill>
                          <a:effectLst/>
                        </a:rPr>
                        <a:t>Savings GHG Emission tCO2e</a:t>
                      </a:r>
                      <a:endParaRPr lang="en-IN" sz="2800" b="1" i="0" u="none" strike="noStrike" dirty="0">
                        <a:solidFill>
                          <a:schemeClr val="tx1"/>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746303">
                <a:tc>
                  <a:txBody>
                    <a:bodyPr/>
                    <a:lstStyle/>
                    <a:p>
                      <a:pPr algn="ctr" fontAlgn="b"/>
                      <a:r>
                        <a:rPr lang="en-IN" sz="2400" b="1" u="none" strike="noStrike" dirty="0">
                          <a:effectLst/>
                        </a:rPr>
                        <a:t>1</a:t>
                      </a:r>
                      <a:endParaRPr lang="en-IN" sz="24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IN" sz="2400" b="1" u="none" strike="noStrike" dirty="0">
                          <a:effectLst/>
                        </a:rPr>
                        <a:t>Power Savings</a:t>
                      </a:r>
                      <a:endParaRPr lang="en-IN" sz="24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IN" sz="2400" b="1" u="none" strike="noStrike" dirty="0">
                          <a:effectLst/>
                        </a:rPr>
                        <a:t>Kwh</a:t>
                      </a:r>
                      <a:endParaRPr lang="en-IN" sz="24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IN" sz="2400" b="1" u="none" strike="noStrike" dirty="0">
                          <a:effectLst/>
                        </a:rPr>
                        <a:t>5496375</a:t>
                      </a:r>
                      <a:endParaRPr lang="en-IN" sz="24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IN" sz="2400" b="1" i="0" u="none" strike="noStrike" dirty="0" smtClean="0">
                          <a:solidFill>
                            <a:srgbClr val="000000"/>
                          </a:solidFill>
                          <a:effectLst/>
                          <a:latin typeface="Calibri"/>
                        </a:rPr>
                        <a:t>0412.23</a:t>
                      </a:r>
                      <a:endParaRPr lang="en-IN" sz="24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IN" sz="2400" b="1" u="none" strike="noStrike" dirty="0" smtClean="0">
                          <a:effectLst/>
                        </a:rPr>
                        <a:t>4507</a:t>
                      </a:r>
                      <a:endParaRPr lang="en-IN" sz="24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46303">
                <a:tc>
                  <a:txBody>
                    <a:bodyPr/>
                    <a:lstStyle/>
                    <a:p>
                      <a:pPr algn="ctr" fontAlgn="b"/>
                      <a:r>
                        <a:rPr lang="en-IN" sz="2400" b="1" u="none" strike="noStrike">
                          <a:effectLst/>
                        </a:rPr>
                        <a:t>2</a:t>
                      </a:r>
                      <a:endParaRPr lang="en-IN" sz="2400" b="1"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IN" sz="2400" b="1" u="none" strike="noStrike" dirty="0">
                          <a:effectLst/>
                        </a:rPr>
                        <a:t>Coal Savings</a:t>
                      </a:r>
                      <a:endParaRPr lang="en-IN" sz="24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IN" sz="2400" b="1" u="none" strike="noStrike" dirty="0">
                          <a:effectLst/>
                        </a:rPr>
                        <a:t>MT</a:t>
                      </a:r>
                      <a:endParaRPr lang="en-IN" sz="24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IN" sz="2400" b="1" u="none" strike="noStrike" dirty="0">
                          <a:effectLst/>
                        </a:rPr>
                        <a:t>25229</a:t>
                      </a:r>
                      <a:endParaRPr lang="en-IN" sz="24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IN" sz="2400" b="1" i="0" u="none" strike="noStrike" dirty="0" smtClean="0">
                          <a:solidFill>
                            <a:srgbClr val="000000"/>
                          </a:solidFill>
                          <a:effectLst/>
                          <a:latin typeface="Calibri"/>
                        </a:rPr>
                        <a:t>2270.61</a:t>
                      </a:r>
                      <a:endParaRPr lang="en-IN" sz="24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IN" sz="2400" b="1" u="none" strike="noStrike" dirty="0">
                          <a:effectLst/>
                        </a:rPr>
                        <a:t>46146</a:t>
                      </a:r>
                      <a:endParaRPr lang="en-IN" sz="24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46303">
                <a:tc>
                  <a:txBody>
                    <a:bodyPr/>
                    <a:lstStyle/>
                    <a:p>
                      <a:pPr algn="ctr" fontAlgn="b"/>
                      <a:r>
                        <a:rPr lang="en-IN" sz="2400" b="1" u="none" strike="noStrike" dirty="0">
                          <a:effectLst/>
                        </a:rPr>
                        <a:t> </a:t>
                      </a:r>
                      <a:endParaRPr lang="en-IN" sz="24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3">
                  <a:txBody>
                    <a:bodyPr/>
                    <a:lstStyle/>
                    <a:p>
                      <a:pPr algn="ctr" fontAlgn="b"/>
                      <a:r>
                        <a:rPr lang="en-IN" sz="2400" b="1" u="none" strike="noStrike" dirty="0">
                          <a:effectLst/>
                        </a:rPr>
                        <a:t>TOTAL</a:t>
                      </a:r>
                      <a:endParaRPr lang="en-IN" sz="24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n-IN"/>
                    </a:p>
                  </a:txBody>
                  <a:tcPr/>
                </a:tc>
                <a:tc hMerge="1">
                  <a:txBody>
                    <a:bodyPr/>
                    <a:lstStyle/>
                    <a:p>
                      <a:endParaRPr lang="en-IN"/>
                    </a:p>
                  </a:txBody>
                  <a:tcPr/>
                </a:tc>
                <a:tc>
                  <a:txBody>
                    <a:bodyPr/>
                    <a:lstStyle/>
                    <a:p>
                      <a:pPr algn="ctr" fontAlgn="b"/>
                      <a:r>
                        <a:rPr lang="en-IN" sz="2800" b="1" i="0" u="none" strike="noStrike" dirty="0" smtClean="0">
                          <a:solidFill>
                            <a:srgbClr val="000000"/>
                          </a:solidFill>
                          <a:effectLst/>
                          <a:latin typeface="Calibri"/>
                        </a:rPr>
                        <a:t>2682.84</a:t>
                      </a:r>
                      <a:endParaRPr lang="en-IN" sz="28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IN" sz="2800" b="1" u="none" strike="noStrike" dirty="0">
                          <a:effectLst/>
                        </a:rPr>
                        <a:t>50653</a:t>
                      </a:r>
                      <a:endParaRPr lang="en-IN" sz="28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bl>
          </a:graphicData>
        </a:graphic>
      </p:graphicFrame>
    </p:spTree>
    <p:extLst>
      <p:ext uri="{BB962C8B-B14F-4D97-AF65-F5344CB8AC3E}">
        <p14:creationId xmlns:p14="http://schemas.microsoft.com/office/powerpoint/2010/main" val="2908562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55978"/>
            <a:ext cx="12192000" cy="5984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p:cNvSpPr txBox="1"/>
          <p:nvPr/>
        </p:nvSpPr>
        <p:spPr>
          <a:xfrm>
            <a:off x="433315" y="0"/>
            <a:ext cx="5639939" cy="461665"/>
          </a:xfrm>
          <a:prstGeom prst="rect">
            <a:avLst/>
          </a:prstGeom>
          <a:noFill/>
        </p:spPr>
        <p:txBody>
          <a:bodyPr wrap="square" rtlCol="0">
            <a:spAutoFit/>
          </a:bodyPr>
          <a:lstStyle/>
          <a:p>
            <a:r>
              <a:rPr lang="en-US" sz="2400" b="1">
                <a:solidFill>
                  <a:prstClr val="black"/>
                </a:solidFill>
              </a:rPr>
              <a:t>Energy Conservation Project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14" y="749791"/>
            <a:ext cx="11484883" cy="5690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4103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55978"/>
            <a:ext cx="12192000" cy="5984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33315" y="0"/>
            <a:ext cx="5639939" cy="461665"/>
          </a:xfrm>
          <a:prstGeom prst="rect">
            <a:avLst/>
          </a:prstGeom>
          <a:noFill/>
        </p:spPr>
        <p:txBody>
          <a:bodyPr wrap="square" rtlCol="0">
            <a:spAutoFit/>
          </a:bodyPr>
          <a:lstStyle/>
          <a:p>
            <a:r>
              <a:rPr lang="en-US" sz="2400" b="1">
                <a:solidFill>
                  <a:prstClr val="black"/>
                </a:solidFill>
              </a:rPr>
              <a:t>Energy Conservation Project </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14" y="727075"/>
            <a:ext cx="11484883" cy="570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363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D17FD128-BF20-9BFA-46A3-96761EFBB3D0}"/>
              </a:ext>
            </a:extLst>
          </p:cNvPr>
          <p:cNvGraphicFramePr>
            <a:graphicFrameLocks noGrp="1"/>
          </p:cNvGraphicFramePr>
          <p:nvPr>
            <p:extLst>
              <p:ext uri="{D42A27DB-BD31-4B8C-83A1-F6EECF244321}">
                <p14:modId xmlns:p14="http://schemas.microsoft.com/office/powerpoint/2010/main" val="4044029018"/>
              </p:ext>
            </p:extLst>
          </p:nvPr>
        </p:nvGraphicFramePr>
        <p:xfrm>
          <a:off x="10361" y="542634"/>
          <a:ext cx="6400796" cy="6408907"/>
        </p:xfrm>
        <a:graphic>
          <a:graphicData uri="http://schemas.openxmlformats.org/drawingml/2006/table">
            <a:tbl>
              <a:tblPr firstRow="1" bandRow="1">
                <a:tableStyleId>{5C22544A-7EE6-4342-B048-85BDC9FD1C3A}</a:tableStyleId>
              </a:tblPr>
              <a:tblGrid>
                <a:gridCol w="2491945">
                  <a:extLst>
                    <a:ext uri="{9D8B030D-6E8A-4147-A177-3AD203B41FA5}">
                      <a16:colId xmlns="" xmlns:a16="http://schemas.microsoft.com/office/drawing/2014/main" val="20000"/>
                    </a:ext>
                  </a:extLst>
                </a:gridCol>
                <a:gridCol w="1775252">
                  <a:extLst>
                    <a:ext uri="{9D8B030D-6E8A-4147-A177-3AD203B41FA5}">
                      <a16:colId xmlns="" xmlns:a16="http://schemas.microsoft.com/office/drawing/2014/main" val="20001"/>
                    </a:ext>
                  </a:extLst>
                </a:gridCol>
                <a:gridCol w="2133599">
                  <a:extLst>
                    <a:ext uri="{9D8B030D-6E8A-4147-A177-3AD203B41FA5}">
                      <a16:colId xmlns="" xmlns:a16="http://schemas.microsoft.com/office/drawing/2014/main" val="20002"/>
                    </a:ext>
                  </a:extLst>
                </a:gridCol>
              </a:tblGrid>
              <a:tr h="526000">
                <a:tc gridSpan="3">
                  <a:txBody>
                    <a:bodyPr/>
                    <a:lstStyle/>
                    <a:p>
                      <a:r>
                        <a:rPr lang="en-IN" sz="1800" b="1" i="0" u="sng" kern="1200" dirty="0" smtClean="0">
                          <a:solidFill>
                            <a:schemeClr val="tx1"/>
                          </a:solidFill>
                          <a:effectLst/>
                          <a:latin typeface="+mn-lt"/>
                          <a:ea typeface="+mn-ea"/>
                          <a:cs typeface="+mn-cs"/>
                        </a:rPr>
                        <a:t>POWER PLANT: INTERNAL</a:t>
                      </a:r>
                      <a:r>
                        <a:rPr lang="en-IN" sz="1800" b="1" i="0" u="sng" kern="1200" baseline="0" dirty="0" smtClean="0">
                          <a:solidFill>
                            <a:schemeClr val="tx1"/>
                          </a:solidFill>
                          <a:effectLst/>
                          <a:latin typeface="+mn-lt"/>
                          <a:ea typeface="+mn-ea"/>
                          <a:cs typeface="+mn-cs"/>
                        </a:rPr>
                        <a:t> REPLACMENT OF TUBINE ROTOR TO ACHIVE ADDITIONAL MORE 2MW POWER WITH SAME FUEL</a:t>
                      </a:r>
                      <a:r>
                        <a:rPr lang="en-IN" sz="1800" b="1" i="0" kern="1200" baseline="0" dirty="0" smtClean="0">
                          <a:solidFill>
                            <a:schemeClr val="tx1"/>
                          </a:solidFill>
                          <a:effectLst/>
                          <a:latin typeface="+mn-lt"/>
                          <a:ea typeface="+mn-ea"/>
                          <a:cs typeface="+mn-cs"/>
                        </a:rPr>
                        <a:t>. </a:t>
                      </a:r>
                      <a:endParaRPr lang="en-IN" sz="1400" b="1" dirty="0">
                        <a:solidFill>
                          <a:schemeClr val="tx1"/>
                        </a:solidFill>
                      </a:endParaRPr>
                    </a:p>
                  </a:txBody>
                  <a:tcPr>
                    <a:lnB w="12700" cap="flat" cmpd="sng" algn="ctr">
                      <a:solidFill>
                        <a:schemeClr val="tx1"/>
                      </a:solidFill>
                      <a:prstDash val="solid"/>
                      <a:round/>
                      <a:headEnd type="none" w="med" len="med"/>
                      <a:tailEnd type="none" w="med" len="med"/>
                    </a:lnB>
                    <a:pattFill prst="pct30">
                      <a:fgClr>
                        <a:schemeClr val="accent5">
                          <a:lumMod val="20000"/>
                          <a:lumOff val="80000"/>
                        </a:schemeClr>
                      </a:fgClr>
                      <a:bgClr>
                        <a:schemeClr val="bg1"/>
                      </a:bgClr>
                    </a:pattFill>
                  </a:tcPr>
                </a:tc>
                <a:tc hMerge="1">
                  <a:txBody>
                    <a:bodyPr/>
                    <a:lstStyle/>
                    <a:p>
                      <a:endParaRPr lang="en-IN" sz="1800" b="1" dirty="0">
                        <a:solidFill>
                          <a:schemeClr val="tx1"/>
                        </a:solidFill>
                      </a:endParaRPr>
                    </a:p>
                  </a:txBody>
                  <a:tcPr>
                    <a:lnB w="12700">
                      <a:solidFill>
                        <a:schemeClr val="tx1"/>
                      </a:solidFill>
                    </a:lnB>
                    <a:pattFill prst="pct30">
                      <a:fgClr>
                        <a:schemeClr val="accent5">
                          <a:lumMod val="20000"/>
                          <a:lumOff val="80000"/>
                        </a:schemeClr>
                      </a:fgClr>
                      <a:bgClr>
                        <a:schemeClr val="bg1"/>
                      </a:bgClr>
                    </a:pattFill>
                  </a:tcPr>
                </a:tc>
                <a:tc hMerge="1">
                  <a:txBody>
                    <a:bodyPr/>
                    <a:lstStyle/>
                    <a:p>
                      <a:endParaRPr lang="en-IN" sz="1400" b="1">
                        <a:solidFill>
                          <a:schemeClr val="accent6">
                            <a:lumMod val="75000"/>
                          </a:schemeClr>
                        </a:solidFill>
                      </a:endParaRPr>
                    </a:p>
                  </a:txBody>
                  <a:tcPr>
                    <a:pattFill prst="pct30">
                      <a:fgClr>
                        <a:schemeClr val="accent5">
                          <a:lumMod val="20000"/>
                          <a:lumOff val="80000"/>
                        </a:schemeClr>
                      </a:fgClr>
                      <a:bgClr>
                        <a:schemeClr val="bg1"/>
                      </a:bgClr>
                    </a:pattFill>
                  </a:tcPr>
                </a:tc>
                <a:extLst>
                  <a:ext uri="{0D108BD9-81ED-4DB2-BD59-A6C34878D82A}">
                    <a16:rowId xmlns="" xmlns:a16="http://schemas.microsoft.com/office/drawing/2014/main" val="10000"/>
                  </a:ext>
                </a:extLst>
              </a:tr>
              <a:tr h="1052002">
                <a:tc>
                  <a:txBody>
                    <a:bodyPr/>
                    <a:lstStyle/>
                    <a:p>
                      <a:pPr algn="ctr"/>
                      <a:r>
                        <a:rPr lang="en-IN" sz="2000" b="1" i="0" kern="1200" dirty="0">
                          <a:solidFill>
                            <a:schemeClr val="tx1"/>
                          </a:solidFill>
                          <a:effectLst/>
                          <a:latin typeface="+mn-lt"/>
                          <a:ea typeface="+mn-ea"/>
                          <a:cs typeface="+mn-cs"/>
                        </a:rPr>
                        <a:t>Sustainable Initiative:</a:t>
                      </a:r>
                      <a:endParaRPr lang="en-IN" sz="2000" b="1" i="0" kern="1200" dirty="0">
                        <a:solidFill>
                          <a:schemeClr val="tx1"/>
                        </a:solidFill>
                        <a:effectLst/>
                        <a:latin typeface="+mn-lt"/>
                        <a:ea typeface="+mn-ea"/>
                        <a:cs typeface="+mn-cs"/>
                        <a:sym typeface="Wingdings" pitchFamily="2" charset="2"/>
                      </a:endParaRPr>
                    </a:p>
                  </a:txBody>
                  <a:tcPr anchor="ct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tc gridSpan="2">
                  <a:txBody>
                    <a:bodyPr/>
                    <a:lstStyle/>
                    <a:p>
                      <a:r>
                        <a:rPr lang="en-IN" sz="1800" b="1" u="sng" dirty="0">
                          <a:solidFill>
                            <a:schemeClr val="accent6">
                              <a:lumMod val="50000"/>
                            </a:schemeClr>
                          </a:solidFill>
                        </a:rPr>
                        <a:t>Technological up gradation of existing Steam Turbine to generate 22.35 % more power on same Qty of </a:t>
                      </a:r>
                      <a:r>
                        <a:rPr lang="en-IN" sz="1800" b="1" u="sng" baseline="0" dirty="0">
                          <a:solidFill>
                            <a:schemeClr val="accent6">
                              <a:lumMod val="50000"/>
                            </a:schemeClr>
                          </a:solidFill>
                        </a:rPr>
                        <a:t> steam inlet</a:t>
                      </a:r>
                      <a:r>
                        <a:rPr lang="en-IN" sz="1800" b="1" u="sng" dirty="0">
                          <a:solidFill>
                            <a:schemeClr val="accent6">
                              <a:lumMod val="50000"/>
                            </a:schemeClr>
                          </a:solidFill>
                        </a:rPr>
                        <a:t> to Turbine</a:t>
                      </a:r>
                    </a:p>
                  </a:txBody>
                  <a:tcP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tc hMerge="1">
                  <a:txBody>
                    <a:bodyPr/>
                    <a:lstStyle/>
                    <a:p>
                      <a:endParaRPr lang="en-IN" sz="1400" b="1"/>
                    </a:p>
                  </a:txBody>
                  <a:tcPr>
                    <a:solidFill>
                      <a:schemeClr val="accent5">
                        <a:lumMod val="20000"/>
                        <a:lumOff val="80000"/>
                      </a:schemeClr>
                    </a:solidFill>
                  </a:tcPr>
                </a:tc>
                <a:extLst>
                  <a:ext uri="{0D108BD9-81ED-4DB2-BD59-A6C34878D82A}">
                    <a16:rowId xmlns="" xmlns:a16="http://schemas.microsoft.com/office/drawing/2014/main" val="10001"/>
                  </a:ext>
                </a:extLst>
              </a:tr>
              <a:tr h="894202">
                <a:tc>
                  <a:txBody>
                    <a:bodyPr/>
                    <a:lstStyle/>
                    <a:p>
                      <a:pPr algn="ctr"/>
                      <a:r>
                        <a:rPr lang="en-IN" sz="1800" b="1" i="0" kern="1200" dirty="0">
                          <a:solidFill>
                            <a:schemeClr val="tx1"/>
                          </a:solidFill>
                          <a:effectLst/>
                          <a:latin typeface="+mn-lt"/>
                          <a:ea typeface="+mn-ea"/>
                          <a:cs typeface="+mn-cs"/>
                        </a:rPr>
                        <a:t> </a:t>
                      </a:r>
                      <a:r>
                        <a:rPr lang="en-IN" sz="2000" b="1" i="0" kern="1200" dirty="0">
                          <a:solidFill>
                            <a:schemeClr val="tx1"/>
                          </a:solidFill>
                          <a:effectLst/>
                          <a:latin typeface="+mn-lt"/>
                          <a:ea typeface="+mn-ea"/>
                          <a:cs typeface="+mn-cs"/>
                        </a:rPr>
                        <a:t>Before:</a:t>
                      </a:r>
                      <a:endParaRPr lang="en-IN" sz="2000" b="1" i="0" kern="1200" dirty="0">
                        <a:solidFill>
                          <a:schemeClr val="tx1"/>
                        </a:solidFill>
                        <a:effectLst/>
                        <a:latin typeface="+mn-lt"/>
                        <a:ea typeface="+mn-ea"/>
                        <a:cs typeface="+mn-cs"/>
                        <a:sym typeface="Wingdings" pitchFamily="2" charset="2"/>
                      </a:endParaRPr>
                    </a:p>
                  </a:txBody>
                  <a:tcPr anchor="ct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tc gridSpan="2">
                  <a:txBody>
                    <a:bodyPr/>
                    <a:lstStyle/>
                    <a:p>
                      <a:endParaRPr lang="en-IN" sz="1600" b="0">
                        <a:solidFill>
                          <a:schemeClr val="tx1"/>
                        </a:solidFill>
                      </a:endParaRPr>
                    </a:p>
                    <a:p>
                      <a:r>
                        <a:rPr lang="en-IN" sz="1600" b="1" dirty="0">
                          <a:solidFill>
                            <a:schemeClr val="tx1"/>
                          </a:solidFill>
                        </a:rPr>
                        <a:t>10.50</a:t>
                      </a:r>
                      <a:r>
                        <a:rPr lang="en-IN" sz="1600" b="1" baseline="0" dirty="0">
                          <a:solidFill>
                            <a:schemeClr val="tx1"/>
                          </a:solidFill>
                        </a:rPr>
                        <a:t> MW / Hr</a:t>
                      </a:r>
                      <a:r>
                        <a:rPr lang="en-IN" sz="1600" b="0" baseline="0" dirty="0">
                          <a:solidFill>
                            <a:schemeClr val="tx1"/>
                          </a:solidFill>
                        </a:rPr>
                        <a:t>. power generation</a:t>
                      </a:r>
                      <a:endParaRPr lang="en-IN" sz="1600" b="0"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tc hMerge="1">
                  <a:txBody>
                    <a:bodyPr/>
                    <a:lstStyle/>
                    <a:p>
                      <a:endParaRPr lang="en-IN" sz="1400" b="1"/>
                    </a:p>
                  </a:txBody>
                  <a:tcPr>
                    <a:solidFill>
                      <a:schemeClr val="accent5">
                        <a:lumMod val="20000"/>
                        <a:lumOff val="80000"/>
                      </a:schemeClr>
                    </a:solidFill>
                  </a:tcPr>
                </a:tc>
                <a:extLst>
                  <a:ext uri="{0D108BD9-81ED-4DB2-BD59-A6C34878D82A}">
                    <a16:rowId xmlns="" xmlns:a16="http://schemas.microsoft.com/office/drawing/2014/main" val="10002"/>
                  </a:ext>
                </a:extLst>
              </a:tr>
              <a:tr h="894202">
                <a:tc>
                  <a:txBody>
                    <a:bodyPr/>
                    <a:lstStyle/>
                    <a:p>
                      <a:pPr algn="ctr"/>
                      <a:r>
                        <a:rPr lang="en-IN" sz="2000" b="1" i="0" kern="1200" dirty="0">
                          <a:solidFill>
                            <a:schemeClr val="tx1"/>
                          </a:solidFill>
                          <a:effectLst/>
                          <a:latin typeface="+mn-lt"/>
                          <a:ea typeface="+mn-ea"/>
                          <a:cs typeface="+mn-cs"/>
                        </a:rPr>
                        <a:t>After: </a:t>
                      </a:r>
                      <a:endParaRPr lang="en-IN" sz="2000" b="1" i="0" kern="1200" dirty="0">
                        <a:solidFill>
                          <a:schemeClr val="tx1"/>
                        </a:solidFill>
                        <a:effectLst/>
                        <a:latin typeface="+mn-lt"/>
                        <a:ea typeface="+mn-ea"/>
                        <a:cs typeface="+mn-cs"/>
                        <a:sym typeface="Wingdings" pitchFamily="2" charset="2"/>
                      </a:endParaRPr>
                    </a:p>
                  </a:txBody>
                  <a:tcPr anchor="ct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tc gridSpan="2">
                  <a:txBody>
                    <a:bodyPr/>
                    <a:lstStyle/>
                    <a:p>
                      <a:endParaRPr lang="en-IN" sz="1600" b="0" baseline="0">
                        <a:solidFill>
                          <a:schemeClr val="tx1"/>
                        </a:solidFill>
                      </a:endParaRPr>
                    </a:p>
                    <a:p>
                      <a:r>
                        <a:rPr lang="en-IN" sz="1600" b="1" baseline="0" dirty="0">
                          <a:solidFill>
                            <a:schemeClr val="tx1"/>
                          </a:solidFill>
                        </a:rPr>
                        <a:t>12.45 MW / Hr.</a:t>
                      </a:r>
                      <a:r>
                        <a:rPr lang="en-IN" sz="1600" b="0" baseline="0" dirty="0">
                          <a:solidFill>
                            <a:schemeClr val="tx1"/>
                          </a:solidFill>
                        </a:rPr>
                        <a:t> power generation</a:t>
                      </a:r>
                      <a:endParaRPr lang="en-IN" sz="1600" b="0"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tc hMerge="1">
                  <a:txBody>
                    <a:bodyPr/>
                    <a:lstStyle/>
                    <a:p>
                      <a:endParaRPr lang="en-IN" sz="1400" b="1"/>
                    </a:p>
                  </a:txBody>
                  <a:tcPr>
                    <a:solidFill>
                      <a:schemeClr val="accent5">
                        <a:lumMod val="20000"/>
                        <a:lumOff val="80000"/>
                      </a:schemeClr>
                    </a:solidFill>
                  </a:tcPr>
                </a:tc>
                <a:extLst>
                  <a:ext uri="{0D108BD9-81ED-4DB2-BD59-A6C34878D82A}">
                    <a16:rowId xmlns="" xmlns:a16="http://schemas.microsoft.com/office/drawing/2014/main" val="10003"/>
                  </a:ext>
                </a:extLst>
              </a:tr>
              <a:tr h="534082">
                <a:tc>
                  <a:txBody>
                    <a:bodyPr/>
                    <a:lstStyle/>
                    <a:p>
                      <a:endParaRPr lang="en-IN" sz="1400" b="0" dirty="0">
                        <a:solidFill>
                          <a:schemeClr val="tx1"/>
                        </a:solidFill>
                        <a:effectLst/>
                        <a:latin typeface="Times New Roman"/>
                      </a:endParaRPr>
                    </a:p>
                  </a:txBody>
                  <a:tcPr marL="68580" marR="68580" marT="0" marB="0" anchor="ctr">
                    <a:lnT w="12700">
                      <a:solidFill>
                        <a:schemeClr val="tx1"/>
                      </a:solidFill>
                    </a:lnT>
                    <a:lnB w="12700">
                      <a:solidFill>
                        <a:schemeClr val="tx1"/>
                      </a:solidFill>
                    </a:lnB>
                    <a:pattFill prst="pct30">
                      <a:fgClr>
                        <a:schemeClr val="accent5">
                          <a:lumMod val="20000"/>
                          <a:lumOff val="80000"/>
                        </a:schemeClr>
                      </a:fgClr>
                      <a:bgClr>
                        <a:schemeClr val="bg1"/>
                      </a:bgClr>
                    </a:pattFill>
                  </a:tcPr>
                </a:tc>
                <a:tc>
                  <a:txBody>
                    <a:bodyPr/>
                    <a:lstStyle/>
                    <a:p>
                      <a:pPr algn="ctr"/>
                      <a:endParaRPr lang="en-IN" sz="1200" b="0" dirty="0">
                        <a:solidFill>
                          <a:schemeClr val="tx1"/>
                        </a:solidFill>
                        <a:effectLst/>
                        <a:latin typeface="Times New Roman"/>
                      </a:endParaRPr>
                    </a:p>
                  </a:txBody>
                  <a:tcPr marL="68580" marR="68580" marT="0" marB="0" anchor="ctr">
                    <a:lnT w="12700">
                      <a:solidFill>
                        <a:schemeClr val="tx1"/>
                      </a:solidFill>
                    </a:lnT>
                    <a:lnB w="12700">
                      <a:solidFill>
                        <a:schemeClr val="tx1"/>
                      </a:solidFill>
                    </a:lnB>
                    <a:pattFill prst="pct30">
                      <a:fgClr>
                        <a:schemeClr val="accent5">
                          <a:lumMod val="20000"/>
                          <a:lumOff val="80000"/>
                        </a:schemeClr>
                      </a:fgClr>
                      <a:bgClr>
                        <a:schemeClr val="bg1"/>
                      </a:bgClr>
                    </a:pattFill>
                  </a:tcPr>
                </a:tc>
                <a:tc>
                  <a:txBody>
                    <a:bodyPr/>
                    <a:lstStyle/>
                    <a:p>
                      <a:pPr algn="r"/>
                      <a:endParaRPr lang="en-IN" sz="1400" b="0" dirty="0">
                        <a:solidFill>
                          <a:schemeClr val="tx1"/>
                        </a:solidFill>
                        <a:effectLst/>
                        <a:latin typeface="Times New Roman"/>
                      </a:endParaRPr>
                    </a:p>
                  </a:txBody>
                  <a:tcPr marL="68580" marR="68580" marT="0" marB="0" anchor="ctr">
                    <a:lnT w="12700">
                      <a:solidFill>
                        <a:schemeClr val="tx1"/>
                      </a:solidFill>
                    </a:lnT>
                    <a:lnB w="12700">
                      <a:solidFill>
                        <a:schemeClr val="tx1"/>
                      </a:solidFill>
                    </a:lnB>
                    <a:pattFill prst="pct30">
                      <a:fgClr>
                        <a:schemeClr val="accent5">
                          <a:lumMod val="20000"/>
                          <a:lumOff val="80000"/>
                        </a:schemeClr>
                      </a:fgClr>
                      <a:bgClr>
                        <a:schemeClr val="bg1"/>
                      </a:bgClr>
                    </a:pattFill>
                  </a:tcPr>
                </a:tc>
                <a:extLst>
                  <a:ext uri="{0D108BD9-81ED-4DB2-BD59-A6C34878D82A}">
                    <a16:rowId xmlns="" xmlns:a16="http://schemas.microsoft.com/office/drawing/2014/main" val="10004"/>
                  </a:ext>
                </a:extLst>
              </a:tr>
              <a:tr h="52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0" dirty="0">
                          <a:solidFill>
                            <a:schemeClr val="tx1"/>
                          </a:solidFill>
                          <a:effectLst/>
                          <a:latin typeface="Lao UI"/>
                        </a:rPr>
                        <a:t>&gt; Total investment.</a:t>
                      </a:r>
                      <a:endParaRPr lang="en-IN" sz="1600" b="0" dirty="0">
                        <a:solidFill>
                          <a:schemeClr val="tx1"/>
                        </a:solidFill>
                        <a:effectLst/>
                        <a:latin typeface="Times New Roman"/>
                      </a:endParaRP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tc>
                  <a:txBody>
                    <a:bodyPr/>
                    <a:lstStyle/>
                    <a:p>
                      <a:pPr algn="ctr"/>
                      <a:r>
                        <a:rPr lang="en-US" sz="1600" b="0" dirty="0" smtClean="0">
                          <a:solidFill>
                            <a:schemeClr val="tx1"/>
                          </a:solidFill>
                          <a:effectLst/>
                          <a:latin typeface="Times New Roman"/>
                        </a:rPr>
                        <a:t>Lakhs</a:t>
                      </a:r>
                      <a:endParaRPr lang="en-IN" sz="1600" b="0" dirty="0">
                        <a:solidFill>
                          <a:schemeClr val="tx1"/>
                        </a:solidFill>
                        <a:effectLst/>
                        <a:latin typeface="Times New Roman"/>
                      </a:endParaRP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tc>
                  <a:txBody>
                    <a:bodyPr/>
                    <a:lstStyle/>
                    <a:p>
                      <a:pPr lvl="0" algn="ctr">
                        <a:buNone/>
                      </a:pPr>
                      <a:r>
                        <a:rPr lang="en-IN" sz="1600" b="0" i="0" u="none" strike="noStrike" noProof="0" dirty="0" smtClean="0">
                          <a:effectLst/>
                        </a:rPr>
                        <a:t>439</a:t>
                      </a:r>
                      <a:endParaRPr lang="en-IN" sz="1600" b="0" dirty="0">
                        <a:solidFill>
                          <a:schemeClr val="tx1"/>
                        </a:solidFill>
                        <a:effectLst/>
                        <a:latin typeface="Times New Roman"/>
                      </a:endParaRP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pattFill prst="pct30">
                      <a:fgClr>
                        <a:schemeClr val="accent5">
                          <a:lumMod val="20000"/>
                          <a:lumOff val="80000"/>
                        </a:schemeClr>
                      </a:fgClr>
                      <a:bgClr>
                        <a:schemeClr val="bg1"/>
                      </a:bgClr>
                    </a:pattFill>
                  </a:tcPr>
                </a:tc>
                <a:extLst>
                  <a:ext uri="{0D108BD9-81ED-4DB2-BD59-A6C34878D82A}">
                    <a16:rowId xmlns="" xmlns:a16="http://schemas.microsoft.com/office/drawing/2014/main" val="10005"/>
                  </a:ext>
                </a:extLst>
              </a:tr>
              <a:tr h="526000">
                <a:tc>
                  <a:txBody>
                    <a:bodyPr/>
                    <a:lstStyle/>
                    <a:p>
                      <a:r>
                        <a:rPr lang="en-IN" sz="2000" b="1" dirty="0">
                          <a:solidFill>
                            <a:schemeClr val="tx1"/>
                          </a:solidFill>
                          <a:effectLst/>
                          <a:latin typeface="Lao UI"/>
                        </a:rPr>
                        <a:t>&gt; Energy Saved</a:t>
                      </a:r>
                      <a:endParaRPr lang="en-IN" sz="2000" b="1" dirty="0">
                        <a:solidFill>
                          <a:schemeClr val="tx1"/>
                        </a:solidFill>
                        <a:effectLst/>
                        <a:latin typeface="Times New Roman"/>
                      </a:endParaRPr>
                    </a:p>
                  </a:txBody>
                  <a:tcPr marL="68580" marR="68580" marT="0" marB="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92D050"/>
                    </a:solidFill>
                  </a:tcPr>
                </a:tc>
                <a:tc>
                  <a:txBody>
                    <a:bodyPr/>
                    <a:lstStyle/>
                    <a:p>
                      <a:pPr algn="ctr"/>
                      <a:r>
                        <a:rPr lang="en-IN" sz="2000" b="1" baseline="0" dirty="0">
                          <a:solidFill>
                            <a:schemeClr val="tx1"/>
                          </a:solidFill>
                          <a:effectLst/>
                          <a:latin typeface="Times New Roman"/>
                        </a:rPr>
                        <a:t>Coal  MT/Day</a:t>
                      </a:r>
                      <a:endParaRPr lang="en-IN" sz="20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92D050"/>
                    </a:solidFill>
                  </a:tcPr>
                </a:tc>
                <a:tc>
                  <a:txBody>
                    <a:bodyPr/>
                    <a:lstStyle/>
                    <a:p>
                      <a:pPr algn="ctr"/>
                      <a:r>
                        <a:rPr lang="en-IN" sz="2000" b="1" dirty="0">
                          <a:solidFill>
                            <a:schemeClr val="tx1"/>
                          </a:solidFill>
                          <a:effectLst/>
                          <a:latin typeface="Lao UI"/>
                        </a:rPr>
                        <a:t>26.78</a:t>
                      </a:r>
                      <a:endParaRPr lang="en-IN" sz="20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92D050"/>
                    </a:solidFill>
                  </a:tcPr>
                </a:tc>
                <a:extLst>
                  <a:ext uri="{0D108BD9-81ED-4DB2-BD59-A6C34878D82A}">
                    <a16:rowId xmlns="" xmlns:a16="http://schemas.microsoft.com/office/drawing/2014/main" val="10007"/>
                  </a:ext>
                </a:extLst>
              </a:tr>
              <a:tr h="679621">
                <a:tc>
                  <a:txBody>
                    <a:bodyPr/>
                    <a:lstStyle/>
                    <a:p>
                      <a:r>
                        <a:rPr lang="en-IN" sz="2000" b="1" dirty="0">
                          <a:solidFill>
                            <a:schemeClr val="tx1"/>
                          </a:solidFill>
                          <a:effectLst/>
                          <a:latin typeface="Lao UI"/>
                        </a:rPr>
                        <a:t>&gt; Total Savings/year</a:t>
                      </a:r>
                    </a:p>
                  </a:txBody>
                  <a:tcPr marL="68580" marR="68580" marT="0" marB="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FFFF00"/>
                    </a:solidFill>
                  </a:tcPr>
                </a:tc>
                <a:tc>
                  <a:txBody>
                    <a:bodyPr/>
                    <a:lstStyle/>
                    <a:p>
                      <a:pPr algn="ctr"/>
                      <a:r>
                        <a:rPr lang="en-IN" sz="1800" b="1" dirty="0" smtClean="0">
                          <a:solidFill>
                            <a:schemeClr val="tx1"/>
                          </a:solidFill>
                          <a:effectLst/>
                          <a:latin typeface="Times New Roman"/>
                        </a:rPr>
                        <a:t>Lakhs/Year</a:t>
                      </a:r>
                      <a:endParaRPr lang="en-IN" sz="18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FFFF00"/>
                    </a:solidFill>
                  </a:tcPr>
                </a:tc>
                <a:tc>
                  <a:txBody>
                    <a:bodyPr/>
                    <a:lstStyle/>
                    <a:p>
                      <a:pPr lvl="0" algn="ctr">
                        <a:buNone/>
                      </a:pPr>
                      <a:r>
                        <a:rPr lang="en-IN" sz="3200" b="1" i="0" u="none" strike="noStrike" noProof="0" dirty="0" smtClean="0">
                          <a:effectLst/>
                        </a:rPr>
                        <a:t>860.58</a:t>
                      </a:r>
                      <a:endParaRPr lang="en-IN" sz="3200" b="1" dirty="0">
                        <a:solidFill>
                          <a:schemeClr val="tx1"/>
                        </a:solidFill>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FFFF00"/>
                    </a:solidFill>
                  </a:tcPr>
                </a:tc>
                <a:extLst>
                  <a:ext uri="{0D108BD9-81ED-4DB2-BD59-A6C34878D82A}">
                    <a16:rowId xmlns="" xmlns:a16="http://schemas.microsoft.com/office/drawing/2014/main" val="10010"/>
                  </a:ext>
                </a:extLst>
              </a:tr>
              <a:tr h="526000">
                <a:tc>
                  <a:txBody>
                    <a:bodyPr/>
                    <a:lstStyle/>
                    <a:p>
                      <a:endParaRPr lang="en-IN" sz="1600" b="1">
                        <a:solidFill>
                          <a:schemeClr val="tx1"/>
                        </a:solidFill>
                        <a:effectLst/>
                        <a:latin typeface="Times New Roman"/>
                      </a:endParaRPr>
                    </a:p>
                  </a:txBody>
                  <a:tcPr marL="68580" marR="68580" marT="0" marB="0" anchor="ctr">
                    <a:lnT w="12700">
                      <a:solidFill>
                        <a:schemeClr val="tx1"/>
                      </a:solidFill>
                    </a:lnT>
                    <a:pattFill prst="pct30">
                      <a:fgClr>
                        <a:schemeClr val="accent5">
                          <a:lumMod val="20000"/>
                          <a:lumOff val="80000"/>
                        </a:schemeClr>
                      </a:fgClr>
                      <a:bgClr>
                        <a:schemeClr val="bg1"/>
                      </a:bgClr>
                    </a:pattFill>
                  </a:tcPr>
                </a:tc>
                <a:tc>
                  <a:txBody>
                    <a:bodyPr/>
                    <a:lstStyle/>
                    <a:p>
                      <a:pPr algn="ctr"/>
                      <a:endParaRPr lang="en-IN" sz="1400" b="1" dirty="0">
                        <a:solidFill>
                          <a:schemeClr val="tx1"/>
                        </a:solidFill>
                        <a:effectLst/>
                        <a:latin typeface="Times New Roman"/>
                      </a:endParaRPr>
                    </a:p>
                  </a:txBody>
                  <a:tcPr marL="68580" marR="68580" marT="0" marB="0" anchor="ctr">
                    <a:lnT w="12700">
                      <a:solidFill>
                        <a:schemeClr val="tx1"/>
                      </a:solidFill>
                    </a:lnT>
                    <a:pattFill prst="pct30">
                      <a:fgClr>
                        <a:schemeClr val="accent5">
                          <a:lumMod val="20000"/>
                          <a:lumOff val="80000"/>
                        </a:schemeClr>
                      </a:fgClr>
                      <a:bgClr>
                        <a:schemeClr val="bg1"/>
                      </a:bgClr>
                    </a:pattFill>
                  </a:tcPr>
                </a:tc>
                <a:tc>
                  <a:txBody>
                    <a:bodyPr/>
                    <a:lstStyle/>
                    <a:p>
                      <a:pPr algn="r"/>
                      <a:endParaRPr lang="en-IN" sz="1600" b="1" dirty="0">
                        <a:solidFill>
                          <a:schemeClr val="tx1"/>
                        </a:solidFill>
                        <a:effectLst/>
                        <a:latin typeface="Times New Roman"/>
                      </a:endParaRPr>
                    </a:p>
                  </a:txBody>
                  <a:tcPr marL="68580" marR="68580" marT="0" marB="0" anchor="ctr">
                    <a:lnT w="12700">
                      <a:solidFill>
                        <a:schemeClr val="tx1"/>
                      </a:solidFill>
                    </a:lnT>
                    <a:pattFill prst="pct30">
                      <a:fgClr>
                        <a:schemeClr val="accent5">
                          <a:lumMod val="20000"/>
                          <a:lumOff val="80000"/>
                        </a:schemeClr>
                      </a:fgClr>
                      <a:bgClr>
                        <a:schemeClr val="bg1"/>
                      </a:bgClr>
                    </a:pattFill>
                  </a:tcPr>
                </a:tc>
                <a:extLst>
                  <a:ext uri="{0D108BD9-81ED-4DB2-BD59-A6C34878D82A}">
                    <a16:rowId xmlns="" xmlns:a16="http://schemas.microsoft.com/office/drawing/2014/main" val="10011"/>
                  </a:ext>
                </a:extLst>
              </a:tr>
            </a:tbl>
          </a:graphicData>
        </a:graphic>
      </p:graphicFrame>
      <p:pic>
        <p:nvPicPr>
          <p:cNvPr id="3" name="Picture 7" descr="A picture containing engine, rocket&#10;&#10;Description automatically generated">
            <a:extLst>
              <a:ext uri="{FF2B5EF4-FFF2-40B4-BE49-F238E27FC236}">
                <a16:creationId xmlns="" xmlns:a16="http://schemas.microsoft.com/office/drawing/2014/main" id="{9EDCE00B-3186-3C0D-E46A-B18F3B9363AA}"/>
              </a:ext>
            </a:extLst>
          </p:cNvPr>
          <p:cNvPicPr>
            <a:picLocks noChangeAspect="1"/>
          </p:cNvPicPr>
          <p:nvPr/>
        </p:nvPicPr>
        <p:blipFill>
          <a:blip r:embed="rId2"/>
          <a:stretch>
            <a:fillRect/>
          </a:stretch>
        </p:blipFill>
        <p:spPr>
          <a:xfrm>
            <a:off x="6481584" y="437163"/>
            <a:ext cx="2521250" cy="2130544"/>
          </a:xfrm>
          <a:prstGeom prst="rect">
            <a:avLst/>
          </a:prstGeom>
        </p:spPr>
      </p:pic>
      <p:sp>
        <p:nvSpPr>
          <p:cNvPr id="8" name="TextBox 1">
            <a:extLst>
              <a:ext uri="{FF2B5EF4-FFF2-40B4-BE49-F238E27FC236}">
                <a16:creationId xmlns="" xmlns:a16="http://schemas.microsoft.com/office/drawing/2014/main" id="{59E9D87E-F3CB-384C-7D25-3F49B8F9BDCC}"/>
              </a:ext>
            </a:extLst>
          </p:cNvPr>
          <p:cNvSpPr txBox="1"/>
          <p:nvPr/>
        </p:nvSpPr>
        <p:spPr>
          <a:xfrm>
            <a:off x="7415996" y="1710516"/>
            <a:ext cx="2100648"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a:solidFill>
                  <a:srgbClr val="FFFF00"/>
                </a:solidFill>
                <a:cs typeface="Calibri"/>
              </a:rPr>
              <a:t>Before</a:t>
            </a:r>
            <a:endParaRPr lang="en-US" sz="2400">
              <a:solidFill>
                <a:srgbClr val="FFFF00"/>
              </a:solidFill>
              <a:cs typeface="Calibri"/>
            </a:endParaRPr>
          </a:p>
        </p:txBody>
      </p:sp>
      <p:pic>
        <p:nvPicPr>
          <p:cNvPr id="9" name="Picture 9">
            <a:extLst>
              <a:ext uri="{FF2B5EF4-FFF2-40B4-BE49-F238E27FC236}">
                <a16:creationId xmlns="" xmlns:a16="http://schemas.microsoft.com/office/drawing/2014/main" id="{649F15E0-494D-5535-599B-25F28D22905C}"/>
              </a:ext>
            </a:extLst>
          </p:cNvPr>
          <p:cNvPicPr>
            <a:picLocks noChangeAspect="1"/>
          </p:cNvPicPr>
          <p:nvPr/>
        </p:nvPicPr>
        <p:blipFill>
          <a:blip r:embed="rId3"/>
          <a:stretch>
            <a:fillRect/>
          </a:stretch>
        </p:blipFill>
        <p:spPr>
          <a:xfrm>
            <a:off x="8992858" y="432220"/>
            <a:ext cx="3105868" cy="2212314"/>
          </a:xfrm>
          <a:prstGeom prst="rect">
            <a:avLst/>
          </a:prstGeom>
        </p:spPr>
      </p:pic>
      <p:sp>
        <p:nvSpPr>
          <p:cNvPr id="10" name="TextBox 1">
            <a:extLst>
              <a:ext uri="{FF2B5EF4-FFF2-40B4-BE49-F238E27FC236}">
                <a16:creationId xmlns="" xmlns:a16="http://schemas.microsoft.com/office/drawing/2014/main" id="{1CC9EE1C-2A45-100A-E84B-9F3B578721CD}"/>
              </a:ext>
            </a:extLst>
          </p:cNvPr>
          <p:cNvSpPr txBox="1"/>
          <p:nvPr/>
        </p:nvSpPr>
        <p:spPr>
          <a:xfrm>
            <a:off x="9368209" y="1645623"/>
            <a:ext cx="2677297"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800" b="1">
                <a:solidFill>
                  <a:srgbClr val="FFFF00"/>
                </a:solidFill>
                <a:cs typeface="Calibri"/>
              </a:rPr>
              <a:t>After</a:t>
            </a:r>
          </a:p>
        </p:txBody>
      </p:sp>
      <p:pic>
        <p:nvPicPr>
          <p:cNvPr id="11" name="Picture 11" descr="A picture containing building, outdoor, factory, farm machine&#10;&#10;Description automatically generated">
            <a:extLst>
              <a:ext uri="{FF2B5EF4-FFF2-40B4-BE49-F238E27FC236}">
                <a16:creationId xmlns="" xmlns:a16="http://schemas.microsoft.com/office/drawing/2014/main" id="{E89BF226-E5F5-B969-4359-F3A65D57FCCE}"/>
              </a:ext>
            </a:extLst>
          </p:cNvPr>
          <p:cNvPicPr>
            <a:picLocks noChangeAspect="1"/>
          </p:cNvPicPr>
          <p:nvPr/>
        </p:nvPicPr>
        <p:blipFill>
          <a:blip r:embed="rId4"/>
          <a:stretch>
            <a:fillRect/>
          </a:stretch>
        </p:blipFill>
        <p:spPr>
          <a:xfrm>
            <a:off x="6478439" y="2689389"/>
            <a:ext cx="5719313" cy="3908995"/>
          </a:xfrm>
          <a:prstGeom prst="rect">
            <a:avLst/>
          </a:prstGeom>
        </p:spPr>
      </p:pic>
      <p:sp>
        <p:nvSpPr>
          <p:cNvPr id="12" name="Rectangle 11">
            <a:extLst>
              <a:ext uri="{FF2B5EF4-FFF2-40B4-BE49-F238E27FC236}">
                <a16:creationId xmlns="" xmlns:a16="http://schemas.microsoft.com/office/drawing/2014/main" id="{FB64511F-E9FA-D5AF-E7C9-A1932066397B}"/>
              </a:ext>
            </a:extLst>
          </p:cNvPr>
          <p:cNvSpPr/>
          <p:nvPr/>
        </p:nvSpPr>
        <p:spPr>
          <a:xfrm>
            <a:off x="8623148" y="6142817"/>
            <a:ext cx="3575531" cy="369332"/>
          </a:xfrm>
          <a:prstGeom prst="rect">
            <a:avLst/>
          </a:prstGeom>
        </p:spPr>
        <p:txBody>
          <a:bodyPr wrap="non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b="1">
                <a:solidFill>
                  <a:srgbClr val="FFFF00"/>
                </a:solidFill>
              </a:rPr>
              <a:t>Project Site : 15MW Steam Turbine</a:t>
            </a:r>
            <a:endParaRPr lang="en-IN" sz="1400" b="1">
              <a:solidFill>
                <a:srgbClr val="FFFF00"/>
              </a:solidFill>
            </a:endParaRPr>
          </a:p>
        </p:txBody>
      </p:sp>
    </p:spTree>
    <p:extLst>
      <p:ext uri="{BB962C8B-B14F-4D97-AF65-F5344CB8AC3E}">
        <p14:creationId xmlns:p14="http://schemas.microsoft.com/office/powerpoint/2010/main" val="2623706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ADA5BC25-7B99-11B9-E8D5-D53D6BA9BEFF}"/>
              </a:ext>
            </a:extLst>
          </p:cNvPr>
          <p:cNvGraphicFramePr>
            <a:graphicFrameLocks noGrp="1"/>
          </p:cNvGraphicFramePr>
          <p:nvPr>
            <p:extLst>
              <p:ext uri="{D42A27DB-BD31-4B8C-83A1-F6EECF244321}">
                <p14:modId xmlns:p14="http://schemas.microsoft.com/office/powerpoint/2010/main" val="2384438334"/>
              </p:ext>
            </p:extLst>
          </p:nvPr>
        </p:nvGraphicFramePr>
        <p:xfrm>
          <a:off x="0" y="0"/>
          <a:ext cx="5817079" cy="6857999"/>
        </p:xfrm>
        <a:graphic>
          <a:graphicData uri="http://schemas.openxmlformats.org/drawingml/2006/table">
            <a:tbl>
              <a:tblPr firstRow="1" bandRow="1">
                <a:tableStyleId>{5C22544A-7EE6-4342-B048-85BDC9FD1C3A}</a:tableStyleId>
              </a:tblPr>
              <a:tblGrid>
                <a:gridCol w="1736756">
                  <a:extLst>
                    <a:ext uri="{9D8B030D-6E8A-4147-A177-3AD203B41FA5}">
                      <a16:colId xmlns="" xmlns:a16="http://schemas.microsoft.com/office/drawing/2014/main" val="3495012814"/>
                    </a:ext>
                  </a:extLst>
                </a:gridCol>
                <a:gridCol w="2128532">
                  <a:extLst>
                    <a:ext uri="{9D8B030D-6E8A-4147-A177-3AD203B41FA5}">
                      <a16:colId xmlns="" xmlns:a16="http://schemas.microsoft.com/office/drawing/2014/main" val="3726759787"/>
                    </a:ext>
                  </a:extLst>
                </a:gridCol>
                <a:gridCol w="1951791">
                  <a:extLst>
                    <a:ext uri="{9D8B030D-6E8A-4147-A177-3AD203B41FA5}">
                      <a16:colId xmlns="" xmlns:a16="http://schemas.microsoft.com/office/drawing/2014/main" val="1601940187"/>
                    </a:ext>
                  </a:extLst>
                </a:gridCol>
              </a:tblGrid>
              <a:tr h="375620">
                <a:tc>
                  <a:txBody>
                    <a:bodyPr/>
                    <a:lstStyle/>
                    <a:p>
                      <a:pPr fontAlgn="base"/>
                      <a:r>
                        <a:rPr lang="en-IN" sz="1800" b="1" dirty="0">
                          <a:effectLst/>
                        </a:rPr>
                        <a:t>Department</a:t>
                      </a:r>
                      <a:endParaRPr lang="en-IN" b="1" dirty="0">
                        <a:solidFill>
                          <a:srgbClr val="FFFFFF"/>
                        </a:solidFill>
                        <a:effectLst/>
                      </a:endParaRPr>
                    </a:p>
                  </a:txBody>
                  <a:tcPr>
                    <a:lnB w="12700">
                      <a:solidFill>
                        <a:schemeClr val="tx1"/>
                      </a:solidFill>
                    </a:lnB>
                  </a:tcPr>
                </a:tc>
                <a:tc>
                  <a:txBody>
                    <a:bodyPr/>
                    <a:lstStyle/>
                    <a:p>
                      <a:pPr fontAlgn="auto"/>
                      <a:r>
                        <a:rPr lang="en-IN" sz="1800" b="1" dirty="0">
                          <a:effectLst/>
                        </a:rPr>
                        <a:t>​UTILITY</a:t>
                      </a:r>
                      <a:endParaRPr lang="en-IN" sz="2400" b="1" dirty="0">
                        <a:effectLst/>
                      </a:endParaRPr>
                    </a:p>
                  </a:txBody>
                  <a:tcPr>
                    <a:lnB w="12700">
                      <a:solidFill>
                        <a:schemeClr val="tx1"/>
                      </a:solidFill>
                    </a:lnB>
                  </a:tcPr>
                </a:tc>
                <a:tc>
                  <a:txBody>
                    <a:bodyPr/>
                    <a:lstStyle/>
                    <a:p>
                      <a:pPr fontAlgn="auto"/>
                      <a:r>
                        <a:rPr lang="en-IN" sz="1400" dirty="0">
                          <a:effectLst/>
                        </a:rPr>
                        <a:t>​</a:t>
                      </a:r>
                      <a:endParaRPr lang="en-IN" sz="1400" b="1" dirty="0">
                        <a:solidFill>
                          <a:srgbClr val="548235"/>
                        </a:solidFill>
                        <a:effectLst/>
                        <a:latin typeface="Calibri" panose="020F0502020204030204" pitchFamily="34" charset="0"/>
                      </a:endParaRPr>
                    </a:p>
                  </a:txBody>
                  <a:tcPr>
                    <a:lnB w="12700">
                      <a:solidFill>
                        <a:schemeClr val="tx1"/>
                      </a:solidFill>
                    </a:lnB>
                  </a:tcPr>
                </a:tc>
                <a:extLst>
                  <a:ext uri="{0D108BD9-81ED-4DB2-BD59-A6C34878D82A}">
                    <a16:rowId xmlns="" xmlns:a16="http://schemas.microsoft.com/office/drawing/2014/main" val="4256670874"/>
                  </a:ext>
                </a:extLst>
              </a:tr>
              <a:tr h="1441305">
                <a:tc>
                  <a:txBody>
                    <a:bodyPr/>
                    <a:lstStyle/>
                    <a:p>
                      <a:pPr algn="ctr" fontAlgn="base"/>
                      <a:endParaRPr lang="en-IN" sz="2000" b="1" dirty="0">
                        <a:effectLst/>
                      </a:endParaRPr>
                    </a:p>
                    <a:p>
                      <a:pPr lvl="0" algn="ctr">
                        <a:buNone/>
                      </a:pPr>
                      <a:r>
                        <a:rPr lang="en-IN" sz="2000" b="1" dirty="0">
                          <a:effectLst/>
                        </a:rPr>
                        <a:t>Sustainable Initiative</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gridSpan="2">
                  <a:txBody>
                    <a:bodyPr/>
                    <a:lstStyle/>
                    <a:p>
                      <a:pPr fontAlgn="base"/>
                      <a:r>
                        <a:rPr lang="en-IN" sz="2000" b="1" u="sng" dirty="0">
                          <a:solidFill>
                            <a:srgbClr val="00B050"/>
                          </a:solidFill>
                          <a:effectLst/>
                        </a:rPr>
                        <a:t>Installation of Waste Heat recovery ​</a:t>
                      </a:r>
                      <a:r>
                        <a:rPr lang="en-IN" sz="2000" b="1" u="sng" dirty="0" smtClean="0">
                          <a:solidFill>
                            <a:srgbClr val="00B050"/>
                          </a:solidFill>
                          <a:effectLst/>
                        </a:rPr>
                        <a:t>mechanism in</a:t>
                      </a:r>
                      <a:r>
                        <a:rPr lang="en-IN" sz="2000" b="1" u="sng" baseline="0" dirty="0" smtClean="0">
                          <a:solidFill>
                            <a:srgbClr val="00B050"/>
                          </a:solidFill>
                          <a:effectLst/>
                        </a:rPr>
                        <a:t> compressor, contaminated steam and flash heat and  waste heat from Effluent.</a:t>
                      </a:r>
                      <a:endParaRPr lang="en-IN" sz="2000" b="1" u="sng" dirty="0">
                        <a:solidFill>
                          <a:srgbClr val="00B050"/>
                        </a:solidFill>
                        <a:effectLst/>
                      </a:endParaRPr>
                    </a:p>
                  </a:txBody>
                  <a:tcPr>
                    <a:lnL w="12700">
                      <a:solidFill>
                        <a:schemeClr val="tx1"/>
                      </a:solidFill>
                    </a:lnL>
                    <a:lnR w="12700">
                      <a:solidFill>
                        <a:schemeClr val="tx1"/>
                      </a:solidFill>
                    </a:lnR>
                    <a:lnT w="12700">
                      <a:solidFill>
                        <a:schemeClr val="tx1"/>
                      </a:solidFill>
                    </a:lnT>
                    <a:lnB w="12700">
                      <a:solidFill>
                        <a:schemeClr val="tx1"/>
                      </a:solidFill>
                    </a:lnB>
                  </a:tcPr>
                </a:tc>
                <a:tc hMerge="1">
                  <a:txBody>
                    <a:bodyPr/>
                    <a:lstStyle/>
                    <a:p>
                      <a:endParaRPr lang="en-US"/>
                    </a:p>
                  </a:txBody>
                  <a:tcPr/>
                </a:tc>
                <a:extLst>
                  <a:ext uri="{0D108BD9-81ED-4DB2-BD59-A6C34878D82A}">
                    <a16:rowId xmlns="" xmlns:a16="http://schemas.microsoft.com/office/drawing/2014/main" val="2433141473"/>
                  </a:ext>
                </a:extLst>
              </a:tr>
              <a:tr h="657336">
                <a:tc>
                  <a:txBody>
                    <a:bodyPr/>
                    <a:lstStyle/>
                    <a:p>
                      <a:pPr algn="ctr" fontAlgn="base"/>
                      <a:r>
                        <a:rPr lang="en-IN" sz="2000" b="1" dirty="0">
                          <a:effectLst/>
                        </a:rPr>
                        <a:t>Before:</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gridSpan="2">
                  <a:txBody>
                    <a:bodyPr/>
                    <a:lstStyle/>
                    <a:p>
                      <a:pPr fontAlgn="auto"/>
                      <a:r>
                        <a:rPr lang="en-IN" sz="1800" dirty="0">
                          <a:effectLst/>
                        </a:rPr>
                        <a:t>​Heat energy being found to </a:t>
                      </a:r>
                      <a:r>
                        <a:rPr lang="en-IN" sz="1800" dirty="0" smtClean="0">
                          <a:effectLst/>
                        </a:rPr>
                        <a:t>be</a:t>
                      </a:r>
                      <a:r>
                        <a:rPr lang="en-IN" sz="1800" baseline="0" dirty="0" smtClean="0">
                          <a:effectLst/>
                        </a:rPr>
                        <a:t> wasted</a:t>
                      </a:r>
                      <a:r>
                        <a:rPr lang="en-IN" sz="1800" dirty="0" smtClean="0">
                          <a:effectLst/>
                        </a:rPr>
                        <a:t> </a:t>
                      </a:r>
                      <a:r>
                        <a:rPr lang="en-IN" sz="1800" dirty="0">
                          <a:effectLst/>
                        </a:rPr>
                        <a:t>in the Utility department.</a:t>
                      </a:r>
                      <a:endParaRPr lang="en-IN" sz="1800" dirty="0">
                        <a:effectLst/>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tcPr>
                </a:tc>
                <a:tc hMerge="1">
                  <a:txBody>
                    <a:bodyPr/>
                    <a:lstStyle/>
                    <a:p>
                      <a:endParaRPr lang="en-US"/>
                    </a:p>
                  </a:txBody>
                  <a:tcPr/>
                </a:tc>
                <a:extLst>
                  <a:ext uri="{0D108BD9-81ED-4DB2-BD59-A6C34878D82A}">
                    <a16:rowId xmlns="" xmlns:a16="http://schemas.microsoft.com/office/drawing/2014/main" val="2989762483"/>
                  </a:ext>
                </a:extLst>
              </a:tr>
              <a:tr h="2347627">
                <a:tc>
                  <a:txBody>
                    <a:bodyPr/>
                    <a:lstStyle/>
                    <a:p>
                      <a:pPr algn="ctr" fontAlgn="base"/>
                      <a:r>
                        <a:rPr lang="en-IN" sz="2000" b="1" dirty="0">
                          <a:effectLst/>
                        </a:rPr>
                        <a:t>After:</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gridSpan="2">
                  <a:txBody>
                    <a:bodyPr/>
                    <a:lstStyle/>
                    <a:p>
                      <a:pPr fontAlgn="base"/>
                      <a:r>
                        <a:rPr lang="en-IN" sz="1800" dirty="0">
                          <a:effectLst/>
                        </a:rPr>
                        <a:t>Installation of Heat recovery system  on following​</a:t>
                      </a:r>
                    </a:p>
                    <a:p>
                      <a:pPr fontAlgn="base"/>
                      <a:r>
                        <a:rPr lang="en-IN" sz="1800" b="1" dirty="0">
                          <a:effectLst/>
                        </a:rPr>
                        <a:t>&gt; Compressor Heat recovery​</a:t>
                      </a:r>
                    </a:p>
                    <a:p>
                      <a:pPr lvl="0">
                        <a:buNone/>
                      </a:pPr>
                      <a:endParaRPr lang="en-IN" sz="1800" b="1" dirty="0">
                        <a:effectLst/>
                      </a:endParaRPr>
                    </a:p>
                    <a:p>
                      <a:pPr lvl="0">
                        <a:buNone/>
                      </a:pPr>
                      <a:r>
                        <a:rPr lang="en-IN" sz="1800" b="1" dirty="0">
                          <a:effectLst/>
                        </a:rPr>
                        <a:t>&gt; Flash &amp; Condensate Heat recovery​</a:t>
                      </a:r>
                    </a:p>
                    <a:p>
                      <a:pPr fontAlgn="base"/>
                      <a:endParaRPr lang="en-IN" sz="1800" b="1" dirty="0">
                        <a:effectLst/>
                      </a:endParaRPr>
                    </a:p>
                    <a:p>
                      <a:pPr lvl="0">
                        <a:buNone/>
                      </a:pPr>
                      <a:r>
                        <a:rPr lang="en-IN" sz="1800" b="1" dirty="0">
                          <a:effectLst/>
                        </a:rPr>
                        <a:t>&gt; Effluent Heat recovery​</a:t>
                      </a:r>
                    </a:p>
                    <a:p>
                      <a:pPr fontAlgn="base"/>
                      <a:r>
                        <a:rPr lang="en-IN" sz="1800" dirty="0">
                          <a:effectLst/>
                        </a:rPr>
                        <a:t>​</a:t>
                      </a:r>
                    </a:p>
                  </a:txBody>
                  <a:tcPr>
                    <a:lnL w="12700">
                      <a:solidFill>
                        <a:schemeClr val="tx1"/>
                      </a:solidFill>
                    </a:lnL>
                    <a:lnR w="12700">
                      <a:solidFill>
                        <a:schemeClr val="tx1"/>
                      </a:solidFill>
                    </a:lnR>
                    <a:lnT w="12700">
                      <a:solidFill>
                        <a:schemeClr val="tx1"/>
                      </a:solidFill>
                    </a:lnT>
                    <a:lnB w="12700">
                      <a:solidFill>
                        <a:schemeClr val="tx1"/>
                      </a:solidFill>
                    </a:lnB>
                  </a:tcPr>
                </a:tc>
                <a:tc hMerge="1">
                  <a:txBody>
                    <a:bodyPr/>
                    <a:lstStyle/>
                    <a:p>
                      <a:endParaRPr lang="en-US"/>
                    </a:p>
                  </a:txBody>
                  <a:tcPr/>
                </a:tc>
                <a:extLst>
                  <a:ext uri="{0D108BD9-81ED-4DB2-BD59-A6C34878D82A}">
                    <a16:rowId xmlns="" xmlns:a16="http://schemas.microsoft.com/office/drawing/2014/main" val="2662925994"/>
                  </a:ext>
                </a:extLst>
              </a:tr>
              <a:tr h="594732">
                <a:tc>
                  <a:txBody>
                    <a:bodyPr/>
                    <a:lstStyle/>
                    <a:p>
                      <a:pPr fontAlgn="base"/>
                      <a:r>
                        <a:rPr lang="en-IN" sz="1600" dirty="0">
                          <a:effectLst/>
                        </a:rPr>
                        <a:t>&gt; Total investment.​</a:t>
                      </a:r>
                    </a:p>
                  </a:txBody>
                  <a:tcPr anchor="ctr">
                    <a:lnT w="12700">
                      <a:solidFill>
                        <a:schemeClr val="tx1"/>
                      </a:solidFill>
                    </a:lnT>
                  </a:tcPr>
                </a:tc>
                <a:tc>
                  <a:txBody>
                    <a:bodyPr/>
                    <a:lstStyle/>
                    <a:p>
                      <a:pPr algn="ctr" fontAlgn="base"/>
                      <a:r>
                        <a:rPr lang="en-IN" sz="1600" dirty="0" smtClean="0">
                          <a:effectLst/>
                        </a:rPr>
                        <a:t>Lakhs</a:t>
                      </a:r>
                      <a:endParaRPr lang="en-IN" sz="1600" dirty="0">
                        <a:effectLst/>
                      </a:endParaRPr>
                    </a:p>
                  </a:txBody>
                  <a:tcPr anchor="ctr">
                    <a:lnT w="12700">
                      <a:solidFill>
                        <a:schemeClr val="tx1"/>
                      </a:solidFill>
                    </a:lnT>
                  </a:tcPr>
                </a:tc>
                <a:tc>
                  <a:txBody>
                    <a:bodyPr/>
                    <a:lstStyle/>
                    <a:p>
                      <a:pPr lvl="0" algn="ctr">
                        <a:buNone/>
                      </a:pPr>
                      <a:r>
                        <a:rPr lang="en-IN" sz="1600" b="0" i="0" u="none" strike="noStrike" noProof="0" dirty="0" smtClean="0">
                          <a:effectLst/>
                          <a:latin typeface="Calibri"/>
                        </a:rPr>
                        <a:t>74</a:t>
                      </a:r>
                      <a:endParaRPr lang="en-US" sz="1600" dirty="0"/>
                    </a:p>
                  </a:txBody>
                  <a:tcPr anchor="ctr">
                    <a:lnT w="12700">
                      <a:solidFill>
                        <a:schemeClr val="tx1"/>
                      </a:solidFill>
                    </a:lnT>
                  </a:tcPr>
                </a:tc>
                <a:extLst>
                  <a:ext uri="{0D108BD9-81ED-4DB2-BD59-A6C34878D82A}">
                    <a16:rowId xmlns="" xmlns:a16="http://schemas.microsoft.com/office/drawing/2014/main" val="979906054"/>
                  </a:ext>
                </a:extLst>
              </a:tr>
              <a:tr h="594732">
                <a:tc>
                  <a:txBody>
                    <a:bodyPr/>
                    <a:lstStyle/>
                    <a:p>
                      <a:pPr lvl="0">
                        <a:buNone/>
                      </a:pPr>
                      <a:r>
                        <a:rPr lang="en-IN" sz="1600" b="1" i="0" u="none" strike="noStrike" noProof="0" dirty="0">
                          <a:effectLst/>
                          <a:latin typeface="Calibri"/>
                        </a:rPr>
                        <a:t>Energy Saved </a:t>
                      </a:r>
                      <a:endParaRPr lang="en-US" sz="1600" b="1" dirty="0"/>
                    </a:p>
                  </a:txBody>
                  <a:tcPr anchor="ctr">
                    <a:solidFill>
                      <a:srgbClr val="92D050"/>
                    </a:solidFill>
                  </a:tcPr>
                </a:tc>
                <a:tc>
                  <a:txBody>
                    <a:bodyPr/>
                    <a:lstStyle/>
                    <a:p>
                      <a:pPr lvl="0" algn="ctr">
                        <a:buNone/>
                      </a:pPr>
                      <a:r>
                        <a:rPr lang="en-IN" sz="1600" b="1" i="0" u="none" strike="noStrike" noProof="0" dirty="0">
                          <a:effectLst/>
                          <a:latin typeface="Calibri"/>
                        </a:rPr>
                        <a:t>Coal MT / YEAR </a:t>
                      </a:r>
                      <a:endParaRPr lang="en-US" sz="1600" b="1" dirty="0"/>
                    </a:p>
                  </a:txBody>
                  <a:tcPr anchor="ctr">
                    <a:solidFill>
                      <a:srgbClr val="92D050"/>
                    </a:solidFill>
                  </a:tcPr>
                </a:tc>
                <a:tc>
                  <a:txBody>
                    <a:bodyPr/>
                    <a:lstStyle/>
                    <a:p>
                      <a:pPr lvl="0" algn="ctr">
                        <a:lnSpc>
                          <a:spcPct val="100000"/>
                        </a:lnSpc>
                        <a:spcBef>
                          <a:spcPts val="0"/>
                        </a:spcBef>
                        <a:spcAft>
                          <a:spcPts val="0"/>
                        </a:spcAft>
                        <a:buNone/>
                      </a:pPr>
                      <a:r>
                        <a:rPr lang="en-IN" sz="1600" b="1" i="0" u="none" strike="noStrike" noProof="0" dirty="0">
                          <a:solidFill>
                            <a:schemeClr val="tx1">
                              <a:lumMod val="95000"/>
                              <a:lumOff val="5000"/>
                            </a:schemeClr>
                          </a:solidFill>
                          <a:effectLst/>
                          <a:latin typeface="Calibri"/>
                        </a:rPr>
                        <a:t>3920  </a:t>
                      </a:r>
                    </a:p>
                    <a:p>
                      <a:pPr lvl="0" algn="r">
                        <a:buNone/>
                      </a:pPr>
                      <a:endParaRPr lang="en-IN" sz="1600" dirty="0">
                        <a:effectLst/>
                      </a:endParaRPr>
                    </a:p>
                  </a:txBody>
                  <a:tcPr anchor="ctr">
                    <a:solidFill>
                      <a:srgbClr val="92D050"/>
                    </a:solidFill>
                  </a:tcPr>
                </a:tc>
                <a:extLst>
                  <a:ext uri="{0D108BD9-81ED-4DB2-BD59-A6C34878D82A}">
                    <a16:rowId xmlns="" xmlns:a16="http://schemas.microsoft.com/office/drawing/2014/main" val="3251251494"/>
                  </a:ext>
                </a:extLst>
              </a:tr>
              <a:tr h="846647">
                <a:tc>
                  <a:txBody>
                    <a:bodyPr/>
                    <a:lstStyle/>
                    <a:p>
                      <a:pPr lvl="0" algn="l">
                        <a:lnSpc>
                          <a:spcPct val="100000"/>
                        </a:lnSpc>
                        <a:spcBef>
                          <a:spcPts val="0"/>
                        </a:spcBef>
                        <a:spcAft>
                          <a:spcPts val="0"/>
                        </a:spcAft>
                        <a:buNone/>
                      </a:pPr>
                      <a:r>
                        <a:rPr lang="en-IN" sz="1600" b="1" i="0" u="none" strike="noStrike" noProof="0" dirty="0">
                          <a:effectLst/>
                          <a:latin typeface="Calibri"/>
                        </a:rPr>
                        <a:t> Total Savings /Year</a:t>
                      </a:r>
                    </a:p>
                    <a:p>
                      <a:pPr lvl="0">
                        <a:buNone/>
                      </a:pPr>
                      <a:endParaRPr lang="en-IN" sz="1600" b="1">
                        <a:effectLst/>
                      </a:endParaRPr>
                    </a:p>
                  </a:txBody>
                  <a:tcPr anchor="ctr">
                    <a:solidFill>
                      <a:srgbClr val="FFFF00"/>
                    </a:solidFill>
                  </a:tcPr>
                </a:tc>
                <a:tc>
                  <a:txBody>
                    <a:bodyPr/>
                    <a:lstStyle/>
                    <a:p>
                      <a:pPr lvl="0" algn="ctr">
                        <a:buNone/>
                      </a:pPr>
                      <a:r>
                        <a:rPr lang="en-IN" sz="1600" b="1" i="0" u="none" strike="noStrike" noProof="0" dirty="0" smtClean="0">
                          <a:effectLst/>
                          <a:latin typeface="Calibri"/>
                        </a:rPr>
                        <a:t>Lakhs</a:t>
                      </a:r>
                      <a:endParaRPr lang="en-IN" sz="1600" b="1" i="0" u="none" strike="noStrike" noProof="0" dirty="0">
                        <a:effectLst/>
                        <a:latin typeface="Calibri"/>
                      </a:endParaRPr>
                    </a:p>
                  </a:txBody>
                  <a:tcPr anchor="ctr">
                    <a:solidFill>
                      <a:srgbClr val="FFFF00"/>
                    </a:solidFill>
                  </a:tcPr>
                </a:tc>
                <a:tc>
                  <a:txBody>
                    <a:bodyPr/>
                    <a:lstStyle/>
                    <a:p>
                      <a:pPr lvl="0" algn="ctr">
                        <a:buNone/>
                      </a:pPr>
                      <a:r>
                        <a:rPr lang="en-IN" sz="1600" b="1" i="0" u="none" strike="noStrike" noProof="0" dirty="0" smtClean="0">
                          <a:solidFill>
                            <a:schemeClr val="tx1">
                              <a:lumMod val="95000"/>
                              <a:lumOff val="5000"/>
                            </a:schemeClr>
                          </a:solidFill>
                          <a:effectLst/>
                        </a:rPr>
                        <a:t>352.79</a:t>
                      </a:r>
                      <a:endParaRPr lang="en-IN" sz="1600" b="1" i="0" u="none" strike="noStrike" noProof="0" dirty="0">
                        <a:solidFill>
                          <a:schemeClr val="tx1">
                            <a:lumMod val="95000"/>
                            <a:lumOff val="5000"/>
                          </a:schemeClr>
                        </a:solidFill>
                        <a:effectLst/>
                      </a:endParaRPr>
                    </a:p>
                  </a:txBody>
                  <a:tcPr anchor="ctr">
                    <a:solidFill>
                      <a:srgbClr val="FFFF00"/>
                    </a:solidFill>
                  </a:tcPr>
                </a:tc>
                <a:extLst>
                  <a:ext uri="{0D108BD9-81ED-4DB2-BD59-A6C34878D82A}">
                    <a16:rowId xmlns="" xmlns:a16="http://schemas.microsoft.com/office/drawing/2014/main" val="3126807044"/>
                  </a:ext>
                </a:extLst>
              </a:tr>
            </a:tbl>
          </a:graphicData>
        </a:graphic>
      </p:graphicFrame>
      <p:pic>
        <p:nvPicPr>
          <p:cNvPr id="5" name="Picture 5">
            <a:extLst>
              <a:ext uri="{FF2B5EF4-FFF2-40B4-BE49-F238E27FC236}">
                <a16:creationId xmlns="" xmlns:a16="http://schemas.microsoft.com/office/drawing/2014/main" id="{47A808C5-036C-0CD6-E69E-9280A5571C0F}"/>
              </a:ext>
            </a:extLst>
          </p:cNvPr>
          <p:cNvPicPr>
            <a:picLocks noChangeAspect="1"/>
          </p:cNvPicPr>
          <p:nvPr/>
        </p:nvPicPr>
        <p:blipFill>
          <a:blip r:embed="rId2"/>
          <a:stretch>
            <a:fillRect/>
          </a:stretch>
        </p:blipFill>
        <p:spPr>
          <a:xfrm>
            <a:off x="5817080" y="3328046"/>
            <a:ext cx="6380671" cy="35299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6" descr="A picture containing indoor&#10;&#10;Description automatically generated">
            <a:extLst>
              <a:ext uri="{FF2B5EF4-FFF2-40B4-BE49-F238E27FC236}">
                <a16:creationId xmlns="" xmlns:a16="http://schemas.microsoft.com/office/drawing/2014/main" id="{2DFCC508-E7D1-98F1-1B58-1AAF92C8ECA8}"/>
              </a:ext>
            </a:extLst>
          </p:cNvPr>
          <p:cNvPicPr>
            <a:picLocks noChangeAspect="1"/>
          </p:cNvPicPr>
          <p:nvPr/>
        </p:nvPicPr>
        <p:blipFill>
          <a:blip r:embed="rId3"/>
          <a:stretch>
            <a:fillRect/>
          </a:stretch>
        </p:blipFill>
        <p:spPr>
          <a:xfrm>
            <a:off x="5817080" y="515155"/>
            <a:ext cx="6380671" cy="2812892"/>
          </a:xfrm>
          <a:prstGeom prst="rect">
            <a:avLst/>
          </a:prstGeom>
        </p:spPr>
      </p:pic>
      <p:sp>
        <p:nvSpPr>
          <p:cNvPr id="8" name="TextBox 7">
            <a:extLst>
              <a:ext uri="{FF2B5EF4-FFF2-40B4-BE49-F238E27FC236}">
                <a16:creationId xmlns="" xmlns:a16="http://schemas.microsoft.com/office/drawing/2014/main" id="{92B904FD-F76F-7581-0374-DD7E18C955C0}"/>
              </a:ext>
            </a:extLst>
          </p:cNvPr>
          <p:cNvSpPr txBox="1"/>
          <p:nvPr/>
        </p:nvSpPr>
        <p:spPr>
          <a:xfrm>
            <a:off x="6624367" y="6128708"/>
            <a:ext cx="528493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IN" sz="2400" b="1">
                <a:solidFill>
                  <a:srgbClr val="002060"/>
                </a:solidFill>
                <a:ea typeface="+mn-lt"/>
                <a:cs typeface="+mn-lt"/>
              </a:rPr>
              <a:t>Flash &amp; Condensate Heat recovery </a:t>
            </a:r>
            <a:endParaRPr lang="en-US" b="1">
              <a:solidFill>
                <a:srgbClr val="002060"/>
              </a:solidFill>
              <a:cs typeface="Calibri"/>
            </a:endParaRPr>
          </a:p>
        </p:txBody>
      </p:sp>
      <p:sp>
        <p:nvSpPr>
          <p:cNvPr id="9" name="TextBox 8">
            <a:extLst>
              <a:ext uri="{FF2B5EF4-FFF2-40B4-BE49-F238E27FC236}">
                <a16:creationId xmlns="" xmlns:a16="http://schemas.microsoft.com/office/drawing/2014/main" id="{5D57F0CB-ECA9-1905-BDE9-4A6D873DA17F}"/>
              </a:ext>
            </a:extLst>
          </p:cNvPr>
          <p:cNvSpPr txBox="1"/>
          <p:nvPr/>
        </p:nvSpPr>
        <p:spPr>
          <a:xfrm>
            <a:off x="7570757" y="2790645"/>
            <a:ext cx="371978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IN" sz="2000" b="1">
                <a:solidFill>
                  <a:srgbClr val="FFFF00"/>
                </a:solidFill>
                <a:ea typeface="+mn-lt"/>
                <a:cs typeface="+mn-lt"/>
              </a:rPr>
              <a:t>Compressor Heat recovery </a:t>
            </a:r>
            <a:endParaRPr lang="en-US" sz="2000" b="1">
              <a:solidFill>
                <a:srgbClr val="FFFF00"/>
              </a:solidFill>
              <a:cs typeface="Calibri"/>
            </a:endParaRPr>
          </a:p>
        </p:txBody>
      </p:sp>
    </p:spTree>
    <p:extLst>
      <p:ext uri="{BB962C8B-B14F-4D97-AF65-F5344CB8AC3E}">
        <p14:creationId xmlns:p14="http://schemas.microsoft.com/office/powerpoint/2010/main" val="3534674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TotalTime>
  <Words>2006</Words>
  <Application>Microsoft Office PowerPoint</Application>
  <PresentationFormat>Widescreen</PresentationFormat>
  <Paragraphs>484</Paragraphs>
  <Slides>24</Slides>
  <Notes>17</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34" baseType="lpstr">
      <vt:lpstr>Arial</vt:lpstr>
      <vt:lpstr>Calibri</vt:lpstr>
      <vt:lpstr>Calibri Light</vt:lpstr>
      <vt:lpstr>Hind Vadodara</vt:lpstr>
      <vt:lpstr>Lao UI</vt:lpstr>
      <vt:lpstr>Times New Roman</vt:lpstr>
      <vt:lpstr>Wingdings</vt:lpstr>
      <vt:lpstr>Office Theme</vt:lpstr>
      <vt:lpstr>1_Office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Darshil Upadhyay</dc:creator>
  <cp:lastModifiedBy>Vijay Patel</cp:lastModifiedBy>
  <cp:revision>53</cp:revision>
  <dcterms:modified xsi:type="dcterms:W3CDTF">2022-12-13T14:14:07Z</dcterms:modified>
</cp:coreProperties>
</file>