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2" r:id="rId3"/>
    <p:sldId id="327" r:id="rId4"/>
    <p:sldId id="328" r:id="rId5"/>
    <p:sldId id="300" r:id="rId6"/>
    <p:sldId id="292" r:id="rId7"/>
    <p:sldId id="295" r:id="rId8"/>
    <p:sldId id="297" r:id="rId9"/>
    <p:sldId id="317" r:id="rId10"/>
    <p:sldId id="337" r:id="rId11"/>
    <p:sldId id="285" r:id="rId12"/>
    <p:sldId id="286" r:id="rId13"/>
    <p:sldId id="287" r:id="rId14"/>
    <p:sldId id="303" r:id="rId15"/>
    <p:sldId id="308" r:id="rId16"/>
    <p:sldId id="304" r:id="rId17"/>
    <p:sldId id="320" r:id="rId18"/>
    <p:sldId id="288" r:id="rId19"/>
    <p:sldId id="338" r:id="rId20"/>
    <p:sldId id="339"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CC"/>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2430" y="-6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a:solidFill>
                  <a:schemeClr val="dk1"/>
                </a:solidFill>
                <a:latin typeface="+mn-lt"/>
                <a:ea typeface="+mn-ea"/>
                <a:cs typeface="+mn-cs"/>
              </a:defRPr>
            </a:pPr>
            <a:r>
              <a:rPr lang="en-IN" sz="2800" b="1" u="sng" dirty="0" smtClean="0">
                <a:solidFill>
                  <a:schemeClr val="dk1"/>
                </a:solidFill>
                <a:latin typeface="+mn-lt"/>
                <a:ea typeface="+mn-ea"/>
                <a:cs typeface="+mn-cs"/>
              </a:rPr>
              <a:t>Specific Energy Consumption (</a:t>
            </a:r>
            <a:r>
              <a:rPr lang="en-IN" sz="2800" b="1" u="sng" dirty="0" err="1" smtClean="0">
                <a:solidFill>
                  <a:schemeClr val="dk1"/>
                </a:solidFill>
                <a:latin typeface="+mn-lt"/>
                <a:ea typeface="+mn-ea"/>
                <a:cs typeface="+mn-cs"/>
              </a:rPr>
              <a:t>Gcal</a:t>
            </a:r>
            <a:r>
              <a:rPr lang="en-IN" sz="2800" b="1" u="sng" dirty="0" smtClean="0">
                <a:solidFill>
                  <a:schemeClr val="dk1"/>
                </a:solidFill>
                <a:latin typeface="+mn-lt"/>
                <a:ea typeface="+mn-ea"/>
                <a:cs typeface="+mn-cs"/>
              </a:rPr>
              <a:t>/TCS)</a:t>
            </a:r>
          </a:p>
          <a:p>
            <a:pPr marL="0" marR="0" indent="0" algn="ctr" defTabSz="914400" rtl="0" eaLnBrk="1" fontAlgn="auto" latinLnBrk="0" hangingPunct="1">
              <a:lnSpc>
                <a:spcPct val="100000"/>
              </a:lnSpc>
              <a:spcBef>
                <a:spcPts val="0"/>
              </a:spcBef>
              <a:spcAft>
                <a:spcPts val="0"/>
              </a:spcAft>
              <a:buClrTx/>
              <a:buSzTx/>
              <a:buFontTx/>
              <a:buNone/>
              <a:tabLst/>
              <a:defRPr>
                <a:solidFill>
                  <a:schemeClr val="dk1"/>
                </a:solidFill>
                <a:latin typeface="+mn-lt"/>
                <a:ea typeface="+mn-ea"/>
                <a:cs typeface="+mn-cs"/>
              </a:defRPr>
            </a:pPr>
            <a:r>
              <a:rPr lang="en-IN" sz="2400" b="1" u="none" dirty="0" smtClean="0">
                <a:solidFill>
                  <a:schemeClr val="dk1"/>
                </a:solidFill>
                <a:latin typeface="+mn-lt"/>
                <a:ea typeface="+mn-ea"/>
                <a:cs typeface="+mn-cs"/>
              </a:rPr>
              <a:t>(</a:t>
            </a:r>
            <a:r>
              <a:rPr lang="en-IN" sz="2000" b="1" u="none" dirty="0" smtClean="0">
                <a:solidFill>
                  <a:schemeClr val="dk1"/>
                </a:solidFill>
                <a:latin typeface="+mn-lt"/>
                <a:ea typeface="+mn-ea"/>
                <a:cs typeface="+mn-cs"/>
              </a:rPr>
              <a:t>WSA Method</a:t>
            </a:r>
            <a:r>
              <a:rPr lang="en-IN" sz="2400" b="1" u="none" dirty="0" smtClean="0">
                <a:solidFill>
                  <a:schemeClr val="dk1"/>
                </a:solidFill>
                <a:latin typeface="+mn-lt"/>
                <a:ea typeface="+mn-ea"/>
                <a:cs typeface="+mn-cs"/>
              </a:rPr>
              <a:t>)</a:t>
            </a:r>
            <a:endParaRPr lang="en-US" sz="2400" b="1" u="none" dirty="0" smtClean="0">
              <a:solidFill>
                <a:schemeClr val="dk1"/>
              </a:solidFill>
              <a:latin typeface="+mn-lt"/>
              <a:ea typeface="+mn-ea"/>
              <a:cs typeface="+mn-cs"/>
            </a:endParaRP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plotArea>
      <c:layout/>
      <c:barChart>
        <c:barDir val="col"/>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b="1">
                    <a:solidFill>
                      <a:srgbClr val="33CC3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2018-19</c:v>
                </c:pt>
                <c:pt idx="1">
                  <c:v>2019-20</c:v>
                </c:pt>
                <c:pt idx="2">
                  <c:v>2020-21</c:v>
                </c:pt>
                <c:pt idx="3">
                  <c:v>2021-22</c:v>
                </c:pt>
              </c:strCache>
            </c:strRef>
          </c:cat>
          <c:val>
            <c:numRef>
              <c:f>Sheet1!$B$2:$B$5</c:f>
              <c:numCache>
                <c:formatCode>#,##0.00</c:formatCode>
                <c:ptCount val="4"/>
                <c:pt idx="0">
                  <c:v>6.2590000000000003</c:v>
                </c:pt>
                <c:pt idx="1">
                  <c:v>6.2439999999999998</c:v>
                </c:pt>
                <c:pt idx="2">
                  <c:v>6.1893000000000002</c:v>
                </c:pt>
                <c:pt idx="3">
                  <c:v>5.9907000000000004</c:v>
                </c:pt>
              </c:numCache>
            </c:numRef>
          </c:val>
          <c:extLst>
            <c:ext xmlns:c16="http://schemas.microsoft.com/office/drawing/2014/chart" uri="{C3380CC4-5D6E-409C-BE32-E72D297353CC}">
              <c16:uniqueId val="{00000000-609A-42CC-9C5C-39C2095E7B48}"/>
            </c:ext>
          </c:extLst>
        </c:ser>
        <c:dLbls>
          <c:showLegendKey val="0"/>
          <c:showVal val="0"/>
          <c:showCatName val="0"/>
          <c:showSerName val="0"/>
          <c:showPercent val="0"/>
          <c:showBubbleSize val="0"/>
        </c:dLbls>
        <c:gapWidth val="150"/>
        <c:axId val="116287360"/>
        <c:axId val="116288896"/>
      </c:barChart>
      <c:catAx>
        <c:axId val="116287360"/>
        <c:scaling>
          <c:orientation val="minMax"/>
        </c:scaling>
        <c:delete val="0"/>
        <c:axPos val="b"/>
        <c:numFmt formatCode="General" sourceLinked="0"/>
        <c:majorTickMark val="none"/>
        <c:minorTickMark val="none"/>
        <c:tickLblPos val="nextTo"/>
        <c:crossAx val="116288896"/>
        <c:crosses val="autoZero"/>
        <c:auto val="1"/>
        <c:lblAlgn val="ctr"/>
        <c:lblOffset val="100"/>
        <c:noMultiLvlLbl val="0"/>
      </c:catAx>
      <c:valAx>
        <c:axId val="116288896"/>
        <c:scaling>
          <c:orientation val="minMax"/>
        </c:scaling>
        <c:delete val="1"/>
        <c:axPos val="l"/>
        <c:numFmt formatCode="#,##0.00" sourceLinked="1"/>
        <c:majorTickMark val="none"/>
        <c:minorTickMark val="none"/>
        <c:tickLblPos val="none"/>
        <c:crossAx val="1162873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solidFill>
          <a:schemeClr val="accent3"/>
        </a:solidFill>
        <a:ln w="25400" cap="flat" cmpd="sng" algn="ctr">
          <a:solidFill>
            <a:schemeClr val="accent3">
              <a:shade val="50000"/>
            </a:schemeClr>
          </a:solidFill>
          <a:prstDash val="solid"/>
        </a:ln>
        <a:effectLst/>
      </c:spPr>
      <c:txPr>
        <a:bodyPr/>
        <a:lstStyle/>
        <a:p>
          <a:pPr>
            <a:defRPr>
              <a:solidFill>
                <a:schemeClr val="lt1"/>
              </a:solidFill>
              <a:latin typeface="+mn-lt"/>
              <a:ea typeface="+mn-ea"/>
              <a:cs typeface="+mn-cs"/>
            </a:defRPr>
          </a:pPr>
          <a:endParaRPr lang="en-US"/>
        </a:p>
      </c:txPr>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HP Boiler coal consumption(T)</c:v>
                </c:pt>
              </c:strCache>
            </c:strRef>
          </c:tx>
          <c:invertIfNegative val="0"/>
          <c:dLbls>
            <c:dLbl>
              <c:idx val="0"/>
              <c:layout>
                <c:manualLayout>
                  <c:x val="8.8888888888889236E-3"/>
                  <c:y val="-0.40533968137703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4-4520-A09D-645EA7657151}"/>
                </c:ext>
              </c:extLst>
            </c:dLbl>
            <c:dLbl>
              <c:idx val="1"/>
              <c:layout>
                <c:manualLayout>
                  <c:x val="1.1851768899838629E-2"/>
                  <c:y val="-0.263452139980173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F4-4520-A09D-645EA7657151}"/>
                </c:ext>
              </c:extLst>
            </c:dLbl>
            <c:dLbl>
              <c:idx val="2"/>
              <c:layout>
                <c:manualLayout>
                  <c:x val="1.3333240012318373E-2"/>
                  <c:y val="-0.124229384853729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F4-4520-A09D-645EA7657151}"/>
                </c:ext>
              </c:extLst>
            </c:dLbl>
            <c:dLbl>
              <c:idx val="3"/>
              <c:layout>
                <c:manualLayout>
                  <c:x val="1.4814711124798194E-2"/>
                  <c:y val="-8.1391665938650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F4-4520-A09D-645EA7657151}"/>
                </c:ext>
              </c:extLst>
            </c:dLbl>
            <c:spPr>
              <a:noFill/>
              <a:ln>
                <a:noFill/>
              </a:ln>
              <a:effectLst/>
            </c:spPr>
            <c:txPr>
              <a:bodyPr/>
              <a:lstStyle/>
              <a:p>
                <a:pPr>
                  <a:defRPr sz="2000"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2019-20</c:v>
                </c:pt>
                <c:pt idx="1">
                  <c:v>2020-21</c:v>
                </c:pt>
                <c:pt idx="2">
                  <c:v>2021-22</c:v>
                </c:pt>
              </c:strCache>
            </c:strRef>
          </c:cat>
          <c:val>
            <c:numRef>
              <c:f>Sheet1!$B$2:$B$4</c:f>
              <c:numCache>
                <c:formatCode>General</c:formatCode>
                <c:ptCount val="3"/>
                <c:pt idx="0">
                  <c:v>170885</c:v>
                </c:pt>
                <c:pt idx="1">
                  <c:v>70881</c:v>
                </c:pt>
                <c:pt idx="2">
                  <c:v>23800</c:v>
                </c:pt>
              </c:numCache>
            </c:numRef>
          </c:val>
          <c:extLst>
            <c:ext xmlns:c16="http://schemas.microsoft.com/office/drawing/2014/chart" uri="{C3380CC4-5D6E-409C-BE32-E72D297353CC}">
              <c16:uniqueId val="{00000004-DDF4-4520-A09D-645EA7657151}"/>
            </c:ext>
          </c:extLst>
        </c:ser>
        <c:dLbls>
          <c:showLegendKey val="0"/>
          <c:showVal val="0"/>
          <c:showCatName val="0"/>
          <c:showSerName val="0"/>
          <c:showPercent val="0"/>
          <c:showBubbleSize val="0"/>
        </c:dLbls>
        <c:gapWidth val="150"/>
        <c:shape val="box"/>
        <c:axId val="117842304"/>
        <c:axId val="117843840"/>
        <c:axId val="0"/>
      </c:bar3DChart>
      <c:catAx>
        <c:axId val="117842304"/>
        <c:scaling>
          <c:orientation val="minMax"/>
        </c:scaling>
        <c:delete val="0"/>
        <c:axPos val="b"/>
        <c:numFmt formatCode="General" sourceLinked="1"/>
        <c:majorTickMark val="out"/>
        <c:minorTickMark val="none"/>
        <c:tickLblPos val="nextTo"/>
        <c:txPr>
          <a:bodyPr/>
          <a:lstStyle/>
          <a:p>
            <a:pPr>
              <a:defRPr b="1">
                <a:solidFill>
                  <a:srgbClr val="C00000"/>
                </a:solidFill>
              </a:defRPr>
            </a:pPr>
            <a:endParaRPr lang="en-US"/>
          </a:p>
        </c:txPr>
        <c:crossAx val="117843840"/>
        <c:crosses val="autoZero"/>
        <c:auto val="1"/>
        <c:lblAlgn val="ctr"/>
        <c:lblOffset val="100"/>
        <c:noMultiLvlLbl val="0"/>
      </c:catAx>
      <c:valAx>
        <c:axId val="117843840"/>
        <c:scaling>
          <c:orientation val="minMax"/>
          <c:max val="126000"/>
        </c:scaling>
        <c:delete val="1"/>
        <c:axPos val="l"/>
        <c:numFmt formatCode="General" sourceLinked="1"/>
        <c:majorTickMark val="out"/>
        <c:minorTickMark val="none"/>
        <c:tickLblPos val="none"/>
        <c:crossAx val="117842304"/>
        <c:crosses val="autoZero"/>
        <c:crossBetween val="between"/>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solidFill>
                  <a:schemeClr val="dk1"/>
                </a:solidFill>
                <a:latin typeface="+mn-lt"/>
                <a:ea typeface="+mn-ea"/>
                <a:cs typeface="+mn-cs"/>
              </a:defRPr>
            </a:pPr>
            <a:r>
              <a:rPr lang="en-US" sz="2800" dirty="0">
                <a:solidFill>
                  <a:schemeClr val="dk1"/>
                </a:solidFill>
                <a:latin typeface="+mn-lt"/>
                <a:ea typeface="+mn-ea"/>
                <a:cs typeface="+mn-cs"/>
              </a:rPr>
              <a:t>TRTG </a:t>
            </a:r>
            <a:r>
              <a:rPr lang="en-US" sz="2800" dirty="0" smtClean="0">
                <a:solidFill>
                  <a:schemeClr val="dk1"/>
                </a:solidFill>
                <a:latin typeface="+mn-lt"/>
                <a:ea typeface="+mn-ea"/>
                <a:cs typeface="+mn-cs"/>
              </a:rPr>
              <a:t> Average Power </a:t>
            </a:r>
            <a:r>
              <a:rPr lang="en-US" sz="2800" dirty="0">
                <a:solidFill>
                  <a:schemeClr val="dk1"/>
                </a:solidFill>
                <a:latin typeface="+mn-lt"/>
                <a:ea typeface="+mn-ea"/>
                <a:cs typeface="+mn-cs"/>
              </a:rPr>
              <a:t>Generation (MW)</a:t>
            </a:r>
          </a:p>
        </c:rich>
      </c:tx>
      <c:layout>
        <c:manualLayout>
          <c:xMode val="edge"/>
          <c:yMode val="edge"/>
          <c:x val="0.23404817731116948"/>
          <c:y val="1.2851404538772031E-2"/>
        </c:manualLayout>
      </c:layout>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plotArea>
      <c:layout/>
      <c:barChart>
        <c:barDir val="col"/>
        <c:grouping val="clustered"/>
        <c:varyColors val="0"/>
        <c:ser>
          <c:idx val="0"/>
          <c:order val="0"/>
          <c:tx>
            <c:strRef>
              <c:f>Sheet1!$B$1</c:f>
              <c:strCache>
                <c:ptCount val="1"/>
                <c:pt idx="0">
                  <c:v>TRTG Power Generation (MW)</c:v>
                </c:pt>
              </c:strCache>
            </c:strRef>
          </c:tx>
          <c:invertIfNegative val="0"/>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2019-20</c:v>
                </c:pt>
                <c:pt idx="1">
                  <c:v>2020-21</c:v>
                </c:pt>
                <c:pt idx="2">
                  <c:v>2021-22</c:v>
                </c:pt>
              </c:strCache>
            </c:strRef>
          </c:cat>
          <c:val>
            <c:numRef>
              <c:f>Sheet1!$B$2:$B$4</c:f>
              <c:numCache>
                <c:formatCode>General</c:formatCode>
                <c:ptCount val="3"/>
                <c:pt idx="0">
                  <c:v>11.33</c:v>
                </c:pt>
                <c:pt idx="1">
                  <c:v>12.239999999999998</c:v>
                </c:pt>
                <c:pt idx="2">
                  <c:v>13.450000000000006</c:v>
                </c:pt>
              </c:numCache>
            </c:numRef>
          </c:val>
          <c:extLst>
            <c:ext xmlns:c16="http://schemas.microsoft.com/office/drawing/2014/chart" uri="{C3380CC4-5D6E-409C-BE32-E72D297353CC}">
              <c16:uniqueId val="{00000000-D5E1-4020-B29A-57104793E038}"/>
            </c:ext>
          </c:extLst>
        </c:ser>
        <c:dLbls>
          <c:showLegendKey val="0"/>
          <c:showVal val="0"/>
          <c:showCatName val="0"/>
          <c:showSerName val="0"/>
          <c:showPercent val="0"/>
          <c:showBubbleSize val="0"/>
        </c:dLbls>
        <c:gapWidth val="150"/>
        <c:axId val="117880320"/>
        <c:axId val="117881856"/>
      </c:barChart>
      <c:catAx>
        <c:axId val="117880320"/>
        <c:scaling>
          <c:orientation val="minMax"/>
        </c:scaling>
        <c:delete val="0"/>
        <c:axPos val="b"/>
        <c:numFmt formatCode="General" sourceLinked="1"/>
        <c:majorTickMark val="none"/>
        <c:minorTickMark val="none"/>
        <c:tickLblPos val="nextTo"/>
        <c:txPr>
          <a:bodyPr/>
          <a:lstStyle/>
          <a:p>
            <a:pPr>
              <a:defRPr b="1">
                <a:solidFill>
                  <a:srgbClr val="C00000"/>
                </a:solidFill>
              </a:defRPr>
            </a:pPr>
            <a:endParaRPr lang="en-US"/>
          </a:p>
        </c:txPr>
        <c:crossAx val="117881856"/>
        <c:crosses val="autoZero"/>
        <c:auto val="1"/>
        <c:lblAlgn val="ctr"/>
        <c:lblOffset val="100"/>
        <c:noMultiLvlLbl val="0"/>
      </c:catAx>
      <c:valAx>
        <c:axId val="117881856"/>
        <c:scaling>
          <c:orientation val="minMax"/>
        </c:scaling>
        <c:delete val="1"/>
        <c:axPos val="l"/>
        <c:numFmt formatCode="General" sourceLinked="1"/>
        <c:majorTickMark val="out"/>
        <c:minorTickMark val="none"/>
        <c:tickLblPos val="none"/>
        <c:crossAx val="117880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dk1"/>
                </a:solidFill>
                <a:latin typeface="+mn-lt"/>
                <a:ea typeface="+mn-ea"/>
                <a:cs typeface="+mn-cs"/>
              </a:defRPr>
            </a:pPr>
            <a:r>
              <a:rPr lang="en-IN" sz="2400" u="sng" dirty="0">
                <a:solidFill>
                  <a:schemeClr val="dk1"/>
                </a:solidFill>
                <a:latin typeface="+mn-lt"/>
                <a:ea typeface="+mn-ea"/>
                <a:cs typeface="+mn-cs"/>
              </a:rPr>
              <a:t>Specific Power Consumption (kWh/TCS)</a:t>
            </a:r>
            <a:endParaRPr lang="en-US" sz="2400" u="sng" dirty="0">
              <a:solidFill>
                <a:schemeClr val="dk1"/>
              </a:solidFill>
              <a:latin typeface="+mn-lt"/>
              <a:ea typeface="+mn-ea"/>
              <a:cs typeface="+mn-cs"/>
            </a:endParaRPr>
          </a:p>
        </c:rich>
      </c:tx>
      <c:overlay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itle>
    <c:autoTitleDeleted val="0"/>
    <c:plotArea>
      <c:layout/>
      <c:barChart>
        <c:barDir val="col"/>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2000" b="1">
                    <a:solidFill>
                      <a:srgbClr val="33CC3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2019-20</c:v>
                </c:pt>
                <c:pt idx="1">
                  <c:v>2020-21</c:v>
                </c:pt>
                <c:pt idx="2">
                  <c:v>2021-22</c:v>
                </c:pt>
              </c:strCache>
            </c:strRef>
          </c:cat>
          <c:val>
            <c:numRef>
              <c:f>Sheet1!$B$2:$B$4</c:f>
              <c:numCache>
                <c:formatCode>#,##0</c:formatCode>
                <c:ptCount val="3"/>
                <c:pt idx="0">
                  <c:v>516</c:v>
                </c:pt>
                <c:pt idx="1">
                  <c:v>496</c:v>
                </c:pt>
                <c:pt idx="2">
                  <c:v>489</c:v>
                </c:pt>
              </c:numCache>
            </c:numRef>
          </c:val>
          <c:extLst>
            <c:ext xmlns:c16="http://schemas.microsoft.com/office/drawing/2014/chart" uri="{C3380CC4-5D6E-409C-BE32-E72D297353CC}">
              <c16:uniqueId val="{00000000-6416-4E7D-9E95-002A606CE92E}"/>
            </c:ext>
          </c:extLst>
        </c:ser>
        <c:dLbls>
          <c:showLegendKey val="0"/>
          <c:showVal val="0"/>
          <c:showCatName val="0"/>
          <c:showSerName val="0"/>
          <c:showPercent val="0"/>
          <c:showBubbleSize val="0"/>
        </c:dLbls>
        <c:gapWidth val="150"/>
        <c:axId val="116209536"/>
        <c:axId val="116211072"/>
      </c:barChart>
      <c:catAx>
        <c:axId val="116209536"/>
        <c:scaling>
          <c:orientation val="minMax"/>
        </c:scaling>
        <c:delete val="0"/>
        <c:axPos val="b"/>
        <c:numFmt formatCode="General" sourceLinked="0"/>
        <c:majorTickMark val="none"/>
        <c:minorTickMark val="none"/>
        <c:tickLblPos val="nextTo"/>
        <c:crossAx val="116211072"/>
        <c:crosses val="autoZero"/>
        <c:auto val="1"/>
        <c:lblAlgn val="ctr"/>
        <c:lblOffset val="100"/>
        <c:noMultiLvlLbl val="0"/>
      </c:catAx>
      <c:valAx>
        <c:axId val="116211072"/>
        <c:scaling>
          <c:orientation val="minMax"/>
        </c:scaling>
        <c:delete val="1"/>
        <c:axPos val="l"/>
        <c:numFmt formatCode="#,##0" sourceLinked="1"/>
        <c:majorTickMark val="none"/>
        <c:minorTickMark val="none"/>
        <c:tickLblPos val="none"/>
        <c:crossAx val="1162095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AD57A-3AFC-4BB1-AAC0-B1AB68D37ED7}" type="doc">
      <dgm:prSet loTypeId="urn:microsoft.com/office/officeart/2005/8/layout/venn1" loCatId="relationship" qsTypeId="urn:microsoft.com/office/officeart/2005/8/quickstyle/simple1" qsCatId="simple" csTypeId="urn:microsoft.com/office/officeart/2005/8/colors/accent6_5" csCatId="accent6" phldr="1"/>
      <dgm:spPr/>
      <dgm:t>
        <a:bodyPr/>
        <a:lstStyle/>
        <a:p>
          <a:endParaRPr lang="en-US"/>
        </a:p>
      </dgm:t>
    </dgm:pt>
    <dgm:pt modelId="{9E513C90-8945-411F-A950-4F9E49622971}">
      <dgm:prSet/>
      <dgm:spPr/>
      <dgm:t>
        <a:bodyPr/>
        <a:lstStyle/>
        <a:p>
          <a:pPr rtl="0"/>
          <a:r>
            <a:rPr lang="en-US" b="1" u="sng" dirty="0" smtClean="0"/>
            <a:t>THANK YOU</a:t>
          </a:r>
          <a:endParaRPr lang="en-US" b="1" u="sng" dirty="0"/>
        </a:p>
      </dgm:t>
    </dgm:pt>
    <dgm:pt modelId="{C745E40E-2392-49EB-B147-20302CD8F0BC}" type="parTrans" cxnId="{E3A4D24C-F721-428A-B51D-87AC7DC3A447}">
      <dgm:prSet/>
      <dgm:spPr/>
      <dgm:t>
        <a:bodyPr/>
        <a:lstStyle/>
        <a:p>
          <a:endParaRPr lang="en-US"/>
        </a:p>
      </dgm:t>
    </dgm:pt>
    <dgm:pt modelId="{E67D437F-0C69-43CC-BD60-364914176E94}" type="sibTrans" cxnId="{E3A4D24C-F721-428A-B51D-87AC7DC3A447}">
      <dgm:prSet/>
      <dgm:spPr/>
      <dgm:t>
        <a:bodyPr/>
        <a:lstStyle/>
        <a:p>
          <a:endParaRPr lang="en-US"/>
        </a:p>
      </dgm:t>
    </dgm:pt>
    <dgm:pt modelId="{508C1700-101D-4FE4-B54A-D6954CF7319D}" type="pres">
      <dgm:prSet presAssocID="{3C1AD57A-3AFC-4BB1-AAC0-B1AB68D37ED7}" presName="compositeShape" presStyleCnt="0">
        <dgm:presLayoutVars>
          <dgm:chMax val="7"/>
          <dgm:dir/>
          <dgm:resizeHandles val="exact"/>
        </dgm:presLayoutVars>
      </dgm:prSet>
      <dgm:spPr/>
      <dgm:t>
        <a:bodyPr/>
        <a:lstStyle/>
        <a:p>
          <a:endParaRPr lang="en-US"/>
        </a:p>
      </dgm:t>
    </dgm:pt>
    <dgm:pt modelId="{B442E16B-49AA-4A49-89BF-FC97702FF65E}" type="pres">
      <dgm:prSet presAssocID="{9E513C90-8945-411F-A950-4F9E49622971}" presName="circ1TxSh" presStyleLbl="vennNode1" presStyleIdx="0" presStyleCnt="1" custScaleX="706667"/>
      <dgm:spPr/>
      <dgm:t>
        <a:bodyPr/>
        <a:lstStyle/>
        <a:p>
          <a:endParaRPr lang="en-US"/>
        </a:p>
      </dgm:t>
    </dgm:pt>
  </dgm:ptLst>
  <dgm:cxnLst>
    <dgm:cxn modelId="{5D4E87B1-E5C8-42FA-8581-AA434524684F}" type="presOf" srcId="{9E513C90-8945-411F-A950-4F9E49622971}" destId="{B442E16B-49AA-4A49-89BF-FC97702FF65E}" srcOrd="0" destOrd="0" presId="urn:microsoft.com/office/officeart/2005/8/layout/venn1"/>
    <dgm:cxn modelId="{E3A4D24C-F721-428A-B51D-87AC7DC3A447}" srcId="{3C1AD57A-3AFC-4BB1-AAC0-B1AB68D37ED7}" destId="{9E513C90-8945-411F-A950-4F9E49622971}" srcOrd="0" destOrd="0" parTransId="{C745E40E-2392-49EB-B147-20302CD8F0BC}" sibTransId="{E67D437F-0C69-43CC-BD60-364914176E94}"/>
    <dgm:cxn modelId="{A0DA372A-3977-40FB-A725-2D0812C930BD}" type="presOf" srcId="{3C1AD57A-3AFC-4BB1-AAC0-B1AB68D37ED7}" destId="{508C1700-101D-4FE4-B54A-D6954CF7319D}" srcOrd="0" destOrd="0" presId="urn:microsoft.com/office/officeart/2005/8/layout/venn1"/>
    <dgm:cxn modelId="{12952DC2-B0DE-4BB2-98B8-52E0C9DDBAF0}" type="presParOf" srcId="{508C1700-101D-4FE4-B54A-D6954CF7319D}" destId="{B442E16B-49AA-4A49-89BF-FC97702FF65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2E16B-49AA-4A49-89BF-FC97702FF65E}">
      <dsp:nvSpPr>
        <dsp:cNvPr id="0" name=""/>
        <dsp:cNvSpPr/>
      </dsp:nvSpPr>
      <dsp:spPr>
        <a:xfrm>
          <a:off x="76198" y="0"/>
          <a:ext cx="8077203" cy="1143000"/>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rtl="0">
            <a:lnSpc>
              <a:spcPct val="90000"/>
            </a:lnSpc>
            <a:spcBef>
              <a:spcPct val="0"/>
            </a:spcBef>
            <a:spcAft>
              <a:spcPct val="35000"/>
            </a:spcAft>
          </a:pPr>
          <a:r>
            <a:rPr lang="en-US" sz="5700" b="1" u="sng" kern="1200" dirty="0" smtClean="0"/>
            <a:t>THANK YOU</a:t>
          </a:r>
          <a:endParaRPr lang="en-US" sz="5700" b="1" u="sng" kern="1200" dirty="0"/>
        </a:p>
      </dsp:txBody>
      <dsp:txXfrm>
        <a:off x="1259077" y="167388"/>
        <a:ext cx="5711445" cy="8082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0.26364</cdr:x>
      <cdr:y>0.08861</cdr:y>
    </cdr:from>
    <cdr:to>
      <cdr:x>0.38</cdr:x>
      <cdr:y>0.1519</cdr:y>
    </cdr:to>
    <cdr:sp macro="" textlink="">
      <cdr:nvSpPr>
        <cdr:cNvPr id="2" name="TextBox 1"/>
        <cdr:cNvSpPr txBox="1"/>
      </cdr:nvSpPr>
      <cdr:spPr>
        <a:xfrm xmlns:a="http://schemas.openxmlformats.org/drawingml/2006/main">
          <a:off x="2071702" y="500066"/>
          <a:ext cx="91440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0.26364</cdr:x>
      <cdr:y>0.08861</cdr:y>
    </cdr:from>
    <cdr:to>
      <cdr:x>0.38</cdr:x>
      <cdr:y>0.1519</cdr:y>
    </cdr:to>
    <cdr:sp macro="" textlink="">
      <cdr:nvSpPr>
        <cdr:cNvPr id="2" name="TextBox 1"/>
        <cdr:cNvSpPr txBox="1"/>
      </cdr:nvSpPr>
      <cdr:spPr>
        <a:xfrm xmlns:a="http://schemas.openxmlformats.org/drawingml/2006/main">
          <a:off x="2071702" y="500066"/>
          <a:ext cx="91440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FE96E-1001-4733-BF9F-8057E9940A38}" type="datetimeFigureOut">
              <a:rPr lang="en-US" smtClean="0"/>
              <a:pPr/>
              <a:t>2/23/2023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77F6F-E9EF-43F1-ACB2-498E91C91F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IN" sz="1600" dirty="0"/>
              <a:t>To cater to the additional demand of flat products decision was taken to expand the Plant to the crude steel producing capacity of 1.8 MT. </a:t>
            </a:r>
          </a:p>
          <a:p>
            <a:endParaRPr lang="en-IN" sz="1600" dirty="0"/>
          </a:p>
          <a:p>
            <a:endParaRPr lang="en-IN" sz="1600" dirty="0"/>
          </a:p>
          <a:p>
            <a:pPr algn="just"/>
            <a:r>
              <a:rPr lang="en-IN" sz="1600" dirty="0"/>
              <a:t>To overcome technological obsolesce and to remain competitor in the market, RSP went for further modernisation during 1989-1999 to a crude steel capacity of 1.9'MT and after that </a:t>
            </a:r>
          </a:p>
          <a:p>
            <a:pPr algn="just"/>
            <a:endParaRPr lang="en-IN" sz="1600" dirty="0"/>
          </a:p>
          <a:p>
            <a:pPr algn="just"/>
            <a:endParaRPr lang="en-IN" sz="1600" dirty="0"/>
          </a:p>
          <a:p>
            <a:pPr algn="just"/>
            <a:r>
              <a:rPr lang="en-IN" sz="1600" dirty="0"/>
              <a:t> RSP has just concluded its 3</a:t>
            </a:r>
            <a:r>
              <a:rPr lang="en-IN" sz="1600" baseline="30000" dirty="0"/>
              <a:t>rd</a:t>
            </a:r>
            <a:r>
              <a:rPr lang="en-IN" sz="1600" dirty="0"/>
              <a:t> phase of capacity enhancement with latest technology input to increase economy of scale, enlarge customer base, improve labour productivity, adherence of environment norms and better techno economics. </a:t>
            </a:r>
          </a:p>
          <a:p>
            <a:endParaRPr lang="en-US" sz="1600" dirty="0"/>
          </a:p>
        </p:txBody>
      </p:sp>
      <p:sp>
        <p:nvSpPr>
          <p:cNvPr id="4" name="Slide Number Placeholder 3"/>
          <p:cNvSpPr>
            <a:spLocks noGrp="1"/>
          </p:cNvSpPr>
          <p:nvPr>
            <p:ph type="sldNum" sz="quarter" idx="10"/>
          </p:nvPr>
        </p:nvSpPr>
        <p:spPr/>
        <p:txBody>
          <a:bodyPr/>
          <a:lstStyle/>
          <a:p>
            <a:fld id="{37F73A55-EFA1-44D3-B584-D8A5BC30BDB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E5923-369A-405E-89A4-DCD1BE747564}"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E5923-369A-405E-89A4-DCD1BE747564}"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E5923-369A-405E-89A4-DCD1BE747564}"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E5923-369A-405E-89A4-DCD1BE747564}"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E5923-369A-405E-89A4-DCD1BE747564}"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E5923-369A-405E-89A4-DCD1BE747564}"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E5923-369A-405E-89A4-DCD1BE747564}"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E5923-369A-405E-89A4-DCD1BE747564}"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E5923-369A-405E-89A4-DCD1BE747564}"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E5923-369A-405E-89A4-DCD1BE747564}"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E5923-369A-405E-89A4-DCD1BE747564}"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32A41-3F0C-424D-A3FB-D9D763EA3A8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E5923-369A-405E-89A4-DCD1BE747564}" type="datetimeFigureOut">
              <a:rPr lang="en-US" smtClean="0"/>
              <a:pPr/>
              <a:t>2/23/2023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2A41-3F0C-424D-A3FB-D9D763EA3A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9.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lum bright="63000" contrast="-77000"/>
          </a:blip>
          <a:srcRect/>
          <a:stretch>
            <a:fillRect/>
          </a:stretch>
        </p:blipFill>
        <p:spPr bwMode="auto">
          <a:xfrm>
            <a:off x="42610" y="129722"/>
            <a:ext cx="8958546" cy="6585426"/>
          </a:xfrm>
          <a:prstGeom prst="rect">
            <a:avLst/>
          </a:prstGeom>
          <a:noFill/>
          <a:ln w="9525">
            <a:noFill/>
            <a:miter lim="800000"/>
            <a:headEnd/>
            <a:tailEnd/>
          </a:ln>
          <a:effectLst/>
        </p:spPr>
      </p:pic>
      <p:sp>
        <p:nvSpPr>
          <p:cNvPr id="8" name="TextBox 7"/>
          <p:cNvSpPr txBox="1"/>
          <p:nvPr/>
        </p:nvSpPr>
        <p:spPr>
          <a:xfrm>
            <a:off x="1142976" y="2865680"/>
            <a:ext cx="7136249"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IN" sz="5400" b="1" dirty="0" smtClean="0">
                <a:solidFill>
                  <a:srgbClr val="33CC33"/>
                </a:solidFill>
              </a:rPr>
              <a:t>ROURKELA STEEL PLANT</a:t>
            </a:r>
            <a:endParaRPr lang="en-US" sz="5400" b="1" dirty="0">
              <a:solidFill>
                <a:srgbClr val="33CC33"/>
              </a:solidFill>
            </a:endParaRPr>
          </a:p>
        </p:txBody>
      </p:sp>
      <p:sp>
        <p:nvSpPr>
          <p:cNvPr id="3" name="TextBox 2"/>
          <p:cNvSpPr txBox="1"/>
          <p:nvPr/>
        </p:nvSpPr>
        <p:spPr>
          <a:xfrm>
            <a:off x="214282" y="3643314"/>
            <a:ext cx="341760" cy="923330"/>
          </a:xfrm>
          <a:prstGeom prst="rect">
            <a:avLst/>
          </a:prstGeom>
          <a:noFill/>
        </p:spPr>
        <p:txBody>
          <a:bodyPr wrap="none" rtlCol="0">
            <a:spAutoFit/>
          </a:bodyPr>
          <a:lstStyle/>
          <a:p>
            <a:r>
              <a:rPr lang="en-IN" sz="5400" b="1" dirty="0" smtClean="0">
                <a:solidFill>
                  <a:srgbClr val="0000FF"/>
                </a:solidFill>
              </a:rPr>
              <a:t> </a:t>
            </a:r>
            <a:endParaRPr lang="en-US" sz="3600" b="1" dirty="0">
              <a:solidFill>
                <a:srgbClr val="0000FF"/>
              </a:solidFill>
            </a:endParaRPr>
          </a:p>
        </p:txBody>
      </p:sp>
      <p:pic>
        <p:nvPicPr>
          <p:cNvPr id="9" name="Picture 8" descr="C:\Users\VPA\Downloads\283305406_5080123535396866_5336854257819228147_n.jpg"/>
          <p:cNvPicPr/>
          <p:nvPr/>
        </p:nvPicPr>
        <p:blipFill rotWithShape="1">
          <a:blip r:embed="rId3" cstate="print">
            <a:extLst>
              <a:ext uri="{28A0092B-C50C-407E-A947-70E740481C1C}">
                <a14:useLocalDpi xmlns:a14="http://schemas.microsoft.com/office/drawing/2010/main" val="0"/>
              </a:ext>
            </a:extLst>
          </a:blip>
          <a:srcRect l="1" r="30978"/>
          <a:stretch/>
        </p:blipFill>
        <p:spPr bwMode="auto">
          <a:xfrm>
            <a:off x="1928794" y="142852"/>
            <a:ext cx="4000528" cy="1857388"/>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2844" y="785795"/>
          <a:ext cx="8858311" cy="5955072"/>
        </p:xfrm>
        <a:graphic>
          <a:graphicData uri="http://schemas.openxmlformats.org/drawingml/2006/table">
            <a:tbl>
              <a:tblPr/>
              <a:tblGrid>
                <a:gridCol w="357190">
                  <a:extLst>
                    <a:ext uri="{9D8B030D-6E8A-4147-A177-3AD203B41FA5}">
                      <a16:colId xmlns:a16="http://schemas.microsoft.com/office/drawing/2014/main" val="20000"/>
                    </a:ext>
                  </a:extLst>
                </a:gridCol>
                <a:gridCol w="2451987">
                  <a:extLst>
                    <a:ext uri="{9D8B030D-6E8A-4147-A177-3AD203B41FA5}">
                      <a16:colId xmlns:a16="http://schemas.microsoft.com/office/drawing/2014/main" val="20001"/>
                    </a:ext>
                  </a:extLst>
                </a:gridCol>
                <a:gridCol w="958286">
                  <a:extLst>
                    <a:ext uri="{9D8B030D-6E8A-4147-A177-3AD203B41FA5}">
                      <a16:colId xmlns:a16="http://schemas.microsoft.com/office/drawing/2014/main" val="20002"/>
                    </a:ext>
                  </a:extLst>
                </a:gridCol>
                <a:gridCol w="958286">
                  <a:extLst>
                    <a:ext uri="{9D8B030D-6E8A-4147-A177-3AD203B41FA5}">
                      <a16:colId xmlns:a16="http://schemas.microsoft.com/office/drawing/2014/main" val="20003"/>
                    </a:ext>
                  </a:extLst>
                </a:gridCol>
                <a:gridCol w="958286">
                  <a:extLst>
                    <a:ext uri="{9D8B030D-6E8A-4147-A177-3AD203B41FA5}">
                      <a16:colId xmlns:a16="http://schemas.microsoft.com/office/drawing/2014/main" val="20004"/>
                    </a:ext>
                  </a:extLst>
                </a:gridCol>
                <a:gridCol w="958286">
                  <a:extLst>
                    <a:ext uri="{9D8B030D-6E8A-4147-A177-3AD203B41FA5}">
                      <a16:colId xmlns:a16="http://schemas.microsoft.com/office/drawing/2014/main" val="20005"/>
                    </a:ext>
                  </a:extLst>
                </a:gridCol>
                <a:gridCol w="958286">
                  <a:extLst>
                    <a:ext uri="{9D8B030D-6E8A-4147-A177-3AD203B41FA5}">
                      <a16:colId xmlns:a16="http://schemas.microsoft.com/office/drawing/2014/main" val="20006"/>
                    </a:ext>
                  </a:extLst>
                </a:gridCol>
                <a:gridCol w="1257704">
                  <a:extLst>
                    <a:ext uri="{9D8B030D-6E8A-4147-A177-3AD203B41FA5}">
                      <a16:colId xmlns:a16="http://schemas.microsoft.com/office/drawing/2014/main" val="20007"/>
                    </a:ext>
                  </a:extLst>
                </a:gridCol>
              </a:tblGrid>
              <a:tr h="237410">
                <a:tc rowSpan="2">
                  <a:txBody>
                    <a:bodyPr/>
                    <a:lstStyle/>
                    <a:p>
                      <a:pPr algn="ctr" fontAlgn="ctr"/>
                      <a:r>
                        <a:rPr lang="en-US" sz="1200" b="1" i="0" u="none" strike="noStrike" dirty="0">
                          <a:solidFill>
                            <a:srgbClr val="000000"/>
                          </a:solidFill>
                          <a:latin typeface="Times New Roman"/>
                        </a:rPr>
                        <a:t>S.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1600" b="1" i="0" u="none" strike="noStrike" dirty="0">
                          <a:solidFill>
                            <a:srgbClr val="000000"/>
                          </a:solidFill>
                          <a:latin typeface="Times New Roman"/>
                        </a:rPr>
                        <a:t>Name of ECM (Energy Conservation Measure) Implemented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1600" b="1" i="0" u="none" strike="noStrike" dirty="0">
                          <a:solidFill>
                            <a:srgbClr val="000000"/>
                          </a:solidFill>
                          <a:latin typeface="Times New Roman"/>
                        </a:rPr>
                        <a:t>Year of implementation of the ECM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n-US" sz="1600" b="1" i="0" u="none" strike="noStrike">
                          <a:solidFill>
                            <a:srgbClr val="000000"/>
                          </a:solidFill>
                          <a:latin typeface="Times New Roman"/>
                        </a:rPr>
                        <a:t>Energy Savings through ECM (kWh)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i="0" u="none" strike="noStrike">
                          <a:solidFill>
                            <a:srgbClr val="000000"/>
                          </a:solidFill>
                          <a:latin typeface="Times New Roman"/>
                        </a:rPr>
                        <a:t>Investment (in ₹ lakh)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122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Times New Roman"/>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extLst>
                  <a:ext uri="{0D108BD9-81ED-4DB2-BD59-A6C34878D82A}">
                    <a16:rowId xmlns:a16="http://schemas.microsoft.com/office/drawing/2014/main" val="10001"/>
                  </a:ext>
                </a:extLst>
              </a:tr>
              <a:tr h="803011">
                <a:tc>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Increase in  power generation through  WHRS in BPTG of COB-6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6044400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Nil (In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2258">
                <a:tc>
                  <a:txBody>
                    <a:bodyPr/>
                    <a:lstStyle/>
                    <a:p>
                      <a:pPr algn="ctr" fontAlgn="ctr"/>
                      <a:r>
                        <a:rPr lang="en-US"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Modification of </a:t>
                      </a:r>
                      <a:r>
                        <a:rPr lang="en-US" sz="1400" b="0" i="0" u="none" strike="noStrike" dirty="0" smtClean="0">
                          <a:solidFill>
                            <a:srgbClr val="000000"/>
                          </a:solidFill>
                          <a:latin typeface="Calibri"/>
                        </a:rPr>
                        <a:t> flow</a:t>
                      </a:r>
                      <a:r>
                        <a:rPr lang="en-US" sz="1400" b="0" i="0" u="none" strike="noStrike" baseline="0" dirty="0" smtClean="0">
                          <a:solidFill>
                            <a:srgbClr val="000000"/>
                          </a:solidFill>
                          <a:latin typeface="Calibri"/>
                        </a:rPr>
                        <a:t> element</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in BFG U/f line to COB#6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23028000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Nil (In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7595">
                <a:tc>
                  <a:txBody>
                    <a:bodyPr/>
                    <a:lstStyle/>
                    <a:p>
                      <a:pPr algn="ctr" fontAlgn="ctr"/>
                      <a:r>
                        <a:rPr lang="en-US" sz="12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Increase in power generation in PBS by supplying  more BF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47324400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Nil (In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3765">
                <a:tc>
                  <a:txBody>
                    <a:bodyPr/>
                    <a:lstStyle/>
                    <a:p>
                      <a:pPr algn="ctr" fontAlgn="ctr"/>
                      <a:r>
                        <a:rPr lang="en-U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Replacement of 20MVA transformer with 25MVA transformer  at </a:t>
                      </a:r>
                      <a:r>
                        <a:rPr lang="en-US" sz="1400" b="0" i="0" u="none" strike="noStrike" dirty="0" smtClean="0">
                          <a:solidFill>
                            <a:srgbClr val="000000"/>
                          </a:solidFill>
                          <a:latin typeface="Calibri"/>
                        </a:rPr>
                        <a:t>TRTG at Blast </a:t>
                      </a:r>
                      <a:r>
                        <a:rPr lang="en-US" sz="1400" b="0" i="0" u="none" strike="noStrike" dirty="0">
                          <a:solidFill>
                            <a:srgbClr val="000000"/>
                          </a:solidFill>
                          <a:latin typeface="Calibri"/>
                        </a:rPr>
                        <a:t>Furnace-V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3840000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3011">
                <a:tc>
                  <a:txBody>
                    <a:bodyPr/>
                    <a:lstStyle/>
                    <a:p>
                      <a:pPr algn="ctr" fontAlgn="ctr"/>
                      <a:r>
                        <a:rPr lang="en-US" sz="1200" b="0" i="0" u="none" strike="noStrike" dirty="0">
                          <a:solidFill>
                            <a:srgbClr val="000000"/>
                          </a:solidFill>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Installation of VVVF drives in ID fans of converter A &amp; B in SMS-II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2411271.75</a:t>
                      </a:r>
                      <a:endParaRPr lang="en-US"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90072">
                <a:tc>
                  <a:txBody>
                    <a:bodyPr/>
                    <a:lstStyle/>
                    <a:p>
                      <a:pPr algn="ctr" fontAlgn="ctr"/>
                      <a:r>
                        <a:rPr lang="en-US" sz="1200" b="0" i="0" u="none" strike="noStrike" dirty="0">
                          <a:solidFill>
                            <a:srgbClr val="000000"/>
                          </a:solidFill>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Stoppage of Hot Well pumps in cooling tower of SMS-II Caster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1314000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Nil (In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Rectangle 3"/>
          <p:cNvSpPr/>
          <p:nvPr/>
        </p:nvSpPr>
        <p:spPr>
          <a:xfrm>
            <a:off x="1071538" y="142852"/>
            <a:ext cx="635798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400" b="1" u="sng" dirty="0" smtClean="0">
                <a:solidFill>
                  <a:schemeClr val="tx1"/>
                </a:solidFill>
              </a:rPr>
              <a:t>ENERGY CONSERVATION PROJECTS: ELECTRICAL</a:t>
            </a:r>
            <a:endParaRPr lang="en-US" sz="2400" b="1" u="sng" dirty="0">
              <a:solidFill>
                <a:schemeClr val="tx1"/>
              </a:solidFill>
            </a:endParaRPr>
          </a:p>
        </p:txBody>
      </p:sp>
      <p:pic>
        <p:nvPicPr>
          <p:cNvPr id="5" name="Picture 4"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4282" y="691546"/>
            <a:ext cx="8786874" cy="5334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eaLnBrk="1" hangingPunct="1"/>
            <a:r>
              <a:rPr lang="en-US" sz="3600" b="1" u="sng" dirty="0" smtClean="0">
                <a:solidFill>
                  <a:srgbClr val="FF0000"/>
                </a:solidFill>
              </a:rPr>
              <a:t>INNOVATIVE PROJECT IMPLEMENTED-1</a:t>
            </a:r>
            <a:endParaRPr lang="en-US" sz="3600" u="sng" dirty="0" smtClean="0">
              <a:solidFill>
                <a:srgbClr val="FF0000"/>
              </a:solidFill>
            </a:endParaRPr>
          </a:p>
        </p:txBody>
      </p:sp>
      <p:sp>
        <p:nvSpPr>
          <p:cNvPr id="16387" name="Rectangle 5"/>
          <p:cNvSpPr>
            <a:spLocks noChangeArrowheads="1"/>
          </p:cNvSpPr>
          <p:nvPr/>
        </p:nvSpPr>
        <p:spPr bwMode="auto">
          <a:xfrm>
            <a:off x="62350" y="1250799"/>
            <a:ext cx="9010400" cy="538609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pPr algn="ctr"/>
            <a:r>
              <a:rPr lang="en-US" sz="2400" b="1" u="sng" dirty="0">
                <a:solidFill>
                  <a:srgbClr val="0000FF"/>
                </a:solidFill>
              </a:rPr>
              <a:t>Replacement of 20MVA transformer with 25MVA transformer  at </a:t>
            </a:r>
            <a:r>
              <a:rPr lang="en-US" sz="2400" b="1" u="sng" dirty="0" smtClean="0">
                <a:solidFill>
                  <a:srgbClr val="0000FF"/>
                </a:solidFill>
              </a:rPr>
              <a:t>TRTG(Top </a:t>
            </a:r>
            <a:r>
              <a:rPr lang="en-US" sz="2400" b="1" u="sng" dirty="0">
                <a:solidFill>
                  <a:srgbClr val="0000FF"/>
                </a:solidFill>
              </a:rPr>
              <a:t>Recovery </a:t>
            </a:r>
            <a:r>
              <a:rPr lang="en-US" sz="2400" b="1" u="sng" dirty="0" err="1" smtClean="0">
                <a:solidFill>
                  <a:srgbClr val="0000FF"/>
                </a:solidFill>
              </a:rPr>
              <a:t>Turbogenerator</a:t>
            </a:r>
            <a:r>
              <a:rPr lang="en-US" sz="2400" b="1" u="sng" dirty="0" smtClean="0">
                <a:solidFill>
                  <a:srgbClr val="0000FF"/>
                </a:solidFill>
              </a:rPr>
              <a:t> </a:t>
            </a:r>
            <a:r>
              <a:rPr lang="en-US" sz="2400" b="1" u="sng" dirty="0">
                <a:solidFill>
                  <a:srgbClr val="0000FF"/>
                </a:solidFill>
              </a:rPr>
              <a:t>) Blast </a:t>
            </a:r>
            <a:r>
              <a:rPr lang="en-US" sz="2400" b="1" u="sng" dirty="0" smtClean="0">
                <a:solidFill>
                  <a:srgbClr val="0000FF"/>
                </a:solidFill>
              </a:rPr>
              <a:t>Furnace-5 </a:t>
            </a:r>
            <a:r>
              <a:rPr lang="en-US" sz="2400" b="1" u="sng" dirty="0">
                <a:solidFill>
                  <a:srgbClr val="0000FF"/>
                </a:solidFill>
              </a:rPr>
              <a:t>:</a:t>
            </a:r>
          </a:p>
          <a:p>
            <a:pPr algn="ctr"/>
            <a:endParaRPr lang="en-US" sz="2000" dirty="0">
              <a:solidFill>
                <a:srgbClr val="0000FF"/>
              </a:solidFill>
            </a:endParaRPr>
          </a:p>
          <a:p>
            <a:pPr>
              <a:lnSpc>
                <a:spcPct val="150000"/>
              </a:lnSpc>
            </a:pPr>
            <a:r>
              <a:rPr lang="en-US" sz="2300" b="1" dirty="0"/>
              <a:t> </a:t>
            </a:r>
            <a:r>
              <a:rPr lang="en-US" sz="2300" b="1" u="sng" dirty="0">
                <a:solidFill>
                  <a:srgbClr val="FF0000"/>
                </a:solidFill>
              </a:rPr>
              <a:t>Problem:</a:t>
            </a:r>
            <a:r>
              <a:rPr lang="en-US" sz="2300" b="1" dirty="0">
                <a:solidFill>
                  <a:schemeClr val="tx1"/>
                </a:solidFill>
              </a:rPr>
              <a:t> </a:t>
            </a:r>
            <a:r>
              <a:rPr lang="en-US" sz="2300" dirty="0"/>
              <a:t>1. </a:t>
            </a:r>
            <a:r>
              <a:rPr lang="en-US" sz="2300" dirty="0" smtClean="0"/>
              <a:t>TRTG </a:t>
            </a:r>
            <a:r>
              <a:rPr lang="en-US" sz="2300" dirty="0"/>
              <a:t>is provided in </a:t>
            </a:r>
            <a:r>
              <a:rPr lang="en-US" sz="2300" dirty="0" smtClean="0"/>
              <a:t>BF-5 </a:t>
            </a:r>
            <a:r>
              <a:rPr lang="en-US" sz="2300" dirty="0"/>
              <a:t>to produce electrical power by </a:t>
            </a:r>
            <a:r>
              <a:rPr lang="en-US" sz="2300" dirty="0" smtClean="0"/>
              <a:t>utilizing  </a:t>
            </a:r>
            <a:r>
              <a:rPr lang="en-US" sz="2300" dirty="0"/>
              <a:t>top gas pressure. It was designed to produce 14 MW power with generator Maximum capacity of 20MW. The installed transformer capacity was of 20MVA and </a:t>
            </a:r>
            <a:r>
              <a:rPr lang="en-US" sz="2300" dirty="0" smtClean="0"/>
              <a:t> </a:t>
            </a:r>
            <a:r>
              <a:rPr lang="en-US" sz="2300" dirty="0"/>
              <a:t>power generation was locked at 14.8 Maximum</a:t>
            </a:r>
            <a:r>
              <a:rPr lang="en-US" sz="2300" dirty="0" smtClean="0"/>
              <a:t>. </a:t>
            </a:r>
            <a:r>
              <a:rPr lang="en-US" sz="2300" dirty="0"/>
              <a:t>After commissioning and full capacity furnace operation  it was noticed that the TRT sub-bypass valve remains open even after 14MW , which indicates that the possibility of increase in power generation but could not be done due to constraint in </a:t>
            </a:r>
            <a:r>
              <a:rPr lang="en-US" sz="2300" dirty="0" smtClean="0"/>
              <a:t>transformer </a:t>
            </a:r>
            <a:r>
              <a:rPr lang="en-US" sz="2300" dirty="0"/>
              <a:t>capacity</a:t>
            </a:r>
            <a:r>
              <a:rPr lang="en-US" sz="2200" dirty="0"/>
              <a:t>.</a:t>
            </a:r>
          </a:p>
        </p:txBody>
      </p:sp>
      <p:pic>
        <p:nvPicPr>
          <p:cNvPr id="4" name="Picture 3"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858148" y="0"/>
            <a:ext cx="1101526"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42851"/>
            <a:ext cx="7115196" cy="259325"/>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1800" b="1" u="sng" dirty="0" smtClean="0">
                <a:solidFill>
                  <a:srgbClr val="0000CC"/>
                </a:solidFill>
              </a:rPr>
              <a:t>Line diagram of BFG in RSP (Replacement of Transformer)</a:t>
            </a:r>
          </a:p>
        </p:txBody>
      </p:sp>
      <p:cxnSp>
        <p:nvCxnSpPr>
          <p:cNvPr id="10" name="Straight Arrow Connector 9"/>
          <p:cNvCxnSpPr/>
          <p:nvPr/>
        </p:nvCxnSpPr>
        <p:spPr>
          <a:xfrm flipV="1">
            <a:off x="914400" y="1057276"/>
            <a:ext cx="4295775" cy="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21571" y="1750207"/>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000232" y="2428868"/>
            <a:ext cx="214315"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Collate 25"/>
          <p:cNvSpPr/>
          <p:nvPr/>
        </p:nvSpPr>
        <p:spPr>
          <a:xfrm rot="5400000">
            <a:off x="2547937" y="957263"/>
            <a:ext cx="152400" cy="219075"/>
          </a:xfrm>
          <a:prstGeom prst="flowChartCollat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28" name="Straight Arrow Connector 27"/>
          <p:cNvCxnSpPr/>
          <p:nvPr/>
        </p:nvCxnSpPr>
        <p:spPr>
          <a:xfrm rot="16200000" flipV="1">
            <a:off x="3373742" y="912482"/>
            <a:ext cx="258146" cy="4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0175" y="676430"/>
            <a:ext cx="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210175" y="67643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10175" y="281003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4799012" y="3649818"/>
            <a:ext cx="1708150" cy="28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267575" y="1713068"/>
            <a:ext cx="0" cy="107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67575" y="171783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7771415" y="2171254"/>
            <a:ext cx="944947"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Flowchart: Collate 55"/>
          <p:cNvSpPr/>
          <p:nvPr/>
        </p:nvSpPr>
        <p:spPr>
          <a:xfrm rot="5400000">
            <a:off x="6919913" y="2700492"/>
            <a:ext cx="152400" cy="21907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7" name="Flowchart: Collate 56"/>
          <p:cNvSpPr/>
          <p:nvPr/>
        </p:nvSpPr>
        <p:spPr>
          <a:xfrm>
            <a:off x="8105775" y="1944843"/>
            <a:ext cx="304800" cy="171450"/>
          </a:xfrm>
          <a:prstGeom prst="flowChartCollat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5144" name="TextBox 57"/>
          <p:cNvSpPr txBox="1">
            <a:spLocks noChangeArrowheads="1"/>
          </p:cNvSpPr>
          <p:nvPr/>
        </p:nvSpPr>
        <p:spPr bwMode="auto">
          <a:xfrm>
            <a:off x="5643570" y="3857629"/>
            <a:ext cx="1428760" cy="984885"/>
          </a:xfrm>
          <a:prstGeom prst="rect">
            <a:avLst/>
          </a:prstGeom>
          <a:noFill/>
          <a:ln w="9525">
            <a:noFill/>
            <a:miter lim="800000"/>
          </a:ln>
        </p:spPr>
        <p:txBody>
          <a:bodyPr wrap="square">
            <a:spAutoFit/>
          </a:bodyPr>
          <a:lstStyle/>
          <a:p>
            <a:r>
              <a:rPr lang="en-US" sz="1600" b="1" dirty="0" smtClean="0">
                <a:latin typeface="Calibri" panose="020F0502020204030204" pitchFamily="34" charset="0"/>
              </a:rPr>
              <a:t> </a:t>
            </a:r>
            <a:endParaRPr lang="en-US" sz="1600" b="1" dirty="0">
              <a:latin typeface="Calibri" panose="020F0502020204030204" pitchFamily="34" charset="0"/>
            </a:endParaRPr>
          </a:p>
          <a:p>
            <a:r>
              <a:rPr lang="en-US" sz="1400" b="1" dirty="0" smtClean="0">
                <a:latin typeface="Calibri" panose="020F0502020204030204" pitchFamily="34" charset="0"/>
              </a:rPr>
              <a:t>Interconnection with  </a:t>
            </a:r>
            <a:r>
              <a:rPr lang="en-US" sz="1400" b="1" dirty="0">
                <a:latin typeface="Calibri" panose="020F0502020204030204" pitchFamily="34" charset="0"/>
              </a:rPr>
              <a:t>old </a:t>
            </a:r>
            <a:r>
              <a:rPr lang="en-US" sz="1400" b="1" dirty="0" smtClean="0">
                <a:latin typeface="Calibri" panose="020F0502020204030204" pitchFamily="34" charset="0"/>
              </a:rPr>
              <a:t>grid</a:t>
            </a:r>
          </a:p>
          <a:p>
            <a:r>
              <a:rPr lang="en-US" sz="1400" b="1" dirty="0" smtClean="0">
                <a:latin typeface="Calibri" panose="020F0502020204030204" pitchFamily="34" charset="0"/>
              </a:rPr>
              <a:t>  </a:t>
            </a:r>
            <a:endParaRPr lang="en-US" sz="1400" b="1" dirty="0">
              <a:latin typeface="Calibri" panose="020F0502020204030204" pitchFamily="34" charset="0"/>
            </a:endParaRPr>
          </a:p>
        </p:txBody>
      </p:sp>
      <p:sp>
        <p:nvSpPr>
          <p:cNvPr id="5145" name="TextBox 58"/>
          <p:cNvSpPr txBox="1">
            <a:spLocks noChangeArrowheads="1"/>
          </p:cNvSpPr>
          <p:nvPr/>
        </p:nvSpPr>
        <p:spPr bwMode="auto">
          <a:xfrm>
            <a:off x="6178550" y="492280"/>
            <a:ext cx="587020" cy="400110"/>
          </a:xfrm>
          <a:prstGeom prst="rect">
            <a:avLst/>
          </a:prstGeom>
          <a:noFill/>
          <a:ln w="9525">
            <a:noFill/>
            <a:miter lim="800000"/>
          </a:ln>
        </p:spPr>
        <p:txBody>
          <a:bodyPr wrap="none">
            <a:spAutoFit/>
          </a:bodyPr>
          <a:lstStyle/>
          <a:p>
            <a:r>
              <a:rPr lang="en-US" sz="2000" b="1" dirty="0">
                <a:latin typeface="Calibri" panose="020F0502020204030204" pitchFamily="34" charset="0"/>
              </a:rPr>
              <a:t>PBS</a:t>
            </a:r>
          </a:p>
        </p:txBody>
      </p:sp>
      <p:sp>
        <p:nvSpPr>
          <p:cNvPr id="67" name="Flowchart: Collate 66"/>
          <p:cNvSpPr/>
          <p:nvPr/>
        </p:nvSpPr>
        <p:spPr>
          <a:xfrm rot="5400000">
            <a:off x="3957638" y="946305"/>
            <a:ext cx="152400" cy="219075"/>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50" name="TextBox 69"/>
          <p:cNvSpPr txBox="1">
            <a:spLocks noChangeArrowheads="1"/>
          </p:cNvSpPr>
          <p:nvPr/>
        </p:nvSpPr>
        <p:spPr bwMode="auto">
          <a:xfrm>
            <a:off x="3657600" y="631980"/>
            <a:ext cx="732893" cy="338554"/>
          </a:xfrm>
          <a:prstGeom prst="rect">
            <a:avLst/>
          </a:prstGeom>
          <a:noFill/>
          <a:ln w="9525">
            <a:noFill/>
            <a:miter lim="800000"/>
          </a:ln>
        </p:spPr>
        <p:txBody>
          <a:bodyPr wrap="none">
            <a:spAutoFit/>
          </a:bodyPr>
          <a:lstStyle/>
          <a:p>
            <a:r>
              <a:rPr lang="en-US" sz="1600" b="1" dirty="0" smtClean="0">
                <a:latin typeface="Calibri" panose="020F0502020204030204" pitchFamily="34" charset="0"/>
              </a:rPr>
              <a:t>  BPCV</a:t>
            </a:r>
            <a:endParaRPr lang="en-US" sz="1600" b="1" dirty="0">
              <a:latin typeface="Calibri" panose="020F0502020204030204" pitchFamily="34" charset="0"/>
            </a:endParaRPr>
          </a:p>
        </p:txBody>
      </p:sp>
      <p:cxnSp>
        <p:nvCxnSpPr>
          <p:cNvPr id="72" name="Straight Arrow Connector 71"/>
          <p:cNvCxnSpPr/>
          <p:nvPr/>
        </p:nvCxnSpPr>
        <p:spPr>
          <a:xfrm rot="5400000">
            <a:off x="3096168" y="2565308"/>
            <a:ext cx="3016099"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Flowchart: Collate 72"/>
          <p:cNvSpPr/>
          <p:nvPr/>
        </p:nvSpPr>
        <p:spPr>
          <a:xfrm>
            <a:off x="4448175" y="1487643"/>
            <a:ext cx="304800" cy="17145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77" name="Straight Connector 76"/>
          <p:cNvCxnSpPr/>
          <p:nvPr/>
        </p:nvCxnSpPr>
        <p:spPr>
          <a:xfrm>
            <a:off x="4286248" y="4071942"/>
            <a:ext cx="334962" cy="0"/>
          </a:xfrm>
          <a:prstGeom prst="line">
            <a:avLst/>
          </a:prstGeom>
        </p:spPr>
        <p:style>
          <a:lnRef idx="1">
            <a:schemeClr val="accent1"/>
          </a:lnRef>
          <a:fillRef idx="0">
            <a:schemeClr val="accent1"/>
          </a:fillRef>
          <a:effectRef idx="0">
            <a:schemeClr val="accent1"/>
          </a:effectRef>
          <a:fontRef idx="minor">
            <a:schemeClr val="tx1"/>
          </a:fontRef>
        </p:style>
      </p:cxnSp>
      <p:sp>
        <p:nvSpPr>
          <p:cNvPr id="5155" name="TextBox 78"/>
          <p:cNvSpPr txBox="1">
            <a:spLocks noChangeArrowheads="1"/>
          </p:cNvSpPr>
          <p:nvPr/>
        </p:nvSpPr>
        <p:spPr bwMode="auto">
          <a:xfrm>
            <a:off x="3275013" y="4302280"/>
            <a:ext cx="1102097" cy="338554"/>
          </a:xfrm>
          <a:prstGeom prst="rect">
            <a:avLst/>
          </a:prstGeom>
          <a:noFill/>
          <a:ln w="9525">
            <a:noFill/>
            <a:miter lim="800000"/>
          </a:ln>
        </p:spPr>
        <p:txBody>
          <a:bodyPr wrap="none">
            <a:spAutoFit/>
          </a:bodyPr>
          <a:lstStyle/>
          <a:p>
            <a:r>
              <a:rPr lang="en-US" sz="1600" b="1" dirty="0">
                <a:latin typeface="Calibri" panose="020F0502020204030204" pitchFamily="34" charset="0"/>
              </a:rPr>
              <a:t>Flare Stack</a:t>
            </a:r>
          </a:p>
        </p:txBody>
      </p:sp>
      <p:sp>
        <p:nvSpPr>
          <p:cNvPr id="40" name="Flowchart: Collate 39"/>
          <p:cNvSpPr/>
          <p:nvPr/>
        </p:nvSpPr>
        <p:spPr>
          <a:xfrm>
            <a:off x="5504338" y="3439462"/>
            <a:ext cx="304800" cy="17145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45" name="Straight Connector 44"/>
          <p:cNvCxnSpPr/>
          <p:nvPr/>
        </p:nvCxnSpPr>
        <p:spPr>
          <a:xfrm flipV="1">
            <a:off x="5683510" y="3515662"/>
            <a:ext cx="339813" cy="1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870923" y="3515662"/>
            <a:ext cx="304802" cy="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2928926" y="2357430"/>
            <a:ext cx="357190" cy="9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2643174" y="1714488"/>
            <a:ext cx="128588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590801" y="484096"/>
            <a:ext cx="1052505"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smtClean="0"/>
              <a:t>BF-V Stoves</a:t>
            </a:r>
            <a:r>
              <a:rPr lang="en-US" sz="1400" dirty="0" smtClean="0"/>
              <a:t> </a:t>
            </a:r>
            <a:endParaRPr lang="en-US" sz="1400" dirty="0"/>
          </a:p>
        </p:txBody>
      </p:sp>
      <p:sp>
        <p:nvSpPr>
          <p:cNvPr id="69" name="Rectangle 68"/>
          <p:cNvSpPr/>
          <p:nvPr/>
        </p:nvSpPr>
        <p:spPr>
          <a:xfrm>
            <a:off x="3733800" y="1393980"/>
            <a:ext cx="710451" cy="338554"/>
          </a:xfrm>
          <a:prstGeom prst="rect">
            <a:avLst/>
          </a:prstGeom>
        </p:spPr>
        <p:txBody>
          <a:bodyPr wrap="none">
            <a:spAutoFit/>
          </a:bodyPr>
          <a:lstStyle/>
          <a:p>
            <a:r>
              <a:rPr lang="en-US" sz="1600" b="1" dirty="0" smtClean="0">
                <a:latin typeface="Calibri" panose="020F0502020204030204" pitchFamily="34" charset="0"/>
              </a:rPr>
              <a:t>    PCV</a:t>
            </a:r>
            <a:endParaRPr lang="en-US" sz="1600" b="1" dirty="0">
              <a:latin typeface="Calibri" panose="020F0502020204030204" pitchFamily="34" charset="0"/>
            </a:endParaRPr>
          </a:p>
        </p:txBody>
      </p:sp>
      <p:cxnSp>
        <p:nvCxnSpPr>
          <p:cNvPr id="75" name="Straight Arrow Connector 74"/>
          <p:cNvCxnSpPr/>
          <p:nvPr/>
        </p:nvCxnSpPr>
        <p:spPr>
          <a:xfrm rot="5400000">
            <a:off x="4883063" y="4718137"/>
            <a:ext cx="1524000" cy="12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286380" y="5536844"/>
            <a:ext cx="673582"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CPP-I</a:t>
            </a:r>
            <a:endParaRPr lang="en-US" dirty="0"/>
          </a:p>
        </p:txBody>
      </p:sp>
      <p:cxnSp>
        <p:nvCxnSpPr>
          <p:cNvPr id="64" name="Straight Arrow Connector 63"/>
          <p:cNvCxnSpPr/>
          <p:nvPr/>
        </p:nvCxnSpPr>
        <p:spPr>
          <a:xfrm rot="10800000">
            <a:off x="5000628" y="478632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Flowchart: Collate 70"/>
          <p:cNvSpPr/>
          <p:nvPr/>
        </p:nvSpPr>
        <p:spPr>
          <a:xfrm rot="5400000">
            <a:off x="5282177" y="4686548"/>
            <a:ext cx="152400" cy="219075"/>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8" name="TextBox 57"/>
          <p:cNvSpPr txBox="1"/>
          <p:nvPr/>
        </p:nvSpPr>
        <p:spPr>
          <a:xfrm>
            <a:off x="4997825" y="3375180"/>
            <a:ext cx="481222" cy="307777"/>
          </a:xfrm>
          <a:prstGeom prst="rect">
            <a:avLst/>
          </a:prstGeom>
          <a:noFill/>
        </p:spPr>
        <p:txBody>
          <a:bodyPr wrap="none" rtlCol="0">
            <a:spAutoFit/>
          </a:bodyPr>
          <a:lstStyle/>
          <a:p>
            <a:r>
              <a:rPr lang="en-US" sz="1400" b="1" dirty="0" smtClean="0"/>
              <a:t>PCV</a:t>
            </a:r>
            <a:endParaRPr lang="en-US" sz="1400" b="1" dirty="0"/>
          </a:p>
        </p:txBody>
      </p:sp>
      <p:cxnSp>
        <p:nvCxnSpPr>
          <p:cNvPr id="63" name="Straight Arrow Connector 62"/>
          <p:cNvCxnSpPr/>
          <p:nvPr/>
        </p:nvCxnSpPr>
        <p:spPr>
          <a:xfrm flipV="1">
            <a:off x="5638800" y="3799315"/>
            <a:ext cx="1676400" cy="24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15200" y="3799315"/>
            <a:ext cx="1588" cy="1014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315200" y="4786322"/>
            <a:ext cx="828700" cy="27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8143900" y="478632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143900" y="4357694"/>
            <a:ext cx="86094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IN" sz="1600" dirty="0" smtClean="0"/>
              <a:t>MT COB</a:t>
            </a:r>
            <a:endParaRPr lang="en-US" sz="1600" dirty="0"/>
          </a:p>
        </p:txBody>
      </p:sp>
      <p:cxnSp>
        <p:nvCxnSpPr>
          <p:cNvPr id="130" name="Straight Arrow Connector 129"/>
          <p:cNvCxnSpPr/>
          <p:nvPr/>
        </p:nvCxnSpPr>
        <p:spPr>
          <a:xfrm rot="5400000">
            <a:off x="7402913" y="5039269"/>
            <a:ext cx="475938" cy="5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315200" y="5248815"/>
            <a:ext cx="899413"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IN" sz="1600" dirty="0" smtClean="0"/>
              <a:t>EXP COB</a:t>
            </a:r>
            <a:endParaRPr lang="en-US" sz="1600" dirty="0"/>
          </a:p>
        </p:txBody>
      </p:sp>
      <p:cxnSp>
        <p:nvCxnSpPr>
          <p:cNvPr id="135" name="Straight Connector 134"/>
          <p:cNvCxnSpPr/>
          <p:nvPr/>
        </p:nvCxnSpPr>
        <p:spPr>
          <a:xfrm rot="5400000">
            <a:off x="609600" y="53340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flipH="1" flipV="1">
            <a:off x="457994" y="46474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414522" y="5755269"/>
            <a:ext cx="389336" cy="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09600" y="4495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09600" y="5562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600200" y="6324600"/>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flipV="1">
            <a:off x="7391399" y="6019801"/>
            <a:ext cx="609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flipH="1" flipV="1">
            <a:off x="7353300" y="5981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8305800" y="6324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7619206" y="5562600"/>
            <a:ext cx="1524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8229600" y="6324600"/>
            <a:ext cx="867610" cy="307777"/>
          </a:xfrm>
          <a:prstGeom prst="rect">
            <a:avLst/>
          </a:prstGeom>
          <a:noFill/>
        </p:spPr>
        <p:txBody>
          <a:bodyPr wrap="none" rtlCol="0">
            <a:spAutoFit/>
          </a:bodyPr>
          <a:lstStyle/>
          <a:p>
            <a:r>
              <a:rPr lang="en-IN" sz="1400" dirty="0" smtClean="0"/>
              <a:t>   To GMT</a:t>
            </a:r>
            <a:endParaRPr lang="en-US" sz="1400" dirty="0"/>
          </a:p>
        </p:txBody>
      </p:sp>
      <p:cxnSp>
        <p:nvCxnSpPr>
          <p:cNvPr id="171" name="Straight Connector 170"/>
          <p:cNvCxnSpPr/>
          <p:nvPr/>
        </p:nvCxnSpPr>
        <p:spPr>
          <a:xfrm>
            <a:off x="1600200" y="43434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715294" y="4914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2272560" y="5499845"/>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2134394" y="57142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2362200" y="5929330"/>
            <a:ext cx="2709866" cy="14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flipH="1" flipV="1">
            <a:off x="4458494" y="5371306"/>
            <a:ext cx="1142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V="1">
            <a:off x="5000628" y="5904023"/>
            <a:ext cx="1785950" cy="16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flipH="1" flipV="1">
            <a:off x="5715000" y="48768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1600200" y="41148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1828800" y="3886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Flowchart: Collate 107"/>
          <p:cNvSpPr/>
          <p:nvPr/>
        </p:nvSpPr>
        <p:spPr>
          <a:xfrm rot="5400000">
            <a:off x="1918317" y="3769789"/>
            <a:ext cx="194904" cy="22154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9" name="Rectangle 108"/>
          <p:cNvSpPr/>
          <p:nvPr/>
        </p:nvSpPr>
        <p:spPr>
          <a:xfrm>
            <a:off x="1313340" y="3429000"/>
            <a:ext cx="987258" cy="307777"/>
          </a:xfrm>
          <a:prstGeom prst="rect">
            <a:avLst/>
          </a:prstGeom>
        </p:spPr>
        <p:txBody>
          <a:bodyPr wrap="none">
            <a:spAutoFit/>
          </a:bodyPr>
          <a:lstStyle/>
          <a:p>
            <a:r>
              <a:rPr lang="en-US" sz="1400" b="1" dirty="0" smtClean="0">
                <a:latin typeface="Calibri" panose="020F0502020204030204" pitchFamily="34" charset="0"/>
              </a:rPr>
              <a:t>Flare Stack</a:t>
            </a:r>
            <a:endParaRPr lang="en-US" sz="1400" b="1" dirty="0">
              <a:latin typeface="Calibri" panose="020F0502020204030204" pitchFamily="34" charset="0"/>
            </a:endParaRPr>
          </a:p>
        </p:txBody>
      </p:sp>
      <p:cxnSp>
        <p:nvCxnSpPr>
          <p:cNvPr id="5" name="Straight Arrow Connector 4"/>
          <p:cNvCxnSpPr/>
          <p:nvPr/>
        </p:nvCxnSpPr>
        <p:spPr>
          <a:xfrm rot="5400000">
            <a:off x="1679555" y="153509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608249" y="153509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owchart: Collate 8"/>
          <p:cNvSpPr/>
          <p:nvPr/>
        </p:nvSpPr>
        <p:spPr>
          <a:xfrm rot="5400000">
            <a:off x="2446323" y="1911339"/>
            <a:ext cx="259715" cy="151765"/>
          </a:xfrm>
          <a:prstGeom prst="flowChartCollat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cxnSp>
        <p:nvCxnSpPr>
          <p:cNvPr id="11" name="Straight Arrow Connector 10"/>
          <p:cNvCxnSpPr/>
          <p:nvPr/>
        </p:nvCxnSpPr>
        <p:spPr>
          <a:xfrm>
            <a:off x="2143108" y="200024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36745" y="1321580"/>
            <a:ext cx="499274" cy="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5984" y="157161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2679687" y="132078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owchart: Collate 14"/>
          <p:cNvSpPr/>
          <p:nvPr/>
        </p:nvSpPr>
        <p:spPr>
          <a:xfrm rot="5400000">
            <a:off x="2436163" y="1492871"/>
            <a:ext cx="264795" cy="136525"/>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Text Box 18"/>
          <p:cNvSpPr txBox="1"/>
          <p:nvPr/>
        </p:nvSpPr>
        <p:spPr>
          <a:xfrm>
            <a:off x="2571736" y="1571612"/>
            <a:ext cx="701973" cy="276999"/>
          </a:xfrm>
          <a:prstGeom prst="rect">
            <a:avLst/>
          </a:prstGeom>
          <a:noFill/>
        </p:spPr>
        <p:txBody>
          <a:bodyPr wrap="square" rtlCol="0">
            <a:spAutoFit/>
          </a:bodyPr>
          <a:lstStyle/>
          <a:p>
            <a:r>
              <a:rPr lang="en-IN" altLang="en-US" sz="1200" b="1" dirty="0" smtClean="0"/>
              <a:t>MBCV</a:t>
            </a:r>
            <a:endParaRPr lang="en-IN" altLang="en-US" sz="1200" b="1" dirty="0"/>
          </a:p>
        </p:txBody>
      </p:sp>
      <p:sp>
        <p:nvSpPr>
          <p:cNvPr id="21" name="Text Box 20"/>
          <p:cNvSpPr txBox="1"/>
          <p:nvPr/>
        </p:nvSpPr>
        <p:spPr>
          <a:xfrm>
            <a:off x="2643174" y="2000240"/>
            <a:ext cx="714380" cy="276999"/>
          </a:xfrm>
          <a:prstGeom prst="rect">
            <a:avLst/>
          </a:prstGeom>
          <a:noFill/>
        </p:spPr>
        <p:txBody>
          <a:bodyPr wrap="square" rtlCol="0">
            <a:spAutoFit/>
          </a:bodyPr>
          <a:lstStyle/>
          <a:p>
            <a:r>
              <a:rPr lang="en-IN" altLang="en-US" sz="1200" b="1" dirty="0" smtClean="0"/>
              <a:t>SBCV</a:t>
            </a:r>
            <a:endParaRPr lang="en-IN" altLang="en-US" sz="1200" b="1" dirty="0"/>
          </a:p>
        </p:txBody>
      </p:sp>
      <p:sp>
        <p:nvSpPr>
          <p:cNvPr id="22" name="Text Box 21"/>
          <p:cNvSpPr txBox="1"/>
          <p:nvPr/>
        </p:nvSpPr>
        <p:spPr>
          <a:xfrm>
            <a:off x="2209800" y="2286000"/>
            <a:ext cx="973757" cy="338554"/>
          </a:xfrm>
          <a:prstGeom prst="rect">
            <a:avLst/>
          </a:prstGeom>
          <a:noFill/>
        </p:spPr>
        <p:txBody>
          <a:bodyPr wrap="square" rtlCol="0">
            <a:spAutoFit/>
          </a:bodyPr>
          <a:lstStyle/>
          <a:p>
            <a:r>
              <a:rPr lang="en-IN" altLang="en-US" sz="1600" b="1" dirty="0"/>
              <a:t>TRTG</a:t>
            </a:r>
          </a:p>
        </p:txBody>
      </p:sp>
      <p:pic>
        <p:nvPicPr>
          <p:cNvPr id="136" name="Picture 135"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15272" y="0"/>
            <a:ext cx="1244402" cy="646981"/>
          </a:xfrm>
          <a:prstGeom prst="rect">
            <a:avLst/>
          </a:prstGeom>
          <a:noFill/>
          <a:ln>
            <a:noFill/>
          </a:ln>
          <a:extLst>
            <a:ext uri="{53640926-AAD7-44D8-BBD7-CCE9431645EC}">
              <a14:shadowObscured xmlns:a14="http://schemas.microsoft.com/office/drawing/2010/main"/>
            </a:ext>
          </a:extLst>
        </p:spPr>
      </p:pic>
      <p:pic>
        <p:nvPicPr>
          <p:cNvPr id="144" name="Picture 6" descr="C:\Users\RSP\Desktop\Turbine pic.jpg"/>
          <p:cNvPicPr>
            <a:picLocks noChangeAspect="1" noChangeArrowheads="1"/>
          </p:cNvPicPr>
          <p:nvPr/>
        </p:nvPicPr>
        <p:blipFill>
          <a:blip r:embed="rId3"/>
          <a:srcRect/>
          <a:stretch>
            <a:fillRect/>
          </a:stretch>
        </p:blipFill>
        <p:spPr bwMode="auto">
          <a:xfrm>
            <a:off x="2214546" y="2214554"/>
            <a:ext cx="714380" cy="571504"/>
          </a:xfrm>
          <a:prstGeom prst="rect">
            <a:avLst/>
          </a:prstGeom>
          <a:noFill/>
        </p:spPr>
      </p:pic>
      <p:sp>
        <p:nvSpPr>
          <p:cNvPr id="146" name="TextBox 145"/>
          <p:cNvSpPr txBox="1"/>
          <p:nvPr/>
        </p:nvSpPr>
        <p:spPr>
          <a:xfrm>
            <a:off x="2214546" y="2786058"/>
            <a:ext cx="61760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IN" sz="1600" dirty="0" smtClean="0"/>
              <a:t>TRTG</a:t>
            </a:r>
            <a:endParaRPr lang="en-US" sz="1600" dirty="0"/>
          </a:p>
        </p:txBody>
      </p:sp>
      <p:sp>
        <p:nvSpPr>
          <p:cNvPr id="181" name="Block Arc 180"/>
          <p:cNvSpPr/>
          <p:nvPr/>
        </p:nvSpPr>
        <p:spPr bwMode="auto">
          <a:xfrm rot="5400000">
            <a:off x="5899905" y="3422557"/>
            <a:ext cx="293687" cy="217487"/>
          </a:xfrm>
          <a:prstGeom prst="blockArc">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cxnSp>
        <p:nvCxnSpPr>
          <p:cNvPr id="182" name="Straight Connector 181"/>
          <p:cNvCxnSpPr/>
          <p:nvPr/>
        </p:nvCxnSpPr>
        <p:spPr>
          <a:xfrm flipV="1">
            <a:off x="4603257" y="1559941"/>
            <a:ext cx="339813" cy="1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4790670" y="1559941"/>
            <a:ext cx="304802"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 name="Block Arc 183"/>
          <p:cNvSpPr/>
          <p:nvPr/>
        </p:nvSpPr>
        <p:spPr bwMode="auto">
          <a:xfrm rot="5400000">
            <a:off x="4819652" y="1466836"/>
            <a:ext cx="293687" cy="217487"/>
          </a:xfrm>
          <a:prstGeom prst="blockArc">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185" name="TextBox 184"/>
          <p:cNvSpPr txBox="1"/>
          <p:nvPr/>
        </p:nvSpPr>
        <p:spPr>
          <a:xfrm>
            <a:off x="5643570" y="785794"/>
            <a:ext cx="304968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IN" dirty="0" smtClean="0"/>
              <a:t>Turbo Blowers &amp; Cogeneration</a:t>
            </a:r>
            <a:endParaRPr lang="en-US" dirty="0"/>
          </a:p>
        </p:txBody>
      </p:sp>
      <p:pic>
        <p:nvPicPr>
          <p:cNvPr id="1026" name="Picture 2" descr="C:\Users\RSP\Desktop\BF image1.jpg"/>
          <p:cNvPicPr>
            <a:picLocks noChangeAspect="1" noChangeArrowheads="1"/>
          </p:cNvPicPr>
          <p:nvPr/>
        </p:nvPicPr>
        <p:blipFill>
          <a:blip r:embed="rId5" cstate="print"/>
          <a:srcRect/>
          <a:stretch>
            <a:fillRect/>
          </a:stretch>
        </p:blipFill>
        <p:spPr bwMode="auto">
          <a:xfrm>
            <a:off x="357158" y="1357298"/>
            <a:ext cx="928694" cy="1545612"/>
          </a:xfrm>
          <a:prstGeom prst="rect">
            <a:avLst/>
          </a:prstGeom>
          <a:noFill/>
        </p:spPr>
      </p:pic>
      <p:cxnSp>
        <p:nvCxnSpPr>
          <p:cNvPr id="103" name="Straight Arrow Connector 102"/>
          <p:cNvCxnSpPr/>
          <p:nvPr/>
        </p:nvCxnSpPr>
        <p:spPr>
          <a:xfrm rot="5400000" flipH="1" flipV="1">
            <a:off x="700856" y="128142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18246" y="2928934"/>
            <a:ext cx="603050" cy="338554"/>
          </a:xfrm>
          <a:prstGeom prst="rect">
            <a:avLst/>
          </a:prstGeom>
          <a:noFill/>
        </p:spPr>
        <p:txBody>
          <a:bodyPr wrap="square" rtlCol="0">
            <a:spAutoFit/>
          </a:bodyPr>
          <a:lstStyle/>
          <a:p>
            <a:r>
              <a:rPr lang="en-IN" sz="1600" dirty="0" smtClean="0"/>
              <a:t>BF-5</a:t>
            </a:r>
            <a:endParaRPr lang="en-US" sz="1600" dirty="0"/>
          </a:p>
        </p:txBody>
      </p:sp>
      <p:pic>
        <p:nvPicPr>
          <p:cNvPr id="1027" name="Picture 3" descr="C:\Users\RSP\Desktop\Flare stack1.jpg"/>
          <p:cNvPicPr>
            <a:picLocks noChangeAspect="1" noChangeArrowheads="1"/>
          </p:cNvPicPr>
          <p:nvPr/>
        </p:nvPicPr>
        <p:blipFill>
          <a:blip r:embed="rId6"/>
          <a:srcRect/>
          <a:stretch>
            <a:fillRect/>
          </a:stretch>
        </p:blipFill>
        <p:spPr bwMode="auto">
          <a:xfrm>
            <a:off x="3321955" y="2500306"/>
            <a:ext cx="931810" cy="1857388"/>
          </a:xfrm>
          <a:prstGeom prst="rect">
            <a:avLst/>
          </a:prstGeom>
          <a:noFill/>
        </p:spPr>
      </p:pic>
      <p:pic>
        <p:nvPicPr>
          <p:cNvPr id="107" name="Picture 3" descr="C:\Users\RSP\Desktop\Flare stack1.jpg"/>
          <p:cNvPicPr>
            <a:picLocks noChangeAspect="1" noChangeArrowheads="1"/>
          </p:cNvPicPr>
          <p:nvPr/>
        </p:nvPicPr>
        <p:blipFill>
          <a:blip r:embed="rId7" cstate="print"/>
          <a:srcRect/>
          <a:stretch>
            <a:fillRect/>
          </a:stretch>
        </p:blipFill>
        <p:spPr bwMode="auto">
          <a:xfrm>
            <a:off x="2285984" y="3357562"/>
            <a:ext cx="358388" cy="714380"/>
          </a:xfrm>
          <a:prstGeom prst="rect">
            <a:avLst/>
          </a:prstGeom>
          <a:noFill/>
        </p:spPr>
      </p:pic>
      <p:pic>
        <p:nvPicPr>
          <p:cNvPr id="110" name="Picture 2" descr="C:\Users\RSP\Desktop\BF image1.jpg"/>
          <p:cNvPicPr>
            <a:picLocks noChangeAspect="1" noChangeArrowheads="1"/>
          </p:cNvPicPr>
          <p:nvPr/>
        </p:nvPicPr>
        <p:blipFill>
          <a:blip r:embed="rId8" cstate="print"/>
          <a:srcRect/>
          <a:stretch>
            <a:fillRect/>
          </a:stretch>
        </p:blipFill>
        <p:spPr bwMode="auto">
          <a:xfrm>
            <a:off x="357158" y="5911400"/>
            <a:ext cx="428628" cy="713359"/>
          </a:xfrm>
          <a:prstGeom prst="rect">
            <a:avLst/>
          </a:prstGeom>
          <a:noFill/>
        </p:spPr>
      </p:pic>
      <p:pic>
        <p:nvPicPr>
          <p:cNvPr id="111" name="Picture 2" descr="C:\Users\RSP\Desktop\BF image1.jpg"/>
          <p:cNvPicPr>
            <a:picLocks noChangeAspect="1" noChangeArrowheads="1"/>
          </p:cNvPicPr>
          <p:nvPr/>
        </p:nvPicPr>
        <p:blipFill>
          <a:blip r:embed="rId8" cstate="print"/>
          <a:srcRect/>
          <a:stretch>
            <a:fillRect/>
          </a:stretch>
        </p:blipFill>
        <p:spPr bwMode="auto">
          <a:xfrm>
            <a:off x="428596" y="4786322"/>
            <a:ext cx="428628" cy="713359"/>
          </a:xfrm>
          <a:prstGeom prst="rect">
            <a:avLst/>
          </a:prstGeom>
          <a:noFill/>
        </p:spPr>
      </p:pic>
      <p:sp>
        <p:nvSpPr>
          <p:cNvPr id="112" name="TextBox 111"/>
          <p:cNvSpPr txBox="1"/>
          <p:nvPr/>
        </p:nvSpPr>
        <p:spPr>
          <a:xfrm>
            <a:off x="928662" y="5143512"/>
            <a:ext cx="558166" cy="338554"/>
          </a:xfrm>
          <a:prstGeom prst="rect">
            <a:avLst/>
          </a:prstGeom>
          <a:noFill/>
        </p:spPr>
        <p:txBody>
          <a:bodyPr wrap="none" rtlCol="0">
            <a:spAutoFit/>
          </a:bodyPr>
          <a:lstStyle/>
          <a:p>
            <a:r>
              <a:rPr lang="en-IN" sz="1600" dirty="0" smtClean="0"/>
              <a:t>BF-4</a:t>
            </a:r>
            <a:endParaRPr lang="en-US" sz="1600" dirty="0"/>
          </a:p>
        </p:txBody>
      </p:sp>
      <p:sp>
        <p:nvSpPr>
          <p:cNvPr id="115" name="TextBox 114"/>
          <p:cNvSpPr txBox="1"/>
          <p:nvPr/>
        </p:nvSpPr>
        <p:spPr>
          <a:xfrm>
            <a:off x="357158" y="6550223"/>
            <a:ext cx="510076" cy="307777"/>
          </a:xfrm>
          <a:prstGeom prst="rect">
            <a:avLst/>
          </a:prstGeom>
          <a:noFill/>
        </p:spPr>
        <p:txBody>
          <a:bodyPr wrap="none" rtlCol="0">
            <a:spAutoFit/>
          </a:bodyPr>
          <a:lstStyle/>
          <a:p>
            <a:r>
              <a:rPr lang="en-IN" sz="1400" dirty="0" smtClean="0"/>
              <a:t>BF-1</a:t>
            </a:r>
            <a:endParaRPr lang="en-US" sz="1400" dirty="0"/>
          </a:p>
        </p:txBody>
      </p:sp>
      <p:pic>
        <p:nvPicPr>
          <p:cNvPr id="1028" name="Picture 4" descr="C:\Users\RSP\Desktop\BFG holder image.jpg"/>
          <p:cNvPicPr>
            <a:picLocks noChangeAspect="1" noChangeArrowheads="1"/>
          </p:cNvPicPr>
          <p:nvPr/>
        </p:nvPicPr>
        <p:blipFill>
          <a:blip r:embed="rId9" cstate="print"/>
          <a:srcRect/>
          <a:stretch>
            <a:fillRect/>
          </a:stretch>
        </p:blipFill>
        <p:spPr bwMode="auto">
          <a:xfrm>
            <a:off x="2643174" y="5000636"/>
            <a:ext cx="500066" cy="760101"/>
          </a:xfrm>
          <a:prstGeom prst="rect">
            <a:avLst/>
          </a:prstGeom>
          <a:noFill/>
        </p:spPr>
      </p:pic>
      <p:sp>
        <p:nvSpPr>
          <p:cNvPr id="116" name="TextBox 115"/>
          <p:cNvSpPr txBox="1"/>
          <p:nvPr/>
        </p:nvSpPr>
        <p:spPr>
          <a:xfrm>
            <a:off x="3143240" y="5357826"/>
            <a:ext cx="1011815" cy="307777"/>
          </a:xfrm>
          <a:prstGeom prst="rect">
            <a:avLst/>
          </a:prstGeom>
          <a:noFill/>
        </p:spPr>
        <p:txBody>
          <a:bodyPr wrap="none" rtlCol="0">
            <a:spAutoFit/>
          </a:bodyPr>
          <a:lstStyle/>
          <a:p>
            <a:r>
              <a:rPr lang="en-IN" sz="1400" dirty="0" smtClean="0"/>
              <a:t>BFG Holder</a:t>
            </a:r>
            <a:endParaRPr lang="en-US" sz="1400" dirty="0"/>
          </a:p>
        </p:txBody>
      </p:sp>
      <p:pic>
        <p:nvPicPr>
          <p:cNvPr id="2" name="Picture 2" descr="C:\Users\RSP\Desktop\COB BSL.jpeg"/>
          <p:cNvPicPr>
            <a:picLocks noChangeAspect="1" noChangeArrowheads="1"/>
          </p:cNvPicPr>
          <p:nvPr/>
        </p:nvPicPr>
        <p:blipFill>
          <a:blip r:embed="rId10" cstate="print"/>
          <a:srcRect/>
          <a:stretch>
            <a:fillRect/>
          </a:stretch>
        </p:blipFill>
        <p:spPr bwMode="auto">
          <a:xfrm>
            <a:off x="7858148" y="2643182"/>
            <a:ext cx="785817" cy="1058778"/>
          </a:xfrm>
          <a:prstGeom prst="rect">
            <a:avLst/>
          </a:prstGeom>
          <a:noFill/>
        </p:spPr>
      </p:pic>
      <p:sp>
        <p:nvSpPr>
          <p:cNvPr id="99" name="TextBox 98"/>
          <p:cNvSpPr txBox="1"/>
          <p:nvPr/>
        </p:nvSpPr>
        <p:spPr>
          <a:xfrm>
            <a:off x="7858148" y="3714752"/>
            <a:ext cx="793615"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IN" sz="1600" dirty="0" smtClean="0"/>
              <a:t> COB#6</a:t>
            </a:r>
            <a:endParaRPr lang="en-US" sz="1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34" y="142852"/>
            <a:ext cx="7500990"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hangingPunct="1"/>
            <a:r>
              <a:rPr lang="en-US" sz="3600" b="1" u="sng" dirty="0" smtClean="0">
                <a:solidFill>
                  <a:srgbClr val="FF0000"/>
                </a:solidFill>
              </a:rPr>
              <a:t>INNOVATIVE PROJECT IMPLEMENTED-1</a:t>
            </a:r>
            <a:endParaRPr lang="en-US" sz="3600" u="sng" dirty="0" smtClean="0">
              <a:solidFill>
                <a:srgbClr val="FF0000"/>
              </a:solidFill>
            </a:endParaRPr>
          </a:p>
        </p:txBody>
      </p:sp>
      <p:sp>
        <p:nvSpPr>
          <p:cNvPr id="17411" name="Rectangle 1"/>
          <p:cNvSpPr>
            <a:spLocks noChangeArrowheads="1"/>
          </p:cNvSpPr>
          <p:nvPr/>
        </p:nvSpPr>
        <p:spPr bwMode="auto">
          <a:xfrm>
            <a:off x="285720" y="1071546"/>
            <a:ext cx="8643998" cy="56323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r>
              <a:rPr lang="en-US" sz="2400" b="1" u="sng" dirty="0"/>
              <a:t>Job done:</a:t>
            </a:r>
            <a:endParaRPr lang="en-US" sz="2400" dirty="0"/>
          </a:p>
          <a:p>
            <a:pPr>
              <a:buFont typeface="Arial" charset="0"/>
              <a:buChar char="•"/>
            </a:pPr>
            <a:r>
              <a:rPr lang="en-US" sz="2300" dirty="0"/>
              <a:t>A task force was formed to study and implement the recommendation. </a:t>
            </a:r>
          </a:p>
          <a:p>
            <a:pPr>
              <a:buFont typeface="Arial" charset="0"/>
              <a:buChar char="•"/>
            </a:pPr>
            <a:r>
              <a:rPr lang="en-US" sz="2300" dirty="0"/>
              <a:t>A new Transformer with capacity of 25MVA was installed in place of old 20MVA Transformer.</a:t>
            </a:r>
          </a:p>
          <a:p>
            <a:pPr>
              <a:buFont typeface="Arial" charset="0"/>
              <a:buChar char="•"/>
            </a:pPr>
            <a:r>
              <a:rPr lang="en-US" sz="2300" dirty="0"/>
              <a:t>Limit of generation at 14.8 MW max was increased to 17.5MW</a:t>
            </a:r>
            <a:r>
              <a:rPr lang="en-US" sz="2400" dirty="0"/>
              <a:t>.</a:t>
            </a:r>
          </a:p>
          <a:p>
            <a:r>
              <a:rPr lang="en-US" sz="2400" b="1" u="sng" dirty="0"/>
              <a:t>Benefits accrued</a:t>
            </a:r>
            <a:endParaRPr lang="en-US" sz="2400" dirty="0"/>
          </a:p>
          <a:p>
            <a:pPr>
              <a:buFont typeface="Arial" charset="0"/>
              <a:buChar char="•"/>
            </a:pPr>
            <a:r>
              <a:rPr lang="en-US" sz="2300" dirty="0"/>
              <a:t>Increased average annual power generation 0.5MW.</a:t>
            </a:r>
          </a:p>
          <a:p>
            <a:pPr>
              <a:buFont typeface="Arial" charset="0"/>
              <a:buChar char="•"/>
            </a:pPr>
            <a:r>
              <a:rPr lang="en-US" sz="2300" dirty="0"/>
              <a:t>Smooth pressure control through TRT and no sub-bypass valve opening.</a:t>
            </a:r>
          </a:p>
          <a:p>
            <a:pPr>
              <a:buFont typeface="Arial" charset="0"/>
              <a:buChar char="•"/>
            </a:pPr>
            <a:r>
              <a:rPr lang="en-US" sz="2300" dirty="0"/>
              <a:t>Better regulation of BF Gas grid pressure at BF-V.</a:t>
            </a:r>
          </a:p>
          <a:p>
            <a:r>
              <a:rPr lang="en-US" sz="2400" b="1" u="sng" dirty="0"/>
              <a:t>Total financial benefit 298 </a:t>
            </a:r>
            <a:r>
              <a:rPr lang="en-US" sz="2400" b="1" u="sng" dirty="0" err="1"/>
              <a:t>Lakhs</a:t>
            </a:r>
            <a:r>
              <a:rPr lang="en-US" sz="2400" b="1" u="sng" dirty="0"/>
              <a:t> per annum.</a:t>
            </a:r>
            <a:r>
              <a:rPr lang="en-US" sz="2400" b="1" dirty="0"/>
              <a:t> </a:t>
            </a:r>
            <a:endParaRPr lang="en-US" sz="2400" dirty="0"/>
          </a:p>
          <a:p>
            <a:r>
              <a:rPr lang="en-US" sz="2300" dirty="0"/>
              <a:t>The above modification of replacement of 20MVA transformer with 25MVA transformer at TRT (Top Recovery turbine ) Blast </a:t>
            </a:r>
            <a:r>
              <a:rPr lang="en-US" sz="2300" dirty="0" smtClean="0"/>
              <a:t>Furnace-5 </a:t>
            </a:r>
            <a:r>
              <a:rPr lang="en-US" sz="2300" dirty="0"/>
              <a:t>is recurring in nature hence forth. </a:t>
            </a:r>
            <a:endParaRPr lang="en-US" sz="2300" dirty="0">
              <a:latin typeface="Constantia" pitchFamily="18" charset="0"/>
            </a:endParaRPr>
          </a:p>
        </p:txBody>
      </p:sp>
      <p:pic>
        <p:nvPicPr>
          <p:cNvPr id="7" name="Picture 6"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15272"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14282" y="1714488"/>
            <a:ext cx="8686800" cy="42165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eaLnBrk="0" hangingPunct="0"/>
            <a:r>
              <a:rPr lang="en-US" sz="2800" b="1" u="sng" dirty="0">
                <a:solidFill>
                  <a:srgbClr val="FF00FF"/>
                </a:solidFill>
                <a:latin typeface="Calibri" pitchFamily="34" charset="0"/>
                <a:ea typeface="Times New Roman" pitchFamily="18" charset="0"/>
                <a:cs typeface="Calibri" pitchFamily="34" charset="0"/>
              </a:rPr>
              <a:t>Background</a:t>
            </a:r>
          </a:p>
          <a:p>
            <a:pPr algn="just" eaLnBrk="0" hangingPunct="0"/>
            <a:r>
              <a:rPr lang="en-US" sz="2400" dirty="0">
                <a:latin typeface="Calibri" pitchFamily="34" charset="0"/>
                <a:ea typeface="Times New Roman" pitchFamily="18" charset="0"/>
                <a:cs typeface="Calibri" pitchFamily="34" charset="0"/>
              </a:rPr>
              <a:t>There was constant complain of getting low un-control pressure of BFG(Blast Furnace Gas)  from coke oven battery-6 and there by adversely affecting the battery operation. </a:t>
            </a:r>
            <a:r>
              <a:rPr lang="en-US" sz="2400" dirty="0" smtClean="0">
                <a:latin typeface="Calibri" pitchFamily="34" charset="0"/>
                <a:ea typeface="Times New Roman" pitchFamily="18" charset="0"/>
                <a:cs typeface="Calibri" pitchFamily="34" charset="0"/>
              </a:rPr>
              <a:t>As the  </a:t>
            </a:r>
            <a:r>
              <a:rPr lang="en-US" sz="2400" dirty="0">
                <a:latin typeface="Calibri" pitchFamily="34" charset="0"/>
                <a:ea typeface="Times New Roman" pitchFamily="18" charset="0"/>
                <a:cs typeface="Calibri" pitchFamily="34" charset="0"/>
              </a:rPr>
              <a:t>battery </a:t>
            </a:r>
            <a:r>
              <a:rPr lang="en-US" sz="2400" dirty="0" smtClean="0">
                <a:latin typeface="Calibri" pitchFamily="34" charset="0"/>
                <a:ea typeface="Times New Roman" pitchFamily="18" charset="0"/>
                <a:cs typeface="Calibri" pitchFamily="34" charset="0"/>
              </a:rPr>
              <a:t>consumes gas intermittently and it does </a:t>
            </a:r>
            <a:r>
              <a:rPr lang="en-US" sz="2400" dirty="0">
                <a:latin typeface="Calibri" pitchFamily="34" charset="0"/>
                <a:ea typeface="Times New Roman" pitchFamily="18" charset="0"/>
                <a:cs typeface="Calibri" pitchFamily="34" charset="0"/>
              </a:rPr>
              <a:t>not take gas </a:t>
            </a:r>
            <a:r>
              <a:rPr lang="en-US" sz="2400" dirty="0" smtClean="0">
                <a:latin typeface="Calibri" pitchFamily="34" charset="0"/>
                <a:ea typeface="Times New Roman" pitchFamily="18" charset="0"/>
                <a:cs typeface="Calibri" pitchFamily="34" charset="0"/>
              </a:rPr>
              <a:t>for some time interval and was </a:t>
            </a:r>
            <a:r>
              <a:rPr lang="en-US" sz="2400" dirty="0">
                <a:latin typeface="Calibri" pitchFamily="34" charset="0"/>
                <a:ea typeface="Times New Roman" pitchFamily="18" charset="0"/>
                <a:cs typeface="Calibri" pitchFamily="34" charset="0"/>
              </a:rPr>
              <a:t>creating pressure surge  in BFG grid which in turn causing BF#5 flare stack PCV (setting 800mmwc) to open for flaring of gas. This opening of  BFG #5 flare stack was creating pressure reduction to 500mmwc for 3-4 minutes and thus un-control pressure to battery falling below 280mmwc for 3-5 minutes. This phenomenon used to happen 24 times in a shift.</a:t>
            </a:r>
            <a:endParaRPr lang="en-US" sz="2400" dirty="0">
              <a:ea typeface="Times New Roman" pitchFamily="18" charset="0"/>
              <a:cs typeface="Calibri" pitchFamily="34" charset="0"/>
            </a:endParaRPr>
          </a:p>
        </p:txBody>
      </p:sp>
      <p:sp>
        <p:nvSpPr>
          <p:cNvPr id="27651" name="Rectangle 5"/>
          <p:cNvSpPr>
            <a:spLocks noChangeArrowheads="1"/>
          </p:cNvSpPr>
          <p:nvPr/>
        </p:nvSpPr>
        <p:spPr bwMode="auto">
          <a:xfrm>
            <a:off x="228600" y="893763"/>
            <a:ext cx="8701118"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a:solidFill>
                  <a:srgbClr val="00B050"/>
                </a:solidFill>
                <a:latin typeface="Calibri" pitchFamily="34" charset="0"/>
                <a:ea typeface="Times New Roman" pitchFamily="18" charset="0"/>
                <a:cs typeface="Calibri" pitchFamily="34" charset="0"/>
              </a:rPr>
              <a:t>Redesigning of </a:t>
            </a:r>
            <a:r>
              <a:rPr lang="en-US" sz="2400" b="1" dirty="0" smtClean="0">
                <a:solidFill>
                  <a:srgbClr val="00B050"/>
                </a:solidFill>
                <a:latin typeface="Calibri" pitchFamily="34" charset="0"/>
                <a:ea typeface="Times New Roman" pitchFamily="18" charset="0"/>
                <a:cs typeface="Calibri" pitchFamily="34" charset="0"/>
              </a:rPr>
              <a:t>flow element </a:t>
            </a:r>
            <a:r>
              <a:rPr lang="en-US" sz="2400" b="1" dirty="0">
                <a:solidFill>
                  <a:srgbClr val="00B050"/>
                </a:solidFill>
                <a:latin typeface="Calibri" pitchFamily="34" charset="0"/>
                <a:ea typeface="Times New Roman" pitchFamily="18" charset="0"/>
                <a:cs typeface="Calibri" pitchFamily="34" charset="0"/>
              </a:rPr>
              <a:t>in BFG u/f line of </a:t>
            </a:r>
            <a:r>
              <a:rPr lang="en-US" sz="2400" b="1" dirty="0" smtClean="0">
                <a:solidFill>
                  <a:srgbClr val="00B050"/>
                </a:solidFill>
                <a:latin typeface="Calibri" pitchFamily="34" charset="0"/>
                <a:ea typeface="Times New Roman" pitchFamily="18" charset="0"/>
                <a:cs typeface="Calibri" pitchFamily="34" charset="0"/>
              </a:rPr>
              <a:t>Coke Oven Battery-6</a:t>
            </a:r>
            <a:endParaRPr lang="en-US" sz="2400" dirty="0">
              <a:solidFill>
                <a:srgbClr val="00B050"/>
              </a:solidFill>
              <a:ea typeface="Times New Roman" pitchFamily="18" charset="0"/>
              <a:cs typeface="Calibri" pitchFamily="34" charset="0"/>
            </a:endParaRPr>
          </a:p>
        </p:txBody>
      </p:sp>
      <p:sp>
        <p:nvSpPr>
          <p:cNvPr id="9" name="Rectangle 8"/>
          <p:cNvSpPr/>
          <p:nvPr/>
        </p:nvSpPr>
        <p:spPr>
          <a:xfrm>
            <a:off x="1428728" y="214290"/>
            <a:ext cx="601017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b="1" u="sng" dirty="0" smtClean="0">
                <a:solidFill>
                  <a:srgbClr val="FF0000"/>
                </a:solidFill>
              </a:rPr>
              <a:t>INNOVATIVE PROJECT IMPLEMENTED-2</a:t>
            </a:r>
            <a:endParaRPr lang="en-US" sz="2800" dirty="0"/>
          </a:p>
        </p:txBody>
      </p:sp>
      <p:pic>
        <p:nvPicPr>
          <p:cNvPr id="8" name="Picture 7"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15272"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45770" y="76200"/>
            <a:ext cx="7818119"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sz="2400" b="1" dirty="0">
                <a:solidFill>
                  <a:srgbClr val="0000FF"/>
                </a:solidFill>
                <a:latin typeface="Calibri" pitchFamily="34" charset="0"/>
                <a:ea typeface="Times New Roman" pitchFamily="18" charset="0"/>
                <a:cs typeface="Calibri" pitchFamily="34" charset="0"/>
              </a:rPr>
              <a:t>Redesigning of </a:t>
            </a:r>
            <a:r>
              <a:rPr lang="en-US" sz="2400" b="1" dirty="0" smtClean="0">
                <a:solidFill>
                  <a:srgbClr val="0000FF"/>
                </a:solidFill>
                <a:latin typeface="Calibri" pitchFamily="34" charset="0"/>
                <a:ea typeface="Times New Roman" pitchFamily="18" charset="0"/>
                <a:cs typeface="Calibri" pitchFamily="34" charset="0"/>
              </a:rPr>
              <a:t>flow element </a:t>
            </a:r>
            <a:r>
              <a:rPr lang="en-US" sz="2400" b="1" dirty="0">
                <a:solidFill>
                  <a:srgbClr val="0000FF"/>
                </a:solidFill>
                <a:latin typeface="Calibri" pitchFamily="34" charset="0"/>
                <a:ea typeface="Times New Roman" pitchFamily="18" charset="0"/>
                <a:cs typeface="Calibri" pitchFamily="34" charset="0"/>
              </a:rPr>
              <a:t>in BFG u/f line of COB-6</a:t>
            </a:r>
            <a:endParaRPr lang="en-US" sz="2400" b="1" dirty="0">
              <a:solidFill>
                <a:srgbClr val="0000FF"/>
              </a:solidFill>
              <a:ea typeface="Times New Roman" pitchFamily="18" charset="0"/>
              <a:cs typeface="Calibri" pitchFamily="34" charset="0"/>
            </a:endParaRPr>
          </a:p>
        </p:txBody>
      </p:sp>
      <p:sp>
        <p:nvSpPr>
          <p:cNvPr id="32772" name="TextBox 65"/>
          <p:cNvSpPr txBox="1">
            <a:spLocks noChangeArrowheads="1"/>
          </p:cNvSpPr>
          <p:nvPr/>
        </p:nvSpPr>
        <p:spPr bwMode="auto">
          <a:xfrm rot="16200000">
            <a:off x="7811215" y="5002806"/>
            <a:ext cx="1140672" cy="380104"/>
          </a:xfrm>
          <a:prstGeom prst="rect">
            <a:avLst/>
          </a:prstGeom>
          <a:noFill/>
          <a:ln w="9525">
            <a:noFill/>
            <a:miter lim="800000"/>
            <a:headEnd/>
            <a:tailEnd/>
          </a:ln>
        </p:spPr>
        <p:txBody>
          <a:bodyPr wrap="none">
            <a:spAutoFit/>
          </a:bodyPr>
          <a:lstStyle/>
          <a:p>
            <a:r>
              <a:rPr lang="en-US" sz="2000" b="1">
                <a:latin typeface="Calibri" pitchFamily="34" charset="0"/>
              </a:rPr>
              <a:t>coke Side</a:t>
            </a:r>
          </a:p>
        </p:txBody>
      </p:sp>
      <p:cxnSp>
        <p:nvCxnSpPr>
          <p:cNvPr id="242" name="Straight Connector 241"/>
          <p:cNvCxnSpPr/>
          <p:nvPr/>
        </p:nvCxnSpPr>
        <p:spPr bwMode="auto">
          <a:xfrm flipV="1">
            <a:off x="1089025" y="2082800"/>
            <a:ext cx="0" cy="358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bwMode="auto">
          <a:xfrm>
            <a:off x="1089025" y="2082800"/>
            <a:ext cx="408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bwMode="auto">
          <a:xfrm>
            <a:off x="2209800" y="2082800"/>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bwMode="auto">
          <a:xfrm>
            <a:off x="2197099" y="2801937"/>
            <a:ext cx="200025"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7" name="Flowchart: Collate 246"/>
          <p:cNvSpPr/>
          <p:nvPr/>
        </p:nvSpPr>
        <p:spPr bwMode="auto">
          <a:xfrm rot="5400000">
            <a:off x="2636837" y="1986990"/>
            <a:ext cx="147637" cy="207963"/>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cxnSp>
        <p:nvCxnSpPr>
          <p:cNvPr id="248" name="Straight Arrow Connector 247"/>
          <p:cNvCxnSpPr/>
          <p:nvPr/>
        </p:nvCxnSpPr>
        <p:spPr bwMode="auto">
          <a:xfrm>
            <a:off x="3400225" y="2081213"/>
            <a:ext cx="0" cy="944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bwMode="auto">
          <a:xfrm>
            <a:off x="5178424" y="1716088"/>
            <a:ext cx="0" cy="2054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bwMode="auto">
          <a:xfrm>
            <a:off x="5178424" y="1716088"/>
            <a:ext cx="868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bwMode="auto">
          <a:xfrm>
            <a:off x="5178424" y="3770313"/>
            <a:ext cx="1954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bwMode="auto">
          <a:xfrm rot="5400000" flipH="1" flipV="1">
            <a:off x="4869653" y="4472792"/>
            <a:ext cx="1444637" cy="39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bwMode="auto">
          <a:xfrm flipV="1">
            <a:off x="7132636" y="2713038"/>
            <a:ext cx="0" cy="1036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bwMode="auto">
          <a:xfrm>
            <a:off x="7132636" y="2717800"/>
            <a:ext cx="941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bwMode="auto">
          <a:xfrm>
            <a:off x="7423149" y="2706688"/>
            <a:ext cx="0" cy="223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bwMode="auto">
          <a:xfrm>
            <a:off x="8074024" y="2713038"/>
            <a:ext cx="0" cy="227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7" name="Flowchart: Collate 256"/>
          <p:cNvSpPr/>
          <p:nvPr/>
        </p:nvSpPr>
        <p:spPr bwMode="auto">
          <a:xfrm>
            <a:off x="7313611" y="2943225"/>
            <a:ext cx="290512" cy="16510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258" name="Flowchart: Collate 257"/>
          <p:cNvSpPr/>
          <p:nvPr/>
        </p:nvSpPr>
        <p:spPr bwMode="auto">
          <a:xfrm rot="5400000">
            <a:off x="6800849" y="3665537"/>
            <a:ext cx="147638" cy="207962"/>
          </a:xfrm>
          <a:prstGeom prst="flowChartCollate">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259" name="Flowchart: Collate 258"/>
          <p:cNvSpPr/>
          <p:nvPr/>
        </p:nvSpPr>
        <p:spPr bwMode="auto">
          <a:xfrm>
            <a:off x="7929562" y="2936875"/>
            <a:ext cx="288925" cy="16510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32792" name="TextBox 57"/>
          <p:cNvSpPr txBox="1">
            <a:spLocks noChangeArrowheads="1"/>
          </p:cNvSpPr>
          <p:nvPr/>
        </p:nvSpPr>
        <p:spPr bwMode="auto">
          <a:xfrm rot="16200000">
            <a:off x="4745072" y="5139364"/>
            <a:ext cx="1418211" cy="1323439"/>
          </a:xfrm>
          <a:prstGeom prst="rect">
            <a:avLst/>
          </a:prstGeom>
          <a:noFill/>
          <a:ln w="9525">
            <a:noFill/>
            <a:miter lim="800000"/>
            <a:headEnd/>
            <a:tailEnd/>
          </a:ln>
        </p:spPr>
        <p:txBody>
          <a:bodyPr wrap="square">
            <a:spAutoFit/>
          </a:bodyPr>
          <a:lstStyle/>
          <a:p>
            <a:r>
              <a:rPr lang="en-US" sz="1600" b="1" dirty="0" smtClean="0">
                <a:latin typeface="Calibri" pitchFamily="34" charset="0"/>
              </a:rPr>
              <a:t> </a:t>
            </a:r>
            <a:endParaRPr lang="en-US" sz="1600" b="1" dirty="0">
              <a:latin typeface="Calibri" pitchFamily="34" charset="0"/>
            </a:endParaRPr>
          </a:p>
          <a:p>
            <a:r>
              <a:rPr lang="en-US" sz="1600" b="1" dirty="0">
                <a:latin typeface="Calibri" pitchFamily="34" charset="0"/>
              </a:rPr>
              <a:t>To old grid:</a:t>
            </a:r>
          </a:p>
          <a:p>
            <a:r>
              <a:rPr lang="en-US" sz="1600" b="1" dirty="0">
                <a:latin typeface="Calibri" pitchFamily="34" charset="0"/>
              </a:rPr>
              <a:t> Max pressure</a:t>
            </a:r>
          </a:p>
          <a:p>
            <a:r>
              <a:rPr lang="en-US" sz="1600" b="1" dirty="0">
                <a:latin typeface="Calibri" pitchFamily="34" charset="0"/>
              </a:rPr>
              <a:t>400-450mmwg  </a:t>
            </a:r>
          </a:p>
        </p:txBody>
      </p:sp>
      <p:sp>
        <p:nvSpPr>
          <p:cNvPr id="32793" name="TextBox 58"/>
          <p:cNvSpPr txBox="1">
            <a:spLocks noChangeArrowheads="1"/>
          </p:cNvSpPr>
          <p:nvPr/>
        </p:nvSpPr>
        <p:spPr bwMode="auto">
          <a:xfrm>
            <a:off x="5072065" y="1285860"/>
            <a:ext cx="3133935" cy="400110"/>
          </a:xfrm>
          <a:prstGeom prst="rect">
            <a:avLst/>
          </a:prstGeom>
          <a:noFill/>
          <a:ln w="9525">
            <a:noFill/>
            <a:miter lim="800000"/>
            <a:headEnd/>
            <a:tailEnd/>
          </a:ln>
        </p:spPr>
        <p:txBody>
          <a:bodyPr wrap="none">
            <a:spAutoFit/>
          </a:bodyPr>
          <a:lstStyle/>
          <a:p>
            <a:r>
              <a:rPr lang="en-US" sz="2000" b="1" dirty="0" smtClean="0">
                <a:latin typeface="Calibri" pitchFamily="34" charset="0"/>
              </a:rPr>
              <a:t> (</a:t>
            </a:r>
            <a:r>
              <a:rPr lang="en-US" sz="1600" b="1" dirty="0" smtClean="0">
                <a:latin typeface="Calibri" pitchFamily="34" charset="0"/>
              </a:rPr>
              <a:t>Turbo Blower and  Cogeneration)</a:t>
            </a:r>
            <a:endParaRPr lang="en-US" sz="1600" b="1" dirty="0">
              <a:latin typeface="Calibri" pitchFamily="34" charset="0"/>
            </a:endParaRPr>
          </a:p>
        </p:txBody>
      </p:sp>
      <p:sp>
        <p:nvSpPr>
          <p:cNvPr id="32794" name="TextBox 59"/>
          <p:cNvSpPr txBox="1">
            <a:spLocks noChangeArrowheads="1"/>
          </p:cNvSpPr>
          <p:nvPr/>
        </p:nvSpPr>
        <p:spPr bwMode="auto">
          <a:xfrm>
            <a:off x="5598444" y="3800343"/>
            <a:ext cx="942501" cy="323165"/>
          </a:xfrm>
          <a:prstGeom prst="rect">
            <a:avLst/>
          </a:prstGeom>
          <a:noFill/>
          <a:ln w="9525">
            <a:noFill/>
            <a:miter lim="800000"/>
            <a:headEnd/>
            <a:tailEnd/>
          </a:ln>
        </p:spPr>
        <p:txBody>
          <a:bodyPr wrap="none">
            <a:spAutoFit/>
          </a:bodyPr>
          <a:lstStyle/>
          <a:p>
            <a:r>
              <a:rPr lang="en-US" sz="1500" b="1" dirty="0">
                <a:latin typeface="Calibri" pitchFamily="34" charset="0"/>
              </a:rPr>
              <a:t>To </a:t>
            </a:r>
            <a:r>
              <a:rPr lang="en-US" sz="1500" b="1" dirty="0" smtClean="0">
                <a:latin typeface="Calibri" pitchFamily="34" charset="0"/>
              </a:rPr>
              <a:t>COB#6</a:t>
            </a:r>
            <a:endParaRPr lang="en-US" sz="1500" b="1" dirty="0">
              <a:latin typeface="Calibri" pitchFamily="34" charset="0"/>
            </a:endParaRPr>
          </a:p>
        </p:txBody>
      </p:sp>
      <p:sp>
        <p:nvSpPr>
          <p:cNvPr id="32795" name="TextBox 64"/>
          <p:cNvSpPr txBox="1">
            <a:spLocks noChangeArrowheads="1"/>
          </p:cNvSpPr>
          <p:nvPr/>
        </p:nvSpPr>
        <p:spPr bwMode="auto">
          <a:xfrm rot="16200000">
            <a:off x="6965710" y="4974461"/>
            <a:ext cx="1289135" cy="400110"/>
          </a:xfrm>
          <a:prstGeom prst="rect">
            <a:avLst/>
          </a:prstGeom>
          <a:noFill/>
          <a:ln w="9525">
            <a:noFill/>
            <a:miter lim="800000"/>
            <a:headEnd/>
            <a:tailEnd/>
          </a:ln>
        </p:spPr>
        <p:txBody>
          <a:bodyPr wrap="none">
            <a:spAutoFit/>
          </a:bodyPr>
          <a:lstStyle/>
          <a:p>
            <a:r>
              <a:rPr lang="en-US" sz="2000" b="1" dirty="0" smtClean="0">
                <a:latin typeface="Calibri" pitchFamily="34" charset="0"/>
              </a:rPr>
              <a:t>Ram   </a:t>
            </a:r>
            <a:r>
              <a:rPr lang="en-US" sz="2000" b="1" dirty="0">
                <a:latin typeface="Calibri" pitchFamily="34" charset="0"/>
              </a:rPr>
              <a:t>Side</a:t>
            </a:r>
          </a:p>
        </p:txBody>
      </p:sp>
      <p:sp>
        <p:nvSpPr>
          <p:cNvPr id="264" name="Flowchart: Collate 263"/>
          <p:cNvSpPr/>
          <p:nvPr/>
        </p:nvSpPr>
        <p:spPr bwMode="auto">
          <a:xfrm rot="5400000">
            <a:off x="3987006" y="1975644"/>
            <a:ext cx="147638" cy="20955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32797" name="TextBox 69"/>
          <p:cNvSpPr txBox="1">
            <a:spLocks noChangeArrowheads="1"/>
          </p:cNvSpPr>
          <p:nvPr/>
        </p:nvSpPr>
        <p:spPr bwMode="auto">
          <a:xfrm>
            <a:off x="3857619" y="1339932"/>
            <a:ext cx="639919" cy="338554"/>
          </a:xfrm>
          <a:prstGeom prst="rect">
            <a:avLst/>
          </a:prstGeom>
          <a:noFill/>
          <a:ln w="9525">
            <a:noFill/>
            <a:miter lim="800000"/>
            <a:headEnd/>
            <a:tailEnd/>
          </a:ln>
        </p:spPr>
        <p:txBody>
          <a:bodyPr wrap="none">
            <a:spAutoFit/>
          </a:bodyPr>
          <a:lstStyle/>
          <a:p>
            <a:r>
              <a:rPr lang="en-US" sz="1600" b="1" dirty="0">
                <a:latin typeface="Calibri" pitchFamily="34" charset="0"/>
              </a:rPr>
              <a:t>BPCV</a:t>
            </a:r>
          </a:p>
        </p:txBody>
      </p:sp>
      <p:cxnSp>
        <p:nvCxnSpPr>
          <p:cNvPr id="266" name="Straight Arrow Connector 265"/>
          <p:cNvCxnSpPr/>
          <p:nvPr/>
        </p:nvCxnSpPr>
        <p:spPr bwMode="auto">
          <a:xfrm rot="16200000" flipH="1">
            <a:off x="3268658" y="3411542"/>
            <a:ext cx="2705110"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7" name="Flowchart: Collate 266"/>
          <p:cNvSpPr/>
          <p:nvPr/>
        </p:nvSpPr>
        <p:spPr bwMode="auto">
          <a:xfrm>
            <a:off x="4454524" y="2497138"/>
            <a:ext cx="288925" cy="16510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cxnSp>
        <p:nvCxnSpPr>
          <p:cNvPr id="269" name="Straight Connector 268"/>
          <p:cNvCxnSpPr/>
          <p:nvPr/>
        </p:nvCxnSpPr>
        <p:spPr bwMode="auto">
          <a:xfrm>
            <a:off x="4308382" y="4781184"/>
            <a:ext cx="317500" cy="0"/>
          </a:xfrm>
          <a:prstGeom prst="line">
            <a:avLst/>
          </a:prstGeom>
        </p:spPr>
        <p:style>
          <a:lnRef idx="1">
            <a:schemeClr val="accent1"/>
          </a:lnRef>
          <a:fillRef idx="0">
            <a:schemeClr val="accent1"/>
          </a:fillRef>
          <a:effectRef idx="0">
            <a:schemeClr val="accent1"/>
          </a:effectRef>
          <a:fontRef idx="minor">
            <a:schemeClr val="tx1"/>
          </a:fontRef>
        </p:style>
      </p:cxnSp>
      <p:sp>
        <p:nvSpPr>
          <p:cNvPr id="32802" name="TextBox 78"/>
          <p:cNvSpPr txBox="1">
            <a:spLocks noChangeArrowheads="1"/>
          </p:cNvSpPr>
          <p:nvPr/>
        </p:nvSpPr>
        <p:spPr bwMode="auto">
          <a:xfrm>
            <a:off x="3501232" y="5027286"/>
            <a:ext cx="1102097" cy="338554"/>
          </a:xfrm>
          <a:prstGeom prst="rect">
            <a:avLst/>
          </a:prstGeom>
          <a:noFill/>
          <a:ln w="9525">
            <a:noFill/>
            <a:miter lim="800000"/>
            <a:headEnd/>
            <a:tailEnd/>
          </a:ln>
        </p:spPr>
        <p:txBody>
          <a:bodyPr wrap="none">
            <a:spAutoFit/>
          </a:bodyPr>
          <a:lstStyle/>
          <a:p>
            <a:r>
              <a:rPr lang="en-US" sz="1600" b="1" dirty="0">
                <a:latin typeface="Calibri" pitchFamily="34" charset="0"/>
              </a:rPr>
              <a:t>Flare Stack</a:t>
            </a:r>
          </a:p>
        </p:txBody>
      </p:sp>
      <p:sp>
        <p:nvSpPr>
          <p:cNvPr id="274" name="Flowchart: Collate 273"/>
          <p:cNvSpPr/>
          <p:nvPr/>
        </p:nvSpPr>
        <p:spPr bwMode="auto">
          <a:xfrm>
            <a:off x="5481637" y="4364038"/>
            <a:ext cx="288925" cy="165100"/>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cxnSp>
        <p:nvCxnSpPr>
          <p:cNvPr id="275" name="Straight Connector 274"/>
          <p:cNvCxnSpPr/>
          <p:nvPr/>
        </p:nvCxnSpPr>
        <p:spPr bwMode="auto">
          <a:xfrm flipV="1">
            <a:off x="5651499" y="4437063"/>
            <a:ext cx="323850" cy="11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bwMode="auto">
          <a:xfrm rot="16200000" flipH="1">
            <a:off x="5809455" y="4452144"/>
            <a:ext cx="2936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809" name="TextBox 46"/>
          <p:cNvSpPr txBox="1">
            <a:spLocks noChangeArrowheads="1"/>
          </p:cNvSpPr>
          <p:nvPr/>
        </p:nvSpPr>
        <p:spPr bwMode="auto">
          <a:xfrm rot="16200000">
            <a:off x="4846309" y="2773175"/>
            <a:ext cx="941283" cy="338554"/>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NB 2400</a:t>
            </a:r>
          </a:p>
        </p:txBody>
      </p:sp>
      <p:sp>
        <p:nvSpPr>
          <p:cNvPr id="32810" name="TextBox 50"/>
          <p:cNvSpPr txBox="1">
            <a:spLocks noChangeArrowheads="1"/>
          </p:cNvSpPr>
          <p:nvPr/>
        </p:nvSpPr>
        <p:spPr bwMode="auto">
          <a:xfrm>
            <a:off x="5650693" y="3444732"/>
            <a:ext cx="922047" cy="338554"/>
          </a:xfrm>
          <a:prstGeom prst="rect">
            <a:avLst/>
          </a:prstGeom>
          <a:noFill/>
          <a:ln w="9525">
            <a:noFill/>
            <a:miter lim="800000"/>
            <a:headEnd/>
            <a:tailEnd/>
          </a:ln>
        </p:spPr>
        <p:txBody>
          <a:bodyPr wrap="none">
            <a:spAutoFit/>
          </a:bodyPr>
          <a:lstStyle/>
          <a:p>
            <a:r>
              <a:rPr lang="en-US" sz="1600" dirty="0">
                <a:latin typeface="Constantia" pitchFamily="18" charset="0"/>
              </a:rPr>
              <a:t>NB </a:t>
            </a:r>
            <a:r>
              <a:rPr lang="en-US" sz="1600" dirty="0">
                <a:latin typeface="Times New Roman" pitchFamily="18" charset="0"/>
                <a:cs typeface="Times New Roman" pitchFamily="18" charset="0"/>
              </a:rPr>
              <a:t>1600</a:t>
            </a:r>
          </a:p>
        </p:txBody>
      </p:sp>
      <p:sp>
        <p:nvSpPr>
          <p:cNvPr id="32812" name="TextBox 57"/>
          <p:cNvSpPr txBox="1">
            <a:spLocks noChangeArrowheads="1"/>
          </p:cNvSpPr>
          <p:nvPr/>
        </p:nvSpPr>
        <p:spPr bwMode="auto">
          <a:xfrm>
            <a:off x="714348" y="1428736"/>
            <a:ext cx="1314846" cy="830997"/>
          </a:xfrm>
          <a:prstGeom prst="rect">
            <a:avLst/>
          </a:prstGeom>
          <a:noFill/>
          <a:ln w="9525">
            <a:noFill/>
            <a:miter lim="800000"/>
            <a:headEnd/>
            <a:tailEnd/>
          </a:ln>
        </p:spPr>
        <p:txBody>
          <a:bodyPr wrap="square">
            <a:spAutoFit/>
          </a:bodyPr>
          <a:lstStyle/>
          <a:p>
            <a:r>
              <a:rPr lang="en-US" sz="1600" b="1" dirty="0" smtClean="0">
                <a:latin typeface="Calibri" pitchFamily="34" charset="0"/>
              </a:rPr>
              <a:t>Top  pressure</a:t>
            </a:r>
          </a:p>
          <a:p>
            <a:r>
              <a:rPr lang="en-IN" sz="1600" b="1" dirty="0" smtClean="0">
                <a:latin typeface="Calibri" pitchFamily="34" charset="0"/>
              </a:rPr>
              <a:t>2.5 Kg/cm</a:t>
            </a:r>
            <a:r>
              <a:rPr lang="en-IN" sz="1600" b="1" baseline="30000" dirty="0" smtClean="0">
                <a:latin typeface="Calibri" pitchFamily="34" charset="0"/>
              </a:rPr>
              <a:t>2</a:t>
            </a:r>
            <a:endParaRPr lang="en-US" sz="1600" b="1" baseline="30000" dirty="0">
              <a:latin typeface="Calibri" pitchFamily="34" charset="0"/>
            </a:endParaRPr>
          </a:p>
          <a:p>
            <a:r>
              <a:rPr lang="en-US" sz="1600" b="1" dirty="0" smtClean="0">
                <a:latin typeface="Calibri" pitchFamily="34" charset="0"/>
              </a:rPr>
              <a:t>  </a:t>
            </a:r>
            <a:endParaRPr lang="en-US" sz="1600" b="1" dirty="0">
              <a:latin typeface="Calibri" pitchFamily="34" charset="0"/>
            </a:endParaRPr>
          </a:p>
        </p:txBody>
      </p:sp>
      <p:sp>
        <p:nvSpPr>
          <p:cNvPr id="281" name="Oval 280"/>
          <p:cNvSpPr/>
          <p:nvPr/>
        </p:nvSpPr>
        <p:spPr bwMode="auto">
          <a:xfrm>
            <a:off x="7215206" y="3433762"/>
            <a:ext cx="1085850" cy="879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282" name="Straight Arrow Connector 281"/>
          <p:cNvCxnSpPr>
            <a:endCxn id="281" idx="7"/>
          </p:cNvCxnSpPr>
          <p:nvPr/>
        </p:nvCxnSpPr>
        <p:spPr bwMode="auto">
          <a:xfrm rot="5400000">
            <a:off x="7641450" y="2540794"/>
            <a:ext cx="1522412" cy="52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815" name="TextBox 63"/>
          <p:cNvSpPr txBox="1">
            <a:spLocks noChangeArrowheads="1"/>
          </p:cNvSpPr>
          <p:nvPr/>
        </p:nvSpPr>
        <p:spPr bwMode="auto">
          <a:xfrm>
            <a:off x="6786578" y="1785926"/>
            <a:ext cx="2357422" cy="338554"/>
          </a:xfrm>
          <a:prstGeom prst="rect">
            <a:avLst/>
          </a:prstGeom>
          <a:noFill/>
          <a:ln w="9525">
            <a:noFill/>
            <a:miter lim="800000"/>
            <a:headEnd/>
            <a:tailEnd/>
          </a:ln>
        </p:spPr>
        <p:txBody>
          <a:bodyPr wrap="square">
            <a:spAutoFit/>
          </a:bodyPr>
          <a:lstStyle/>
          <a:p>
            <a:r>
              <a:rPr lang="en-US" sz="1600" b="1" dirty="0" smtClean="0">
                <a:solidFill>
                  <a:srgbClr val="C00000"/>
                </a:solidFill>
                <a:latin typeface="Constantia" pitchFamily="18" charset="0"/>
              </a:rPr>
              <a:t>Flow element replaced</a:t>
            </a:r>
            <a:endParaRPr lang="en-US" sz="1600" b="1" dirty="0">
              <a:solidFill>
                <a:srgbClr val="C00000"/>
              </a:solidFill>
              <a:latin typeface="Constantia" pitchFamily="18" charset="0"/>
            </a:endParaRPr>
          </a:p>
        </p:txBody>
      </p:sp>
      <p:cxnSp>
        <p:nvCxnSpPr>
          <p:cNvPr id="284" name="Straight Arrow Connector 283"/>
          <p:cNvCxnSpPr/>
          <p:nvPr/>
        </p:nvCxnSpPr>
        <p:spPr bwMode="auto">
          <a:xfrm flipV="1">
            <a:off x="3008313" y="2773363"/>
            <a:ext cx="136525"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bwMode="auto">
          <a:xfrm rot="5400000" flipH="1" flipV="1">
            <a:off x="2794000" y="2443163"/>
            <a:ext cx="66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818" name="TextBox 58"/>
          <p:cNvSpPr txBox="1">
            <a:spLocks noChangeArrowheads="1"/>
          </p:cNvSpPr>
          <p:nvPr/>
        </p:nvSpPr>
        <p:spPr bwMode="auto">
          <a:xfrm>
            <a:off x="3071801" y="3000372"/>
            <a:ext cx="853247" cy="369332"/>
          </a:xfrm>
          <a:prstGeom prst="rect">
            <a:avLst/>
          </a:prstGeom>
          <a:noFill/>
          <a:ln w="9525">
            <a:noFill/>
            <a:miter lim="800000"/>
            <a:headEnd/>
            <a:tailEnd/>
          </a:ln>
        </p:spPr>
        <p:txBody>
          <a:bodyPr wrap="none">
            <a:spAutoFit/>
          </a:bodyPr>
          <a:lstStyle/>
          <a:p>
            <a:r>
              <a:rPr lang="en-US" sz="1600" b="1" dirty="0">
                <a:latin typeface="Constantia" pitchFamily="18" charset="0"/>
              </a:rPr>
              <a:t>Stoves</a:t>
            </a:r>
            <a:r>
              <a:rPr lang="en-US" dirty="0">
                <a:latin typeface="Constantia" pitchFamily="18" charset="0"/>
              </a:rPr>
              <a:t> </a:t>
            </a:r>
          </a:p>
        </p:txBody>
      </p:sp>
      <p:cxnSp>
        <p:nvCxnSpPr>
          <p:cNvPr id="287" name="Straight Connector 286"/>
          <p:cNvCxnSpPr/>
          <p:nvPr/>
        </p:nvCxnSpPr>
        <p:spPr bwMode="auto">
          <a:xfrm rot="10800000">
            <a:off x="5368924" y="4094163"/>
            <a:ext cx="2159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bwMode="auto">
          <a:xfrm rot="10800000">
            <a:off x="5368924" y="4681538"/>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bwMode="auto">
          <a:xfrm rot="5400000">
            <a:off x="5074443" y="4387057"/>
            <a:ext cx="587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290" name="Flowchart: Collate 289"/>
          <p:cNvSpPr/>
          <p:nvPr/>
        </p:nvSpPr>
        <p:spPr bwMode="auto">
          <a:xfrm>
            <a:off x="5295899" y="4460875"/>
            <a:ext cx="144463" cy="146050"/>
          </a:xfrm>
          <a:prstGeom prst="flowChartCollat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291" name="Flowchart: Collate 290"/>
          <p:cNvSpPr/>
          <p:nvPr/>
        </p:nvSpPr>
        <p:spPr bwMode="auto">
          <a:xfrm>
            <a:off x="5295899" y="4240213"/>
            <a:ext cx="144463" cy="147637"/>
          </a:xfrm>
          <a:prstGeom prst="flowChartCollat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00B050"/>
              </a:solidFill>
            </a:endParaRPr>
          </a:p>
        </p:txBody>
      </p:sp>
      <p:sp>
        <p:nvSpPr>
          <p:cNvPr id="292" name="Block Arc 291"/>
          <p:cNvSpPr/>
          <p:nvPr/>
        </p:nvSpPr>
        <p:spPr bwMode="auto">
          <a:xfrm rot="5400000">
            <a:off x="5837237" y="4351338"/>
            <a:ext cx="293687" cy="217487"/>
          </a:xfrm>
          <a:prstGeom prst="blockArc">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32825" name="TextBox 84"/>
          <p:cNvSpPr txBox="1">
            <a:spLocks noChangeArrowheads="1"/>
          </p:cNvSpPr>
          <p:nvPr/>
        </p:nvSpPr>
        <p:spPr bwMode="auto">
          <a:xfrm rot="16200000">
            <a:off x="4987779" y="4254820"/>
            <a:ext cx="184731" cy="584775"/>
          </a:xfrm>
          <a:prstGeom prst="rect">
            <a:avLst/>
          </a:prstGeom>
          <a:noFill/>
          <a:ln w="9525">
            <a:noFill/>
            <a:miter lim="800000"/>
            <a:headEnd/>
            <a:tailEnd/>
          </a:ln>
        </p:spPr>
        <p:txBody>
          <a:bodyPr wrap="none">
            <a:spAutoFit/>
          </a:bodyPr>
          <a:lstStyle/>
          <a:p>
            <a:endParaRPr lang="en-US" sz="1600" b="1" dirty="0" smtClean="0">
              <a:solidFill>
                <a:srgbClr val="C00000"/>
              </a:solidFill>
              <a:latin typeface="Constantia" pitchFamily="18" charset="0"/>
            </a:endParaRPr>
          </a:p>
          <a:p>
            <a:endParaRPr lang="en-US" sz="1600" b="1" dirty="0">
              <a:solidFill>
                <a:srgbClr val="C00000"/>
              </a:solidFill>
              <a:latin typeface="Constantia" pitchFamily="18" charset="0"/>
            </a:endParaRPr>
          </a:p>
        </p:txBody>
      </p:sp>
      <p:sp>
        <p:nvSpPr>
          <p:cNvPr id="32826" name="TextBox 86"/>
          <p:cNvSpPr txBox="1">
            <a:spLocks noChangeArrowheads="1"/>
          </p:cNvSpPr>
          <p:nvPr/>
        </p:nvSpPr>
        <p:spPr bwMode="auto">
          <a:xfrm>
            <a:off x="6816089" y="2993283"/>
            <a:ext cx="229440" cy="355611"/>
          </a:xfrm>
          <a:prstGeom prst="rect">
            <a:avLst/>
          </a:prstGeom>
          <a:noFill/>
          <a:ln w="9525">
            <a:noFill/>
            <a:miter lim="800000"/>
            <a:headEnd/>
            <a:tailEnd/>
          </a:ln>
        </p:spPr>
        <p:txBody>
          <a:bodyPr>
            <a:spAutoFit/>
          </a:bodyPr>
          <a:lstStyle/>
          <a:p>
            <a:r>
              <a:rPr lang="en-US">
                <a:latin typeface="Constantia" pitchFamily="18" charset="0"/>
              </a:rPr>
              <a:t>A</a:t>
            </a:r>
          </a:p>
        </p:txBody>
      </p:sp>
      <p:sp>
        <p:nvSpPr>
          <p:cNvPr id="32827" name="TextBox 87"/>
          <p:cNvSpPr txBox="1">
            <a:spLocks noChangeArrowheads="1"/>
          </p:cNvSpPr>
          <p:nvPr/>
        </p:nvSpPr>
        <p:spPr bwMode="auto">
          <a:xfrm>
            <a:off x="7467599" y="3580236"/>
            <a:ext cx="412997" cy="355611"/>
          </a:xfrm>
          <a:prstGeom prst="rect">
            <a:avLst/>
          </a:prstGeom>
          <a:noFill/>
          <a:ln w="9525">
            <a:noFill/>
            <a:miter lim="800000"/>
            <a:headEnd/>
            <a:tailEnd/>
          </a:ln>
        </p:spPr>
        <p:txBody>
          <a:bodyPr wrap="none">
            <a:spAutoFit/>
          </a:bodyPr>
          <a:lstStyle/>
          <a:p>
            <a:r>
              <a:rPr lang="en-US">
                <a:latin typeface="Constantia" pitchFamily="18" charset="0"/>
              </a:rPr>
              <a:t>A1</a:t>
            </a:r>
          </a:p>
        </p:txBody>
      </p:sp>
      <p:sp>
        <p:nvSpPr>
          <p:cNvPr id="32828" name="TextBox 88"/>
          <p:cNvSpPr txBox="1">
            <a:spLocks noChangeArrowheads="1"/>
          </p:cNvSpPr>
          <p:nvPr/>
        </p:nvSpPr>
        <p:spPr bwMode="auto">
          <a:xfrm>
            <a:off x="7757159" y="3506867"/>
            <a:ext cx="412997" cy="355611"/>
          </a:xfrm>
          <a:prstGeom prst="rect">
            <a:avLst/>
          </a:prstGeom>
          <a:noFill/>
          <a:ln w="9525">
            <a:noFill/>
            <a:miter lim="800000"/>
            <a:headEnd/>
            <a:tailEnd/>
          </a:ln>
        </p:spPr>
        <p:txBody>
          <a:bodyPr wrap="none">
            <a:spAutoFit/>
          </a:bodyPr>
          <a:lstStyle/>
          <a:p>
            <a:r>
              <a:rPr lang="en-US">
                <a:latin typeface="Constantia" pitchFamily="18" charset="0"/>
              </a:rPr>
              <a:t>A2</a:t>
            </a:r>
          </a:p>
        </p:txBody>
      </p:sp>
      <p:sp>
        <p:nvSpPr>
          <p:cNvPr id="32829" name="TextBox 90"/>
          <p:cNvSpPr txBox="1">
            <a:spLocks noChangeArrowheads="1"/>
          </p:cNvSpPr>
          <p:nvPr/>
        </p:nvSpPr>
        <p:spPr bwMode="auto">
          <a:xfrm>
            <a:off x="662940" y="5854680"/>
            <a:ext cx="2937035" cy="622320"/>
          </a:xfrm>
          <a:prstGeom prst="rect">
            <a:avLst/>
          </a:prstGeom>
          <a:noFill/>
          <a:ln w="9525">
            <a:noFill/>
            <a:miter lim="800000"/>
            <a:headEnd/>
            <a:tailEnd/>
          </a:ln>
        </p:spPr>
        <p:txBody>
          <a:bodyPr wrap="none">
            <a:spAutoFit/>
          </a:bodyPr>
          <a:lstStyle/>
          <a:p>
            <a:r>
              <a:rPr lang="en-US" b="1" dirty="0">
                <a:latin typeface="Constantia" pitchFamily="18" charset="0"/>
              </a:rPr>
              <a:t>A- Orifice in main header</a:t>
            </a:r>
          </a:p>
          <a:p>
            <a:r>
              <a:rPr lang="en-US" b="1" dirty="0">
                <a:latin typeface="Constantia" pitchFamily="18" charset="0"/>
              </a:rPr>
              <a:t>A1 &amp; A2- Orifice to branch line</a:t>
            </a:r>
          </a:p>
        </p:txBody>
      </p:sp>
      <p:cxnSp>
        <p:nvCxnSpPr>
          <p:cNvPr id="298" name="Straight Arrow Connector 297"/>
          <p:cNvCxnSpPr/>
          <p:nvPr/>
        </p:nvCxnSpPr>
        <p:spPr bwMode="auto">
          <a:xfrm rot="5400000">
            <a:off x="6846093" y="2518569"/>
            <a:ext cx="1027112"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831" name="Rectangle 298"/>
          <p:cNvSpPr>
            <a:spLocks noChangeArrowheads="1"/>
          </p:cNvSpPr>
          <p:nvPr/>
        </p:nvSpPr>
        <p:spPr bwMode="auto">
          <a:xfrm>
            <a:off x="228600" y="131885"/>
            <a:ext cx="8686799" cy="440215"/>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32832" name="Rectangle 299"/>
          <p:cNvSpPr>
            <a:spLocks noChangeArrowheads="1"/>
          </p:cNvSpPr>
          <p:nvPr/>
        </p:nvSpPr>
        <p:spPr bwMode="auto">
          <a:xfrm>
            <a:off x="228600" y="572100"/>
            <a:ext cx="8686799"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32833" name="TextBox 300"/>
          <p:cNvSpPr txBox="1">
            <a:spLocks noChangeArrowheads="1"/>
          </p:cNvSpPr>
          <p:nvPr/>
        </p:nvSpPr>
        <p:spPr bwMode="auto">
          <a:xfrm>
            <a:off x="518160" y="742189"/>
            <a:ext cx="1989942" cy="444514"/>
          </a:xfrm>
          <a:prstGeom prst="rect">
            <a:avLst/>
          </a:prstGeom>
          <a:noFill/>
          <a:ln w="9525">
            <a:noFill/>
            <a:miter lim="800000"/>
            <a:headEnd/>
            <a:tailEnd/>
          </a:ln>
        </p:spPr>
        <p:txBody>
          <a:bodyPr wrap="none">
            <a:spAutoFit/>
          </a:bodyPr>
          <a:lstStyle/>
          <a:p>
            <a:r>
              <a:rPr lang="en-US" sz="2400" b="1" u="sng" dirty="0">
                <a:solidFill>
                  <a:srgbClr val="FF0066"/>
                </a:solidFill>
                <a:latin typeface="Constantia" pitchFamily="18" charset="0"/>
              </a:rPr>
              <a:t>Line diagram</a:t>
            </a:r>
          </a:p>
        </p:txBody>
      </p:sp>
      <p:cxnSp>
        <p:nvCxnSpPr>
          <p:cNvPr id="69" name="Straight Connector 68"/>
          <p:cNvCxnSpPr/>
          <p:nvPr/>
        </p:nvCxnSpPr>
        <p:spPr bwMode="auto">
          <a:xfrm flipV="1">
            <a:off x="4643438" y="2569315"/>
            <a:ext cx="32385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Block Arc 69"/>
          <p:cNvSpPr/>
          <p:nvPr/>
        </p:nvSpPr>
        <p:spPr bwMode="auto">
          <a:xfrm rot="5400000">
            <a:off x="4730002" y="2475933"/>
            <a:ext cx="293687" cy="217487"/>
          </a:xfrm>
          <a:prstGeom prst="blockArc">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72" name="TextBox 71"/>
          <p:cNvSpPr txBox="1"/>
          <p:nvPr/>
        </p:nvSpPr>
        <p:spPr>
          <a:xfrm>
            <a:off x="2285984" y="3143248"/>
            <a:ext cx="681084" cy="369332"/>
          </a:xfrm>
          <a:prstGeom prst="rect">
            <a:avLst/>
          </a:prstGeom>
          <a:noFill/>
        </p:spPr>
        <p:txBody>
          <a:bodyPr wrap="none" rtlCol="0">
            <a:spAutoFit/>
          </a:bodyPr>
          <a:lstStyle/>
          <a:p>
            <a:r>
              <a:rPr lang="en-IN" b="1" dirty="0" smtClean="0"/>
              <a:t>TRTG</a:t>
            </a:r>
            <a:endParaRPr lang="en-US" b="1" dirty="0"/>
          </a:p>
        </p:txBody>
      </p:sp>
      <p:sp>
        <p:nvSpPr>
          <p:cNvPr id="73" name="TextBox 57"/>
          <p:cNvSpPr txBox="1">
            <a:spLocks noChangeArrowheads="1"/>
          </p:cNvSpPr>
          <p:nvPr/>
        </p:nvSpPr>
        <p:spPr bwMode="auto">
          <a:xfrm>
            <a:off x="2500298" y="1285861"/>
            <a:ext cx="1314847" cy="830997"/>
          </a:xfrm>
          <a:prstGeom prst="rect">
            <a:avLst/>
          </a:prstGeom>
          <a:noFill/>
          <a:ln w="9525">
            <a:noFill/>
            <a:miter lim="800000"/>
            <a:headEnd/>
            <a:tailEnd/>
          </a:ln>
        </p:spPr>
        <p:txBody>
          <a:bodyPr wrap="square">
            <a:spAutoFit/>
          </a:bodyPr>
          <a:lstStyle/>
          <a:p>
            <a:r>
              <a:rPr lang="en-US" sz="1600" b="1" dirty="0" smtClean="0">
                <a:latin typeface="Calibri" pitchFamily="34" charset="0"/>
              </a:rPr>
              <a:t> Pressure</a:t>
            </a:r>
          </a:p>
          <a:p>
            <a:r>
              <a:rPr lang="en-IN" sz="1600" b="1" dirty="0" smtClean="0">
                <a:latin typeface="Calibri" pitchFamily="34" charset="0"/>
              </a:rPr>
              <a:t>0.14 Kg/cm</a:t>
            </a:r>
            <a:r>
              <a:rPr lang="en-IN" sz="1600" b="1" baseline="30000" dirty="0" smtClean="0">
                <a:latin typeface="Calibri" pitchFamily="34" charset="0"/>
              </a:rPr>
              <a:t>2</a:t>
            </a:r>
            <a:endParaRPr lang="en-US" sz="1600" b="1" baseline="30000" dirty="0">
              <a:latin typeface="Calibri" pitchFamily="34" charset="0"/>
            </a:endParaRPr>
          </a:p>
          <a:p>
            <a:r>
              <a:rPr lang="en-US" sz="1600" b="1" dirty="0" smtClean="0">
                <a:latin typeface="Calibri" pitchFamily="34" charset="0"/>
              </a:rPr>
              <a:t>  </a:t>
            </a:r>
            <a:endParaRPr lang="en-US" sz="1600" b="1" dirty="0">
              <a:latin typeface="Calibri" pitchFamily="34" charset="0"/>
            </a:endParaRPr>
          </a:p>
        </p:txBody>
      </p:sp>
      <p:sp>
        <p:nvSpPr>
          <p:cNvPr id="74" name="Rectangle 73"/>
          <p:cNvSpPr/>
          <p:nvPr/>
        </p:nvSpPr>
        <p:spPr>
          <a:xfrm>
            <a:off x="4572000" y="2786058"/>
            <a:ext cx="524503" cy="338554"/>
          </a:xfrm>
          <a:prstGeom prst="rect">
            <a:avLst/>
          </a:prstGeom>
        </p:spPr>
        <p:txBody>
          <a:bodyPr wrap="none">
            <a:spAutoFit/>
          </a:bodyPr>
          <a:lstStyle/>
          <a:p>
            <a:r>
              <a:rPr lang="en-US" sz="1600" b="1" dirty="0" smtClean="0">
                <a:latin typeface="Calibri" pitchFamily="34" charset="0"/>
              </a:rPr>
              <a:t>PCV</a:t>
            </a:r>
            <a:endParaRPr lang="en-US" sz="1600" b="1" dirty="0">
              <a:latin typeface="Calibri" pitchFamily="34" charset="0"/>
            </a:endParaRPr>
          </a:p>
        </p:txBody>
      </p:sp>
      <p:cxnSp>
        <p:nvCxnSpPr>
          <p:cNvPr id="75" name="Straight Connector 74"/>
          <p:cNvCxnSpPr/>
          <p:nvPr/>
        </p:nvCxnSpPr>
        <p:spPr bwMode="auto">
          <a:xfrm rot="16200000" flipH="1">
            <a:off x="4710908" y="2575712"/>
            <a:ext cx="2936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64618" y="1526223"/>
            <a:ext cx="599844" cy="369332"/>
          </a:xfrm>
          <a:prstGeom prst="rect">
            <a:avLst/>
          </a:prstGeom>
          <a:noFill/>
        </p:spPr>
        <p:txBody>
          <a:bodyPr wrap="none" rtlCol="0">
            <a:spAutoFit/>
          </a:bodyPr>
          <a:lstStyle/>
          <a:p>
            <a:r>
              <a:rPr lang="en-IN" b="1" dirty="0" smtClean="0"/>
              <a:t>PBS </a:t>
            </a:r>
            <a:endParaRPr lang="en-US" b="1" dirty="0"/>
          </a:p>
        </p:txBody>
      </p:sp>
      <p:cxnSp>
        <p:nvCxnSpPr>
          <p:cNvPr id="78" name="Straight Arrow Connector 77"/>
          <p:cNvCxnSpPr/>
          <p:nvPr/>
        </p:nvCxnSpPr>
        <p:spPr>
          <a:xfrm rot="5400000">
            <a:off x="5465769" y="5116194"/>
            <a:ext cx="213520" cy="18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64" idx="1"/>
          </p:cNvCxnSpPr>
          <p:nvPr/>
        </p:nvCxnSpPr>
        <p:spPr bwMode="auto">
          <a:xfrm flipV="1">
            <a:off x="4060825" y="1785926"/>
            <a:ext cx="11109" cy="2944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Block Arc 80"/>
          <p:cNvSpPr/>
          <p:nvPr/>
        </p:nvSpPr>
        <p:spPr bwMode="auto">
          <a:xfrm rot="21339104">
            <a:off x="3942277" y="1679633"/>
            <a:ext cx="293687" cy="217487"/>
          </a:xfrm>
          <a:prstGeom prst="blockArc">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cxnSp>
        <p:nvCxnSpPr>
          <p:cNvPr id="82" name="Straight Connector 81"/>
          <p:cNvCxnSpPr>
            <a:stCxn id="81" idx="1"/>
            <a:endCxn id="81" idx="0"/>
          </p:cNvCxnSpPr>
          <p:nvPr/>
        </p:nvCxnSpPr>
        <p:spPr bwMode="auto">
          <a:xfrm rot="5400000">
            <a:off x="4080049" y="1669063"/>
            <a:ext cx="18144" cy="2386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143636" y="4357694"/>
            <a:ext cx="524503" cy="338554"/>
          </a:xfrm>
          <a:prstGeom prst="rect">
            <a:avLst/>
          </a:prstGeom>
        </p:spPr>
        <p:txBody>
          <a:bodyPr wrap="none">
            <a:spAutoFit/>
          </a:bodyPr>
          <a:lstStyle/>
          <a:p>
            <a:r>
              <a:rPr lang="en-US" sz="1600" b="1" dirty="0" smtClean="0">
                <a:latin typeface="Calibri" pitchFamily="34" charset="0"/>
              </a:rPr>
              <a:t>PCV</a:t>
            </a:r>
            <a:endParaRPr lang="en-US" sz="1600" b="1" dirty="0">
              <a:latin typeface="Calibri" pitchFamily="34" charset="0"/>
            </a:endParaRPr>
          </a:p>
        </p:txBody>
      </p:sp>
      <p:sp>
        <p:nvSpPr>
          <p:cNvPr id="103" name="TextBox 102"/>
          <p:cNvSpPr txBox="1"/>
          <p:nvPr/>
        </p:nvSpPr>
        <p:spPr>
          <a:xfrm>
            <a:off x="2365541" y="2214836"/>
            <a:ext cx="749501" cy="338554"/>
          </a:xfrm>
          <a:prstGeom prst="rect">
            <a:avLst/>
          </a:prstGeom>
          <a:noFill/>
        </p:spPr>
        <p:txBody>
          <a:bodyPr wrap="none" rtlCol="0">
            <a:spAutoFit/>
          </a:bodyPr>
          <a:lstStyle/>
          <a:p>
            <a:r>
              <a:rPr lang="en-IN" sz="1600" dirty="0" smtClean="0"/>
              <a:t>bypass</a:t>
            </a:r>
            <a:endParaRPr lang="en-US" sz="1600" dirty="0"/>
          </a:p>
        </p:txBody>
      </p:sp>
      <p:sp>
        <p:nvSpPr>
          <p:cNvPr id="83" name="Flowchart: Summing Junction 82"/>
          <p:cNvSpPr/>
          <p:nvPr/>
        </p:nvSpPr>
        <p:spPr>
          <a:xfrm>
            <a:off x="7929586" y="3786190"/>
            <a:ext cx="285752" cy="214314"/>
          </a:xfrm>
          <a:prstGeom prst="flowChartSummingJunction">
            <a:avLst/>
          </a:prstGeom>
          <a:ln>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4" name="Flowchart: Summing Junction 83"/>
          <p:cNvSpPr/>
          <p:nvPr/>
        </p:nvSpPr>
        <p:spPr>
          <a:xfrm>
            <a:off x="7277679" y="3786190"/>
            <a:ext cx="285752" cy="214314"/>
          </a:xfrm>
          <a:prstGeom prst="flowChartSummingJunction">
            <a:avLst/>
          </a:prstGeom>
          <a:ln>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5" name="Flowchart: Summing Junction 84"/>
          <p:cNvSpPr/>
          <p:nvPr/>
        </p:nvSpPr>
        <p:spPr>
          <a:xfrm>
            <a:off x="6973997" y="3286124"/>
            <a:ext cx="285752" cy="214314"/>
          </a:xfrm>
          <a:prstGeom prst="flowChartSummingJunction">
            <a:avLst/>
          </a:prstGeom>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054" name="Picture 6" descr="C:\Users\RSP\Desktop\Turbine pic.jpg"/>
          <p:cNvPicPr>
            <a:picLocks noChangeAspect="1" noChangeArrowheads="1"/>
          </p:cNvPicPr>
          <p:nvPr/>
        </p:nvPicPr>
        <p:blipFill>
          <a:blip r:embed="rId3"/>
          <a:srcRect/>
          <a:stretch>
            <a:fillRect/>
          </a:stretch>
        </p:blipFill>
        <p:spPr bwMode="auto">
          <a:xfrm>
            <a:off x="2428860" y="2571744"/>
            <a:ext cx="571504" cy="571504"/>
          </a:xfrm>
          <a:prstGeom prst="rect">
            <a:avLst/>
          </a:prstGeom>
          <a:noFill/>
        </p:spPr>
      </p:pic>
      <p:pic>
        <p:nvPicPr>
          <p:cNvPr id="86" name="Picture 2" descr="C:\Users\RSP\Desktop\BF image1.jpg"/>
          <p:cNvPicPr>
            <a:picLocks noChangeAspect="1" noChangeArrowheads="1"/>
          </p:cNvPicPr>
          <p:nvPr/>
        </p:nvPicPr>
        <p:blipFill>
          <a:blip r:embed="rId4" cstate="print"/>
          <a:srcRect/>
          <a:stretch>
            <a:fillRect/>
          </a:stretch>
        </p:blipFill>
        <p:spPr bwMode="auto">
          <a:xfrm>
            <a:off x="642910" y="2428868"/>
            <a:ext cx="928694" cy="1545612"/>
          </a:xfrm>
          <a:prstGeom prst="rect">
            <a:avLst/>
          </a:prstGeom>
          <a:noFill/>
        </p:spPr>
      </p:pic>
      <p:pic>
        <p:nvPicPr>
          <p:cNvPr id="87" name="Picture 3" descr="C:\Users\RSP\Desktop\Flare stack1.jpg"/>
          <p:cNvPicPr>
            <a:picLocks noChangeAspect="1" noChangeArrowheads="1"/>
          </p:cNvPicPr>
          <p:nvPr/>
        </p:nvPicPr>
        <p:blipFill>
          <a:blip r:embed="rId5" cstate="print"/>
          <a:srcRect/>
          <a:stretch>
            <a:fillRect/>
          </a:stretch>
        </p:blipFill>
        <p:spPr bwMode="auto">
          <a:xfrm>
            <a:off x="3643306" y="3499004"/>
            <a:ext cx="717496" cy="1430194"/>
          </a:xfrm>
          <a:prstGeom prst="rect">
            <a:avLst/>
          </a:prstGeom>
          <a:noFill/>
        </p:spPr>
      </p:pic>
      <p:pic>
        <p:nvPicPr>
          <p:cNvPr id="88" name="Picture 87" descr="C:\Users\VPA\Downloads\283305406_5080123535396866_5336854257819228147_n.jpg"/>
          <p:cNvPicPr/>
          <p:nvPr/>
        </p:nvPicPr>
        <p:blipFill rotWithShape="1">
          <a:blip r:embed="rId6" cstate="print">
            <a:extLst>
              <a:ext uri="{28A0092B-C50C-407E-A947-70E740481C1C}">
                <a14:useLocalDpi xmlns:a14="http://schemas.microsoft.com/office/drawing/2010/main" val="0"/>
              </a:ext>
            </a:extLst>
          </a:blip>
          <a:srcRect l="1" r="30978"/>
          <a:stretch/>
        </p:blipFill>
        <p:spPr bwMode="auto">
          <a:xfrm>
            <a:off x="7858148" y="0"/>
            <a:ext cx="1101526"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214282" y="1059859"/>
            <a:ext cx="8686800"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r>
              <a:rPr lang="en-US" sz="2000" dirty="0">
                <a:latin typeface="Calibri" pitchFamily="34" charset="0"/>
                <a:ea typeface="Times New Roman" pitchFamily="18" charset="0"/>
                <a:cs typeface="Calibri" pitchFamily="34" charset="0"/>
              </a:rPr>
              <a:t>After elaborate survey of pressure in BFG line to Battery-6, it was noticed that there is excessive pressure drop across orifices installed within the battery limits of COB#6. The first such survey was done in Aug’2019. The orifice data sheet and pressure survey data was analyzed and found that the orifice design to be modified to have lesser pressure drop across orifice</a:t>
            </a:r>
            <a:r>
              <a:rPr lang="en-US" sz="2000" dirty="0" smtClean="0">
                <a:latin typeface="Calibri" pitchFamily="34" charset="0"/>
                <a:ea typeface="Times New Roman" pitchFamily="18" charset="0"/>
                <a:cs typeface="Calibri" pitchFamily="34" charset="0"/>
              </a:rPr>
              <a:t>.</a:t>
            </a:r>
            <a:endParaRPr lang="en-US" sz="2000" dirty="0">
              <a:ea typeface="Times New Roman" pitchFamily="18" charset="0"/>
              <a:cs typeface="Calibri" pitchFamily="34" charset="0"/>
            </a:endParaRPr>
          </a:p>
        </p:txBody>
      </p:sp>
      <p:sp>
        <p:nvSpPr>
          <p:cNvPr id="28677" name="Rectangle 5"/>
          <p:cNvSpPr>
            <a:spLocks noChangeArrowheads="1"/>
          </p:cNvSpPr>
          <p:nvPr/>
        </p:nvSpPr>
        <p:spPr bwMode="auto">
          <a:xfrm>
            <a:off x="201875" y="571668"/>
            <a:ext cx="2664640"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eaLnBrk="0" hangingPunct="0"/>
            <a:r>
              <a:rPr lang="en-US" sz="2400" b="1" u="sng" dirty="0">
                <a:solidFill>
                  <a:srgbClr val="FF00FF"/>
                </a:solidFill>
                <a:latin typeface="Calibri" pitchFamily="34" charset="0"/>
                <a:ea typeface="Times New Roman" pitchFamily="18" charset="0"/>
                <a:cs typeface="Calibri" pitchFamily="34" charset="0"/>
              </a:rPr>
              <a:t>Modifications done</a:t>
            </a:r>
          </a:p>
        </p:txBody>
      </p:sp>
      <p:sp>
        <p:nvSpPr>
          <p:cNvPr id="10" name="Rectangle 9"/>
          <p:cNvSpPr/>
          <p:nvPr/>
        </p:nvSpPr>
        <p:spPr>
          <a:xfrm>
            <a:off x="1428728" y="0"/>
            <a:ext cx="601017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b="1" u="sng" dirty="0" smtClean="0">
                <a:solidFill>
                  <a:srgbClr val="FF0000"/>
                </a:solidFill>
              </a:rPr>
              <a:t>INNOVATIVE PROJECT IMPLEMENTED-2</a:t>
            </a:r>
            <a:endParaRPr lang="en-US" sz="2800" dirty="0"/>
          </a:p>
        </p:txBody>
      </p:sp>
      <p:pic>
        <p:nvPicPr>
          <p:cNvPr id="9" name="Picture 8"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15272" y="0"/>
            <a:ext cx="1244402" cy="646981"/>
          </a:xfrm>
          <a:prstGeom prst="rect">
            <a:avLst/>
          </a:prstGeom>
          <a:noFill/>
          <a:ln>
            <a:noFill/>
          </a:ln>
          <a:extLst>
            <a:ext uri="{53640926-AAD7-44D8-BBD7-CCE9431645EC}">
              <a14:shadowObscured xmlns:a14="http://schemas.microsoft.com/office/drawing/2010/main"/>
            </a:ext>
          </a:extLst>
        </p:spPr>
      </p:pic>
      <p:sp>
        <p:nvSpPr>
          <p:cNvPr id="6" name="Rectangle 1"/>
          <p:cNvSpPr>
            <a:spLocks noChangeArrowheads="1"/>
          </p:cNvSpPr>
          <p:nvPr/>
        </p:nvSpPr>
        <p:spPr bwMode="auto">
          <a:xfrm>
            <a:off x="71594" y="3238249"/>
            <a:ext cx="9001156" cy="3477875"/>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marL="225425" indent="-225425" algn="just" eaLnBrk="0" hangingPunct="0">
              <a:buFontTx/>
              <a:buChar char="•"/>
            </a:pPr>
            <a:r>
              <a:rPr lang="en-US" sz="2000" dirty="0"/>
              <a:t>Power generation in PBS(Power &amp; Blowing Station) has also gone up from monthly avg. of about 8 MW to 18MW from Jan’20 onward due to higher availability of BF gas.</a:t>
            </a:r>
            <a:endParaRPr lang="en-US" sz="2000" dirty="0">
              <a:cs typeface="Times New Roman" pitchFamily="18" charset="0"/>
            </a:endParaRPr>
          </a:p>
          <a:p>
            <a:pPr marL="225425" indent="-225425" algn="just" eaLnBrk="0" hangingPunct="0">
              <a:buFont typeface="Arial" pitchFamily="34" charset="0"/>
              <a:buChar char="•"/>
            </a:pPr>
            <a:r>
              <a:rPr lang="en-US" sz="2000" dirty="0">
                <a:cs typeface="Times New Roman" pitchFamily="18" charset="0"/>
              </a:rPr>
              <a:t>Low un-control BFG pressure to battery-6 duration has been eliminated, which led to improvement in coke quality.</a:t>
            </a:r>
            <a:r>
              <a:rPr lang="en-US" sz="2000" dirty="0"/>
              <a:t> </a:t>
            </a:r>
          </a:p>
          <a:p>
            <a:pPr marL="225425" indent="-225425" algn="just" eaLnBrk="0" hangingPunct="0"/>
            <a:endParaRPr lang="en-US" sz="2000" dirty="0"/>
          </a:p>
          <a:p>
            <a:pPr marL="225425" indent="-225425" algn="just" eaLnBrk="0" hangingPunct="0">
              <a:buFont typeface="Arial" pitchFamily="34" charset="0"/>
              <a:buChar char="•"/>
            </a:pPr>
            <a:r>
              <a:rPr lang="en-US" sz="2000" dirty="0"/>
              <a:t>Energy input matrix in CPP-1 power generation changed drastically on account of higher BF gas availability in the system and energy matrix  was </a:t>
            </a:r>
            <a:r>
              <a:rPr lang="en-US" sz="2000" b="1" dirty="0">
                <a:solidFill>
                  <a:schemeClr val="accent2">
                    <a:lumMod val="75000"/>
                  </a:schemeClr>
                </a:solidFill>
              </a:rPr>
              <a:t>36.7%</a:t>
            </a:r>
            <a:r>
              <a:rPr lang="en-US" sz="2000" b="1" dirty="0"/>
              <a:t>coal</a:t>
            </a:r>
            <a:r>
              <a:rPr lang="en-US" sz="2000" dirty="0"/>
              <a:t>, 28.8%BF gas and 34.05% Mixed gas in 2019-20 whereas in </a:t>
            </a:r>
            <a:r>
              <a:rPr lang="en-US" sz="2000" dirty="0" smtClean="0"/>
              <a:t>2021-22, </a:t>
            </a:r>
            <a:r>
              <a:rPr lang="en-US" sz="2000" dirty="0"/>
              <a:t>it was </a:t>
            </a:r>
            <a:r>
              <a:rPr lang="en-US" sz="2000" b="1" dirty="0" smtClean="0">
                <a:solidFill>
                  <a:srgbClr val="009900"/>
                </a:solidFill>
              </a:rPr>
              <a:t>5.52%</a:t>
            </a:r>
            <a:r>
              <a:rPr lang="en-US" sz="2000" b="1" dirty="0" smtClean="0"/>
              <a:t>coal</a:t>
            </a:r>
            <a:r>
              <a:rPr lang="en-US" sz="2000" dirty="0"/>
              <a:t>, </a:t>
            </a:r>
            <a:r>
              <a:rPr lang="en-US" sz="2000" dirty="0" smtClean="0"/>
              <a:t>50.6%BF </a:t>
            </a:r>
            <a:r>
              <a:rPr lang="en-US" sz="2000" dirty="0"/>
              <a:t>gas and </a:t>
            </a:r>
            <a:r>
              <a:rPr lang="en-US" sz="2000" dirty="0" smtClean="0"/>
              <a:t>43.88% </a:t>
            </a:r>
            <a:r>
              <a:rPr lang="en-US" sz="2000" dirty="0"/>
              <a:t>Mixed gas. Drastic reduction in coal consumption helped in cost optimization towards coal procurement and  also lower </a:t>
            </a:r>
            <a:r>
              <a:rPr lang="en-US" sz="2000" dirty="0" smtClean="0"/>
              <a:t>CO</a:t>
            </a:r>
            <a:r>
              <a:rPr lang="en-US" sz="2000" baseline="-25000" dirty="0" smtClean="0"/>
              <a:t>2 </a:t>
            </a:r>
            <a:r>
              <a:rPr lang="en-US" sz="2000" dirty="0" smtClean="0"/>
              <a:t>emission.</a:t>
            </a:r>
            <a:endParaRPr lang="en-US" sz="2000" dirty="0"/>
          </a:p>
        </p:txBody>
      </p:sp>
      <p:sp>
        <p:nvSpPr>
          <p:cNvPr id="7" name="Rectangle 6"/>
          <p:cNvSpPr/>
          <p:nvPr/>
        </p:nvSpPr>
        <p:spPr>
          <a:xfrm>
            <a:off x="214282" y="2750245"/>
            <a:ext cx="2308004"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0" hangingPunct="0"/>
            <a:r>
              <a:rPr lang="en-US" sz="2400" b="1" u="sng" dirty="0" smtClean="0">
                <a:solidFill>
                  <a:srgbClr val="FF00FF"/>
                </a:solidFill>
                <a:latin typeface="Calibri" pitchFamily="34" charset="0"/>
                <a:ea typeface="Times New Roman" pitchFamily="18" charset="0"/>
                <a:cs typeface="Calibri" pitchFamily="34" charset="0"/>
              </a:rPr>
              <a:t>Benefits accrued</a:t>
            </a:r>
            <a:endParaRPr lang="en-US" sz="2400" b="1" u="sng" dirty="0">
              <a:solidFill>
                <a:srgbClr val="FF00FF"/>
              </a:solidFill>
              <a:latin typeface="Calibri" pitchFamily="34" charset="0"/>
              <a:ea typeface="Times New Roman" pitchFamily="18"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7186634"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hangingPunct="1"/>
            <a:r>
              <a:rPr lang="en-US" sz="3600" b="1" u="sng" dirty="0" smtClean="0">
                <a:solidFill>
                  <a:srgbClr val="FF0000"/>
                </a:solidFill>
              </a:rPr>
              <a:t>INNOVATIVE PROJECT IMPLEMENTED</a:t>
            </a:r>
            <a:endParaRPr lang="en-US" sz="3600" u="sng" dirty="0" smtClean="0">
              <a:solidFill>
                <a:srgbClr val="FF0000"/>
              </a:solidFill>
            </a:endParaRPr>
          </a:p>
        </p:txBody>
      </p:sp>
      <p:sp>
        <p:nvSpPr>
          <p:cNvPr id="31747" name="Rectangle 4"/>
          <p:cNvSpPr>
            <a:spLocks noChangeArrowheads="1"/>
          </p:cNvSpPr>
          <p:nvPr/>
        </p:nvSpPr>
        <p:spPr bwMode="auto">
          <a:xfrm>
            <a:off x="428596" y="717180"/>
            <a:ext cx="7215238"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u="sng" dirty="0">
                <a:solidFill>
                  <a:srgbClr val="0000FF"/>
                </a:solidFill>
                <a:latin typeface="Calibri" pitchFamily="34" charset="0"/>
                <a:ea typeface="Times New Roman" pitchFamily="18" charset="0"/>
                <a:cs typeface="Calibri" pitchFamily="34" charset="0"/>
              </a:rPr>
              <a:t>Redesigning of </a:t>
            </a:r>
            <a:r>
              <a:rPr lang="en-US" sz="2400" b="1" u="sng" dirty="0" smtClean="0">
                <a:solidFill>
                  <a:srgbClr val="0000FF"/>
                </a:solidFill>
                <a:latin typeface="Calibri" pitchFamily="34" charset="0"/>
                <a:ea typeface="Times New Roman" pitchFamily="18" charset="0"/>
                <a:cs typeface="Calibri" pitchFamily="34" charset="0"/>
              </a:rPr>
              <a:t>flow element </a:t>
            </a:r>
            <a:r>
              <a:rPr lang="en-US" sz="2400" b="1" u="sng" dirty="0">
                <a:solidFill>
                  <a:srgbClr val="0000FF"/>
                </a:solidFill>
                <a:latin typeface="Calibri" pitchFamily="34" charset="0"/>
                <a:ea typeface="Times New Roman" pitchFamily="18" charset="0"/>
                <a:cs typeface="Calibri" pitchFamily="34" charset="0"/>
              </a:rPr>
              <a:t>in BFG u/f line of COB-6</a:t>
            </a:r>
            <a:endParaRPr lang="en-US" sz="2400" dirty="0">
              <a:solidFill>
                <a:srgbClr val="0000FF"/>
              </a:solidFill>
              <a:ea typeface="Times New Roman" pitchFamily="18" charset="0"/>
              <a:cs typeface="Calibri" pitchFamily="34" charset="0"/>
            </a:endParaRPr>
          </a:p>
        </p:txBody>
      </p:sp>
      <p:sp>
        <p:nvSpPr>
          <p:cNvPr id="31748" name="Rectangle 1"/>
          <p:cNvSpPr>
            <a:spLocks noChangeArrowheads="1"/>
          </p:cNvSpPr>
          <p:nvPr/>
        </p:nvSpPr>
        <p:spPr bwMode="auto">
          <a:xfrm>
            <a:off x="1071538" y="1357298"/>
            <a:ext cx="6981825" cy="4619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lgn="ctr"/>
            <a:r>
              <a:rPr lang="en-US" sz="2400" b="1" i="1" u="sng" dirty="0">
                <a:solidFill>
                  <a:srgbClr val="FF0066"/>
                </a:solidFill>
                <a:latin typeface="Calibri" pitchFamily="34" charset="0"/>
                <a:ea typeface="Calibri" pitchFamily="34" charset="0"/>
                <a:cs typeface="Times New Roman" pitchFamily="18" charset="0"/>
              </a:rPr>
              <a:t>Consumption data of BF gas and Coal at  CPP-1 &amp; PBS</a:t>
            </a:r>
            <a:endParaRPr lang="en-US" sz="3200" dirty="0">
              <a:solidFill>
                <a:srgbClr val="FF0066"/>
              </a:solidFill>
              <a:ea typeface="Calibri" pitchFamily="34" charset="0"/>
              <a:cs typeface="Times New Roman" pitchFamily="18" charset="0"/>
            </a:endParaRPr>
          </a:p>
        </p:txBody>
      </p:sp>
      <p:graphicFrame>
        <p:nvGraphicFramePr>
          <p:cNvPr id="10" name="Table 9"/>
          <p:cNvGraphicFramePr>
            <a:graphicFrameLocks noGrp="1"/>
          </p:cNvGraphicFramePr>
          <p:nvPr/>
        </p:nvGraphicFramePr>
        <p:xfrm>
          <a:off x="214283" y="1785925"/>
          <a:ext cx="8715436" cy="4286281"/>
        </p:xfrm>
        <a:graphic>
          <a:graphicData uri="http://schemas.openxmlformats.org/drawingml/2006/table">
            <a:tbl>
              <a:tblPr/>
              <a:tblGrid>
                <a:gridCol w="856164">
                  <a:extLst>
                    <a:ext uri="{9D8B030D-6E8A-4147-A177-3AD203B41FA5}">
                      <a16:colId xmlns:a16="http://schemas.microsoft.com/office/drawing/2014/main" val="20000"/>
                    </a:ext>
                  </a:extLst>
                </a:gridCol>
                <a:gridCol w="856164">
                  <a:extLst>
                    <a:ext uri="{9D8B030D-6E8A-4147-A177-3AD203B41FA5}">
                      <a16:colId xmlns:a16="http://schemas.microsoft.com/office/drawing/2014/main" val="20001"/>
                    </a:ext>
                  </a:extLst>
                </a:gridCol>
                <a:gridCol w="856164">
                  <a:extLst>
                    <a:ext uri="{9D8B030D-6E8A-4147-A177-3AD203B41FA5}">
                      <a16:colId xmlns:a16="http://schemas.microsoft.com/office/drawing/2014/main" val="20002"/>
                    </a:ext>
                  </a:extLst>
                </a:gridCol>
                <a:gridCol w="927513">
                  <a:extLst>
                    <a:ext uri="{9D8B030D-6E8A-4147-A177-3AD203B41FA5}">
                      <a16:colId xmlns:a16="http://schemas.microsoft.com/office/drawing/2014/main" val="20003"/>
                    </a:ext>
                  </a:extLst>
                </a:gridCol>
                <a:gridCol w="784817">
                  <a:extLst>
                    <a:ext uri="{9D8B030D-6E8A-4147-A177-3AD203B41FA5}">
                      <a16:colId xmlns:a16="http://schemas.microsoft.com/office/drawing/2014/main" val="20004"/>
                    </a:ext>
                  </a:extLst>
                </a:gridCol>
                <a:gridCol w="773718">
                  <a:extLst>
                    <a:ext uri="{9D8B030D-6E8A-4147-A177-3AD203B41FA5}">
                      <a16:colId xmlns:a16="http://schemas.microsoft.com/office/drawing/2014/main" val="20005"/>
                    </a:ext>
                  </a:extLst>
                </a:gridCol>
                <a:gridCol w="938610">
                  <a:extLst>
                    <a:ext uri="{9D8B030D-6E8A-4147-A177-3AD203B41FA5}">
                      <a16:colId xmlns:a16="http://schemas.microsoft.com/office/drawing/2014/main" val="20006"/>
                    </a:ext>
                  </a:extLst>
                </a:gridCol>
                <a:gridCol w="784817">
                  <a:extLst>
                    <a:ext uri="{9D8B030D-6E8A-4147-A177-3AD203B41FA5}">
                      <a16:colId xmlns:a16="http://schemas.microsoft.com/office/drawing/2014/main" val="20007"/>
                    </a:ext>
                  </a:extLst>
                </a:gridCol>
                <a:gridCol w="1070206">
                  <a:extLst>
                    <a:ext uri="{9D8B030D-6E8A-4147-A177-3AD203B41FA5}">
                      <a16:colId xmlns:a16="http://schemas.microsoft.com/office/drawing/2014/main" val="20008"/>
                    </a:ext>
                  </a:extLst>
                </a:gridCol>
                <a:gridCol w="867263">
                  <a:extLst>
                    <a:ext uri="{9D8B030D-6E8A-4147-A177-3AD203B41FA5}">
                      <a16:colId xmlns:a16="http://schemas.microsoft.com/office/drawing/2014/main" val="20009"/>
                    </a:ext>
                  </a:extLst>
                </a:gridCol>
              </a:tblGrid>
              <a:tr h="1339463">
                <a:tc>
                  <a:txBody>
                    <a:bodyPr/>
                    <a:lstStyle/>
                    <a:p>
                      <a:pPr algn="ctr">
                        <a:lnSpc>
                          <a:spcPct val="115000"/>
                        </a:lnSpc>
                        <a:spcAft>
                          <a:spcPts val="0"/>
                        </a:spcAft>
                      </a:pPr>
                      <a:r>
                        <a:rPr lang="en-US" sz="1000" b="1" dirty="0">
                          <a:solidFill>
                            <a:srgbClr val="C00000"/>
                          </a:solidFill>
                          <a:latin typeface="Calibri"/>
                          <a:ea typeface="Calibri"/>
                          <a:cs typeface="Calibri"/>
                        </a:rPr>
                        <a:t> </a:t>
                      </a:r>
                      <a:endParaRPr lang="en-US" sz="10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BFG Generation</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BFG to PBS</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LDO to PBS</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Power gen. In PBS</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BFG to CPP-I</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MG to CPP-I</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FO cons. In CPP-I</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HP coal cons. In CPP-I</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C00000"/>
                          </a:solidFill>
                          <a:latin typeface="Calibri"/>
                          <a:ea typeface="Calibri"/>
                          <a:cs typeface="Calibri"/>
                        </a:rPr>
                        <a:t>Power gen. In CPP-I</a:t>
                      </a:r>
                      <a:endParaRPr lang="en-US" sz="1600" b="1"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03678">
                <a:tc>
                  <a:txBody>
                    <a:bodyPr/>
                    <a:lstStyle/>
                    <a:p>
                      <a:pPr algn="ctr">
                        <a:lnSpc>
                          <a:spcPct val="115000"/>
                        </a:lnSpc>
                        <a:spcAft>
                          <a:spcPts val="0"/>
                        </a:spcAft>
                      </a:pPr>
                      <a:r>
                        <a:rPr lang="en-US" sz="1000">
                          <a:solidFill>
                            <a:srgbClr val="000000"/>
                          </a:solidFill>
                          <a:latin typeface="Calibri"/>
                          <a:ea typeface="Calibri"/>
                          <a:cs typeface="Calibri"/>
                        </a:rPr>
                        <a:t> </a:t>
                      </a:r>
                      <a:endParaRPr lang="en-US" sz="10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Th.Nm3/hr</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dirty="0">
                          <a:solidFill>
                            <a:srgbClr val="000000"/>
                          </a:solidFill>
                          <a:latin typeface="Calibri"/>
                          <a:ea typeface="Calibri"/>
                          <a:cs typeface="Calibri"/>
                        </a:rPr>
                        <a:t>Th.Nm3/hr</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KL</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MW</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Th.Nm3/hr</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Th.Nm3/hr</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KL</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T</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a:solidFill>
                            <a:srgbClr val="000000"/>
                          </a:solidFill>
                          <a:latin typeface="Calibri"/>
                          <a:ea typeface="Calibri"/>
                          <a:cs typeface="Calibri"/>
                        </a:rPr>
                        <a:t>MW</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535785">
                <a:tc>
                  <a:txBody>
                    <a:bodyPr/>
                    <a:lstStyle/>
                    <a:p>
                      <a:pPr algn="ctr">
                        <a:lnSpc>
                          <a:spcPct val="115000"/>
                        </a:lnSpc>
                        <a:spcAft>
                          <a:spcPts val="0"/>
                        </a:spcAft>
                      </a:pPr>
                      <a:r>
                        <a:rPr lang="en-US" sz="1400" b="1" dirty="0">
                          <a:solidFill>
                            <a:srgbClr val="000000"/>
                          </a:solidFill>
                          <a:latin typeface="Calibri"/>
                          <a:ea typeface="Calibri"/>
                          <a:cs typeface="Calibri"/>
                        </a:rPr>
                        <a:t>2018-19</a:t>
                      </a:r>
                      <a:endParaRPr lang="en-US" sz="14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742.40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163.60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2947.00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8.47</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65.90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14.60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203.00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140978.00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30.10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535785">
                <a:tc>
                  <a:txBody>
                    <a:bodyPr/>
                    <a:lstStyle/>
                    <a:p>
                      <a:pPr algn="ctr">
                        <a:lnSpc>
                          <a:spcPct val="115000"/>
                        </a:lnSpc>
                        <a:spcAft>
                          <a:spcPts val="0"/>
                        </a:spcAft>
                      </a:pPr>
                      <a:r>
                        <a:rPr lang="en-US" sz="1400" b="1" dirty="0">
                          <a:solidFill>
                            <a:srgbClr val="000000"/>
                          </a:solidFill>
                          <a:latin typeface="Calibri"/>
                          <a:ea typeface="Calibri"/>
                          <a:cs typeface="Calibri"/>
                        </a:rPr>
                        <a:t>2019-20</a:t>
                      </a:r>
                      <a:endParaRPr lang="en-US" sz="14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708.48</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158.30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3696.00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10.10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57.42</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16.42</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211.00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170885.00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37.13</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535785">
                <a:tc>
                  <a:txBody>
                    <a:bodyPr/>
                    <a:lstStyle/>
                    <a:p>
                      <a:pPr algn="ctr">
                        <a:lnSpc>
                          <a:spcPct val="115000"/>
                        </a:lnSpc>
                        <a:spcAft>
                          <a:spcPts val="0"/>
                        </a:spcAft>
                      </a:pPr>
                      <a:r>
                        <a:rPr lang="en-US" sz="1400" b="1" dirty="0">
                          <a:solidFill>
                            <a:srgbClr val="000000"/>
                          </a:solidFill>
                          <a:highlight>
                            <a:srgbClr val="FFFF00"/>
                          </a:highlight>
                          <a:latin typeface="Calibri"/>
                          <a:ea typeface="Calibri"/>
                          <a:cs typeface="Calibri"/>
                        </a:rPr>
                        <a:t>2020-21</a:t>
                      </a:r>
                      <a:endParaRPr lang="en-US" sz="14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738.3</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183.90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1171.00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15.53</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91.10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17.90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383.00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70881.00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33.80</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535785">
                <a:tc>
                  <a:txBody>
                    <a:bodyPr/>
                    <a:lstStyle/>
                    <a:p>
                      <a:pPr algn="ctr">
                        <a:lnSpc>
                          <a:spcPct val="115000"/>
                        </a:lnSpc>
                        <a:spcAft>
                          <a:spcPts val="0"/>
                        </a:spcAft>
                      </a:pPr>
                      <a:r>
                        <a:rPr lang="en-US" sz="1400" b="1" dirty="0">
                          <a:solidFill>
                            <a:srgbClr val="000000"/>
                          </a:solidFill>
                          <a:highlight>
                            <a:srgbClr val="FFFF00"/>
                          </a:highlight>
                          <a:latin typeface="Calibri"/>
                          <a:ea typeface="Calibri"/>
                          <a:cs typeface="Calibri"/>
                        </a:rPr>
                        <a:t>2021-22</a:t>
                      </a:r>
                      <a:endParaRPr lang="en-US" sz="14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a:solidFill>
                            <a:srgbClr val="000000"/>
                          </a:solidFill>
                          <a:latin typeface="Calibri"/>
                          <a:ea typeface="Calibri"/>
                          <a:cs typeface="Calibri"/>
                        </a:rPr>
                        <a:t>838.3</a:t>
                      </a:r>
                      <a:endParaRPr lang="en-US" sz="160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176.70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1418.00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15.31</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110.7</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21.90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highlight>
                            <a:srgbClr val="00FF00"/>
                          </a:highlight>
                          <a:latin typeface="Calibri"/>
                          <a:ea typeface="Calibri"/>
                          <a:cs typeface="Calibri"/>
                        </a:rPr>
                        <a:t>13.00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highlight>
                            <a:srgbClr val="00FF00"/>
                          </a:highlight>
                          <a:latin typeface="Calibri"/>
                          <a:ea typeface="Calibri"/>
                          <a:cs typeface="Calibri"/>
                        </a:rPr>
                        <a:t>23800.00</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US" sz="1600" b="1" dirty="0">
                          <a:solidFill>
                            <a:srgbClr val="000000"/>
                          </a:solidFill>
                          <a:latin typeface="Calibri"/>
                          <a:ea typeface="Calibri"/>
                          <a:cs typeface="Calibri"/>
                        </a:rPr>
                        <a:t>34.87</a:t>
                      </a:r>
                      <a:endParaRPr lang="en-US" sz="1600" dirty="0">
                        <a:latin typeface="Calibri"/>
                        <a:ea typeface="Calibri"/>
                        <a:cs typeface="Times New Roman"/>
                      </a:endParaRPr>
                    </a:p>
                  </a:txBody>
                  <a:tcPr marL="59879" marR="59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pic>
        <p:nvPicPr>
          <p:cNvPr id="9" name="Picture 8"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15272"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857232"/>
            <a:ext cx="8777318" cy="128588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sz="2000" dirty="0" smtClean="0"/>
              <a:t/>
            </a:r>
            <a:br>
              <a:rPr lang="en-US" sz="2000" dirty="0" smtClean="0"/>
            </a:br>
            <a:r>
              <a:rPr lang="en-US" sz="1100" dirty="0" smtClean="0"/>
              <a:t> </a:t>
            </a:r>
            <a:r>
              <a:rPr lang="en-US" sz="2400" dirty="0" smtClean="0"/>
              <a:t>Each hot &amp; cold well consists of 4 motor, with 75 </a:t>
            </a:r>
            <a:r>
              <a:rPr lang="en-US" sz="2400" dirty="0" err="1" smtClean="0"/>
              <a:t>kw</a:t>
            </a:r>
            <a:r>
              <a:rPr lang="en-US" sz="2400" dirty="0" smtClean="0"/>
              <a:t> power.</a:t>
            </a:r>
            <a:br>
              <a:rPr lang="en-US" sz="2400" dirty="0" smtClean="0"/>
            </a:br>
            <a:r>
              <a:rPr lang="en-US" sz="2400" dirty="0" smtClean="0"/>
              <a:t>In running condition only 2 motor runs throughout the year and the</a:t>
            </a:r>
            <a:br>
              <a:rPr lang="en-US" sz="2400" dirty="0" smtClean="0"/>
            </a:br>
            <a:r>
              <a:rPr lang="en-US" sz="2400" dirty="0" smtClean="0"/>
              <a:t> other 2 would be in standby mode.</a:t>
            </a:r>
            <a:br>
              <a:rPr lang="en-US" sz="2400" dirty="0" smtClean="0"/>
            </a:br>
            <a:r>
              <a:rPr lang="en-US" sz="2400" dirty="0" smtClean="0"/>
              <a:t>Flow of each pump = 700 m3/hr of water.</a:t>
            </a:r>
            <a:br>
              <a:rPr lang="en-US" sz="2400" dirty="0" smtClean="0"/>
            </a:br>
            <a:r>
              <a:rPr lang="en-US" sz="1100" dirty="0" smtClean="0"/>
              <a:t/>
            </a:r>
            <a:br>
              <a:rPr lang="en-US" sz="1100" dirty="0" smtClean="0"/>
            </a:br>
            <a:endParaRPr lang="en-US" sz="1100" dirty="0"/>
          </a:p>
        </p:txBody>
      </p:sp>
      <p:sp>
        <p:nvSpPr>
          <p:cNvPr id="9" name="Subtitle 8"/>
          <p:cNvSpPr>
            <a:spLocks noGrp="1"/>
          </p:cNvSpPr>
          <p:nvPr>
            <p:ph idx="1"/>
          </p:nvPr>
        </p:nvSpPr>
        <p:spPr>
          <a:xfrm>
            <a:off x="428596" y="2285999"/>
            <a:ext cx="8429684" cy="4572001"/>
          </a:xfrm>
          <a:ln>
            <a:solidFill>
              <a:schemeClr val="accent6">
                <a:lumMod val="60000"/>
                <a:lumOff val="40000"/>
              </a:schemeClr>
            </a:solidFill>
          </a:ln>
        </p:spPr>
        <p:txBody>
          <a:bodyPr>
            <a:normAutofit lnSpcReduction="10000"/>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pPr>
              <a:buNone/>
            </a:pPr>
            <a:r>
              <a:rPr lang="en-US" sz="1400" dirty="0" smtClean="0"/>
              <a:t>						</a:t>
            </a:r>
          </a:p>
          <a:p>
            <a:pPr algn="l">
              <a:buNone/>
            </a:pPr>
            <a:r>
              <a:rPr lang="en-US" sz="1400" dirty="0" smtClean="0"/>
              <a:t>                            </a:t>
            </a:r>
          </a:p>
          <a:p>
            <a:pPr algn="l"/>
            <a:endParaRPr lang="en-US" sz="1400" dirty="0" smtClean="0"/>
          </a:p>
          <a:p>
            <a:pPr algn="l">
              <a:buNone/>
            </a:pPr>
            <a:r>
              <a:rPr lang="en-US" sz="1400" dirty="0" smtClean="0"/>
              <a:t>                                          Cold well                                                        Hot well                                                                         </a:t>
            </a:r>
            <a:endParaRPr lang="en-US" sz="1400" dirty="0"/>
          </a:p>
        </p:txBody>
      </p:sp>
      <p:sp>
        <p:nvSpPr>
          <p:cNvPr id="10" name="Rectangle 9"/>
          <p:cNvSpPr/>
          <p:nvPr/>
        </p:nvSpPr>
        <p:spPr>
          <a:xfrm>
            <a:off x="3276600" y="2362200"/>
            <a:ext cx="221457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Caster 1 &amp; 2</a:t>
            </a:r>
            <a:endParaRPr lang="en-US" dirty="0"/>
          </a:p>
        </p:txBody>
      </p:sp>
      <p:sp>
        <p:nvSpPr>
          <p:cNvPr id="11" name="Rectangle 10"/>
          <p:cNvSpPr/>
          <p:nvPr/>
        </p:nvSpPr>
        <p:spPr>
          <a:xfrm>
            <a:off x="4953000" y="3124200"/>
            <a:ext cx="1214446" cy="9286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Cooling tower</a:t>
            </a:r>
            <a:endParaRPr lang="en-US" sz="1600" dirty="0"/>
          </a:p>
        </p:txBody>
      </p:sp>
      <p:sp>
        <p:nvSpPr>
          <p:cNvPr id="13" name="Rectangle 12"/>
          <p:cNvSpPr/>
          <p:nvPr/>
        </p:nvSpPr>
        <p:spPr>
          <a:xfrm>
            <a:off x="4648200" y="5715000"/>
            <a:ext cx="1928826" cy="5762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en-IN" sz="1200" dirty="0" smtClean="0">
              <a:solidFill>
                <a:schemeClr val="accent1">
                  <a:lumMod val="40000"/>
                  <a:lumOff val="60000"/>
                </a:schemeClr>
              </a:solidFill>
            </a:endParaRPr>
          </a:p>
          <a:p>
            <a:r>
              <a:rPr lang="en-IN" sz="1200" dirty="0" smtClean="0">
                <a:solidFill>
                  <a:srgbClr val="FFFF00"/>
                </a:solidFill>
              </a:rPr>
              <a:t>H1        H2         H3        H4</a:t>
            </a:r>
            <a:endParaRPr lang="en-US" sz="1200" dirty="0">
              <a:solidFill>
                <a:srgbClr val="FFFF00"/>
              </a:solidFill>
            </a:endParaRPr>
          </a:p>
        </p:txBody>
      </p:sp>
      <p:sp>
        <p:nvSpPr>
          <p:cNvPr id="14" name="Rectangle 13"/>
          <p:cNvSpPr/>
          <p:nvPr/>
        </p:nvSpPr>
        <p:spPr>
          <a:xfrm>
            <a:off x="1676400" y="5715000"/>
            <a:ext cx="1857388"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endParaRPr lang="en-IN" sz="1200" dirty="0" smtClean="0">
              <a:solidFill>
                <a:schemeClr val="accent1">
                  <a:lumMod val="40000"/>
                  <a:lumOff val="60000"/>
                </a:schemeClr>
              </a:solidFill>
            </a:endParaRPr>
          </a:p>
          <a:p>
            <a:r>
              <a:rPr lang="en-IN" sz="1200" dirty="0" smtClean="0">
                <a:solidFill>
                  <a:srgbClr val="FFFF00"/>
                </a:solidFill>
              </a:rPr>
              <a:t>C1          C2         C3       C4</a:t>
            </a:r>
            <a:endParaRPr lang="en-US" sz="1200" dirty="0">
              <a:solidFill>
                <a:srgbClr val="FFFF00"/>
              </a:solidFill>
            </a:endParaRPr>
          </a:p>
        </p:txBody>
      </p:sp>
      <p:sp>
        <p:nvSpPr>
          <p:cNvPr id="20" name="Can 19"/>
          <p:cNvSpPr/>
          <p:nvPr/>
        </p:nvSpPr>
        <p:spPr>
          <a:xfrm>
            <a:off x="48006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20"/>
          <p:cNvSpPr/>
          <p:nvPr/>
        </p:nvSpPr>
        <p:spPr>
          <a:xfrm>
            <a:off x="52578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rot="5400000">
            <a:off x="2699144" y="4387456"/>
            <a:ext cx="29853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191000" y="5867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3886200" y="3733800"/>
            <a:ext cx="1047752"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2821781" y="4798219"/>
            <a:ext cx="21288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3505200" y="58674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Can 84"/>
          <p:cNvSpPr/>
          <p:nvPr/>
        </p:nvSpPr>
        <p:spPr>
          <a:xfrm>
            <a:off x="57912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n 85"/>
          <p:cNvSpPr/>
          <p:nvPr/>
        </p:nvSpPr>
        <p:spPr>
          <a:xfrm>
            <a:off x="62484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an 86"/>
          <p:cNvSpPr/>
          <p:nvPr/>
        </p:nvSpPr>
        <p:spPr>
          <a:xfrm>
            <a:off x="19050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an 87"/>
          <p:cNvSpPr/>
          <p:nvPr/>
        </p:nvSpPr>
        <p:spPr>
          <a:xfrm>
            <a:off x="23622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88"/>
          <p:cNvSpPr/>
          <p:nvPr/>
        </p:nvSpPr>
        <p:spPr>
          <a:xfrm>
            <a:off x="28194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an 89"/>
          <p:cNvSpPr/>
          <p:nvPr/>
        </p:nvSpPr>
        <p:spPr>
          <a:xfrm>
            <a:off x="3276600" y="5410200"/>
            <a:ext cx="71438" cy="5715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rot="10800000">
            <a:off x="21336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30480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2667000" y="5562600"/>
            <a:ext cx="1381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Flowchart: Collate 104"/>
          <p:cNvSpPr/>
          <p:nvPr/>
        </p:nvSpPr>
        <p:spPr>
          <a:xfrm>
            <a:off x="1600200" y="48768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06" name="Flowchart: Collate 105"/>
          <p:cNvSpPr/>
          <p:nvPr/>
        </p:nvSpPr>
        <p:spPr>
          <a:xfrm>
            <a:off x="2971800" y="48768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07" name="Flowchart: Collate 106"/>
          <p:cNvSpPr/>
          <p:nvPr/>
        </p:nvSpPr>
        <p:spPr>
          <a:xfrm>
            <a:off x="2590800" y="48768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08" name="Flowchart: Collate 107"/>
          <p:cNvSpPr/>
          <p:nvPr/>
        </p:nvSpPr>
        <p:spPr>
          <a:xfrm>
            <a:off x="2057400" y="48768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cxnSp>
        <p:nvCxnSpPr>
          <p:cNvPr id="110" name="Straight Connector 109"/>
          <p:cNvCxnSpPr/>
          <p:nvPr/>
        </p:nvCxnSpPr>
        <p:spPr>
          <a:xfrm>
            <a:off x="1676400" y="4648200"/>
            <a:ext cx="1395402" cy="1112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Flowchart: Collate 110"/>
          <p:cNvSpPr/>
          <p:nvPr/>
        </p:nvSpPr>
        <p:spPr>
          <a:xfrm>
            <a:off x="2514600" y="4572000"/>
            <a:ext cx="71438"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12" name="Flowchart: Collate 111"/>
          <p:cNvSpPr/>
          <p:nvPr/>
        </p:nvSpPr>
        <p:spPr>
          <a:xfrm>
            <a:off x="2209800" y="4572000"/>
            <a:ext cx="71438"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cxnSp>
        <p:nvCxnSpPr>
          <p:cNvPr id="113" name="Straight Connector 112"/>
          <p:cNvCxnSpPr/>
          <p:nvPr/>
        </p:nvCxnSpPr>
        <p:spPr>
          <a:xfrm rot="5400000">
            <a:off x="1480336" y="3700470"/>
            <a:ext cx="1915334" cy="794"/>
          </a:xfrm>
          <a:prstGeom prst="line">
            <a:avLst/>
          </a:prstGeom>
        </p:spPr>
        <p:style>
          <a:lnRef idx="1">
            <a:schemeClr val="accent1"/>
          </a:lnRef>
          <a:fillRef idx="0">
            <a:schemeClr val="accent1"/>
          </a:fillRef>
          <a:effectRef idx="0">
            <a:schemeClr val="accent1"/>
          </a:effectRef>
          <a:fontRef idx="minor">
            <a:schemeClr val="tx1"/>
          </a:fontRef>
        </p:style>
      </p:cxnSp>
      <p:sp>
        <p:nvSpPr>
          <p:cNvPr id="117" name="Flowchart: Collate 116"/>
          <p:cNvSpPr/>
          <p:nvPr/>
        </p:nvSpPr>
        <p:spPr>
          <a:xfrm>
            <a:off x="2362200" y="40386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cxnSp>
        <p:nvCxnSpPr>
          <p:cNvPr id="121" name="Straight Arrow Connector 120"/>
          <p:cNvCxnSpPr/>
          <p:nvPr/>
        </p:nvCxnSpPr>
        <p:spPr>
          <a:xfrm>
            <a:off x="2438400" y="274320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6172200" y="3505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45720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51054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16764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10800000">
            <a:off x="55626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10800000">
            <a:off x="6019800" y="556260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4179885" y="519271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4713285" y="519271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170485" y="519271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5627685" y="519271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572000" y="4800600"/>
            <a:ext cx="150019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0" name="Flowchart: Collate 139"/>
          <p:cNvSpPr/>
          <p:nvPr/>
        </p:nvSpPr>
        <p:spPr>
          <a:xfrm>
            <a:off x="5486400" y="50292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1" name="Flowchart: Collate 140"/>
          <p:cNvSpPr/>
          <p:nvPr/>
        </p:nvSpPr>
        <p:spPr>
          <a:xfrm>
            <a:off x="4495800" y="50292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2" name="Flowchart: Collate 141"/>
          <p:cNvSpPr/>
          <p:nvPr/>
        </p:nvSpPr>
        <p:spPr>
          <a:xfrm>
            <a:off x="5943600" y="50292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3" name="Flowchart: Collate 142"/>
          <p:cNvSpPr/>
          <p:nvPr/>
        </p:nvSpPr>
        <p:spPr>
          <a:xfrm>
            <a:off x="5029200" y="50292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4" name="Flowchart: Collate 143"/>
          <p:cNvSpPr/>
          <p:nvPr/>
        </p:nvSpPr>
        <p:spPr>
          <a:xfrm>
            <a:off x="5181600" y="4724400"/>
            <a:ext cx="71438"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5" name="Flowchart: Collate 144"/>
          <p:cNvSpPr/>
          <p:nvPr/>
        </p:nvSpPr>
        <p:spPr>
          <a:xfrm>
            <a:off x="5410200" y="4724400"/>
            <a:ext cx="71438"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sp>
        <p:nvSpPr>
          <p:cNvPr id="146" name="Flowchart: Collate 145"/>
          <p:cNvSpPr/>
          <p:nvPr/>
        </p:nvSpPr>
        <p:spPr>
          <a:xfrm>
            <a:off x="5257800" y="43434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cxnSp>
        <p:nvCxnSpPr>
          <p:cNvPr id="148" name="Straight Connector 147"/>
          <p:cNvCxnSpPr/>
          <p:nvPr/>
        </p:nvCxnSpPr>
        <p:spPr>
          <a:xfrm rot="5400000">
            <a:off x="5013323" y="4511677"/>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334000" y="41910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flipH="1" flipV="1">
            <a:off x="6577804" y="386159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209800" y="5105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676400" y="5105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219200" y="5105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590800" y="5105400"/>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1" name="Flowchart: Collate 130"/>
          <p:cNvSpPr/>
          <p:nvPr/>
        </p:nvSpPr>
        <p:spPr>
          <a:xfrm>
            <a:off x="4114800" y="4419600"/>
            <a:ext cx="142876" cy="142876"/>
          </a:xfrm>
          <a:prstGeom prst="flowChartCol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pic>
        <p:nvPicPr>
          <p:cNvPr id="64" name="Picture 63"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858148" y="0"/>
            <a:ext cx="1101526" cy="646981"/>
          </a:xfrm>
          <a:prstGeom prst="rect">
            <a:avLst/>
          </a:prstGeom>
          <a:noFill/>
          <a:ln>
            <a:noFill/>
          </a:ln>
          <a:extLst>
            <a:ext uri="{53640926-AAD7-44D8-BBD7-CCE9431645EC}">
              <a14:shadowObscured xmlns:a14="http://schemas.microsoft.com/office/drawing/2010/main"/>
            </a:ext>
          </a:extLst>
        </p:spPr>
      </p:pic>
      <p:sp>
        <p:nvSpPr>
          <p:cNvPr id="65" name="TextBox 64"/>
          <p:cNvSpPr txBox="1"/>
          <p:nvPr/>
        </p:nvSpPr>
        <p:spPr>
          <a:xfrm>
            <a:off x="1285852" y="214290"/>
            <a:ext cx="5048370"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t>Stopping of pump operation in SMS-II </a:t>
            </a:r>
            <a:endParaRPr lang="en-US" sz="2400" dirty="0"/>
          </a:p>
        </p:txBody>
      </p:sp>
      <p:cxnSp>
        <p:nvCxnSpPr>
          <p:cNvPr id="67" name="Straight Connector 66"/>
          <p:cNvCxnSpPr/>
          <p:nvPr/>
        </p:nvCxnSpPr>
        <p:spPr>
          <a:xfrm>
            <a:off x="4214810" y="4286256"/>
            <a:ext cx="1143008" cy="1588"/>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IN" sz="3000" b="1" dirty="0" smtClean="0">
                <a:solidFill>
                  <a:schemeClr val="accent2">
                    <a:lumMod val="75000"/>
                  </a:schemeClr>
                </a:solidFill>
              </a:rPr>
              <a:t>Future Energy Conservation Projects</a:t>
            </a:r>
            <a:endParaRPr lang="en-US" sz="3000" b="1" dirty="0">
              <a:solidFill>
                <a:schemeClr val="accent2">
                  <a:lumMod val="75000"/>
                </a:schemeClr>
              </a:solidFill>
            </a:endParaRPr>
          </a:p>
        </p:txBody>
      </p:sp>
      <p:sp>
        <p:nvSpPr>
          <p:cNvPr id="3" name="Content Placeholder 2"/>
          <p:cNvSpPr>
            <a:spLocks noGrp="1"/>
          </p:cNvSpPr>
          <p:nvPr>
            <p:ph idx="1"/>
          </p:nvPr>
        </p:nvSpPr>
        <p:spPr>
          <a:xfrm>
            <a:off x="83125" y="2214554"/>
            <a:ext cx="8929718" cy="4357718"/>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IN" dirty="0" smtClean="0"/>
              <a:t>Installation of TRTG(4MW) in Blast furnace -1</a:t>
            </a:r>
          </a:p>
          <a:p>
            <a:r>
              <a:rPr lang="en-IN" dirty="0" smtClean="0"/>
              <a:t>Installation of 2.0 MT Pellet plant to improve BF productivity.</a:t>
            </a:r>
          </a:p>
          <a:p>
            <a:r>
              <a:rPr lang="en-IN" dirty="0" smtClean="0"/>
              <a:t>Installation of Coke Oven Battery with stamp charging and CDCQ.</a:t>
            </a:r>
          </a:p>
          <a:p>
            <a:r>
              <a:rPr lang="en-IN" dirty="0" smtClean="0"/>
              <a:t>Up-gradation TA-6(Turbo Alternator)</a:t>
            </a:r>
          </a:p>
          <a:p>
            <a:r>
              <a:rPr lang="en-IN" dirty="0" smtClean="0"/>
              <a:t>Up-gradation of Tandem Mill &amp; Pickling Line in CRM</a:t>
            </a:r>
          </a:p>
          <a:p>
            <a:endParaRPr lang="en-US" dirty="0"/>
          </a:p>
        </p:txBody>
      </p:sp>
      <p:pic>
        <p:nvPicPr>
          <p:cNvPr id="4" name="Picture 3"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66F799-7DC8-4E9F-BE91-6C598B5DC00C}"/>
              </a:ext>
            </a:extLst>
          </p:cNvPr>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235" y="928670"/>
            <a:ext cx="9144000" cy="5395930"/>
          </a:xfrm>
          <a:prstGeom prst="rect">
            <a:avLst/>
          </a:prstGeom>
        </p:spPr>
      </p:pic>
      <p:grpSp>
        <p:nvGrpSpPr>
          <p:cNvPr id="2" name="Group 18"/>
          <p:cNvGrpSpPr/>
          <p:nvPr/>
        </p:nvGrpSpPr>
        <p:grpSpPr>
          <a:xfrm>
            <a:off x="661347" y="2442092"/>
            <a:ext cx="2234255" cy="3044308"/>
            <a:chOff x="646177" y="2413144"/>
            <a:chExt cx="2979007" cy="3044308"/>
          </a:xfrm>
        </p:grpSpPr>
        <p:sp>
          <p:nvSpPr>
            <p:cNvPr id="28" name="TextBox 27">
              <a:extLst>
                <a:ext uri="{FF2B5EF4-FFF2-40B4-BE49-F238E27FC236}">
                  <a16:creationId xmlns:a16="http://schemas.microsoft.com/office/drawing/2014/main" id="{9BA56C21-249D-4C22-8FA2-BDACA4ED7BB1}"/>
                </a:ext>
              </a:extLst>
            </p:cNvPr>
            <p:cNvSpPr txBox="1"/>
            <p:nvPr/>
          </p:nvSpPr>
          <p:spPr>
            <a:xfrm>
              <a:off x="646177" y="2413144"/>
              <a:ext cx="2335311" cy="492443"/>
            </a:xfrm>
            <a:prstGeom prst="rect">
              <a:avLst/>
            </a:prstGeom>
            <a:noFill/>
          </p:spPr>
          <p:txBody>
            <a:bodyPr wrap="square" lIns="0" tIns="0" rIns="0" bIns="0" rtlCol="0">
              <a:spAutoFit/>
            </a:bodyPr>
            <a:lstStyle/>
            <a:p>
              <a:r>
                <a:rPr lang="en-US" sz="3200" b="1" i="1" u="sng" dirty="0">
                  <a:solidFill>
                    <a:srgbClr val="FFFF00"/>
                  </a:solidFill>
                  <a:latin typeface="Times New Roman" pitchFamily="18" charset="0"/>
                  <a:cs typeface="Times New Roman" pitchFamily="18" charset="0"/>
                </a:rPr>
                <a:t>Phase - I</a:t>
              </a:r>
            </a:p>
          </p:txBody>
        </p:sp>
        <p:sp>
          <p:nvSpPr>
            <p:cNvPr id="29" name="TextBox 28">
              <a:extLst>
                <a:ext uri="{FF2B5EF4-FFF2-40B4-BE49-F238E27FC236}">
                  <a16:creationId xmlns:a16="http://schemas.microsoft.com/office/drawing/2014/main" id="{1BC76C69-2B25-4026-86EC-F72004845577}"/>
                </a:ext>
              </a:extLst>
            </p:cNvPr>
            <p:cNvSpPr txBox="1"/>
            <p:nvPr/>
          </p:nvSpPr>
          <p:spPr>
            <a:xfrm>
              <a:off x="698993" y="3456904"/>
              <a:ext cx="2926191" cy="2000548"/>
            </a:xfrm>
            <a:prstGeom prst="rect">
              <a:avLst/>
            </a:prstGeom>
            <a:noFill/>
          </p:spPr>
          <p:txBody>
            <a:bodyPr wrap="square" lIns="0" tIns="0" rIns="0" bIns="0" rtlCol="0">
              <a:spAutoFit/>
            </a:bodyPr>
            <a:lstStyle/>
            <a:p>
              <a:pPr algn="just"/>
              <a:r>
                <a:rPr lang="en-IN" sz="2600" b="1" dirty="0">
                  <a:solidFill>
                    <a:srgbClr val="FFFF00"/>
                  </a:solidFill>
                  <a:latin typeface="Times New Roman" pitchFamily="18" charset="0"/>
                  <a:cs typeface="Times New Roman" pitchFamily="18" charset="0"/>
                </a:rPr>
                <a:t>Increased from 1 MT to 1.8 MT to cater to flat products market</a:t>
              </a:r>
              <a:r>
                <a:rPr lang="en-IN" sz="2600" b="1" dirty="0">
                  <a:solidFill>
                    <a:schemeClr val="bg1"/>
                  </a:solidFill>
                  <a:latin typeface="Times New Roman" pitchFamily="18" charset="0"/>
                  <a:cs typeface="Times New Roman" pitchFamily="18" charset="0"/>
                </a:rPr>
                <a:t>.</a:t>
              </a:r>
            </a:p>
          </p:txBody>
        </p:sp>
        <p:sp>
          <p:nvSpPr>
            <p:cNvPr id="30" name="TextBox 29">
              <a:extLst>
                <a:ext uri="{FF2B5EF4-FFF2-40B4-BE49-F238E27FC236}">
                  <a16:creationId xmlns:a16="http://schemas.microsoft.com/office/drawing/2014/main" id="{2F3EADB6-66B3-498D-A535-4B3776D2E3CC}"/>
                </a:ext>
              </a:extLst>
            </p:cNvPr>
            <p:cNvSpPr txBox="1"/>
            <p:nvPr/>
          </p:nvSpPr>
          <p:spPr>
            <a:xfrm>
              <a:off x="648577" y="2862551"/>
              <a:ext cx="2199126" cy="400110"/>
            </a:xfrm>
            <a:prstGeom prst="rect">
              <a:avLst/>
            </a:prstGeom>
            <a:noFill/>
          </p:spPr>
          <p:txBody>
            <a:bodyPr wrap="square" lIns="0" tIns="0" rIns="0" bIns="0" rtlCol="0">
              <a:spAutoFit/>
            </a:bodyPr>
            <a:lstStyle/>
            <a:p>
              <a:r>
                <a:rPr lang="en-US" sz="2600" b="1" u="sng" dirty="0">
                  <a:solidFill>
                    <a:srgbClr val="FFFF00"/>
                  </a:solidFill>
                  <a:latin typeface="Times New Roman" pitchFamily="18" charset="0"/>
                  <a:cs typeface="Times New Roman" pitchFamily="18" charset="0"/>
                </a:rPr>
                <a:t>1965 - 1969</a:t>
              </a:r>
            </a:p>
          </p:txBody>
        </p:sp>
      </p:grpSp>
      <p:grpSp>
        <p:nvGrpSpPr>
          <p:cNvPr id="3" name="Group 19"/>
          <p:cNvGrpSpPr/>
          <p:nvPr/>
        </p:nvGrpSpPr>
        <p:grpSpPr>
          <a:xfrm>
            <a:off x="4061589" y="2413146"/>
            <a:ext cx="2339213" cy="2692254"/>
            <a:chOff x="5981695" y="2421255"/>
            <a:chExt cx="3118954" cy="2692254"/>
          </a:xfrm>
        </p:grpSpPr>
        <p:sp>
          <p:nvSpPr>
            <p:cNvPr id="32" name="TextBox 31">
              <a:extLst>
                <a:ext uri="{FF2B5EF4-FFF2-40B4-BE49-F238E27FC236}">
                  <a16:creationId xmlns:a16="http://schemas.microsoft.com/office/drawing/2014/main" id="{24FCA9CC-E09A-4F20-8DA3-9EE1452A46EB}"/>
                </a:ext>
              </a:extLst>
            </p:cNvPr>
            <p:cNvSpPr txBox="1"/>
            <p:nvPr/>
          </p:nvSpPr>
          <p:spPr>
            <a:xfrm>
              <a:off x="5981695" y="2421255"/>
              <a:ext cx="2407745" cy="492443"/>
            </a:xfrm>
            <a:prstGeom prst="rect">
              <a:avLst/>
            </a:prstGeom>
            <a:noFill/>
          </p:spPr>
          <p:txBody>
            <a:bodyPr wrap="square" lIns="0" tIns="0" rIns="0" bIns="0" rtlCol="0">
              <a:spAutoFit/>
            </a:bodyPr>
            <a:lstStyle>
              <a:defPPr>
                <a:defRPr lang="en-US"/>
              </a:defPPr>
              <a:lvl1pPr>
                <a:defRPr sz="3200" b="1" i="1">
                  <a:solidFill>
                    <a:schemeClr val="accent4">
                      <a:lumMod val="60000"/>
                      <a:lumOff val="40000"/>
                    </a:schemeClr>
                  </a:solidFill>
                </a:defRPr>
              </a:lvl1pPr>
            </a:lstStyle>
            <a:p>
              <a:r>
                <a:rPr lang="en-US" u="sng" dirty="0">
                  <a:solidFill>
                    <a:srgbClr val="FFFF00"/>
                  </a:solidFill>
                  <a:latin typeface="Times New Roman" pitchFamily="18" charset="0"/>
                  <a:cs typeface="Times New Roman" pitchFamily="18" charset="0"/>
                </a:rPr>
                <a:t>Phase - II</a:t>
              </a:r>
            </a:p>
          </p:txBody>
        </p:sp>
        <p:sp>
          <p:nvSpPr>
            <p:cNvPr id="33" name="TextBox 32">
              <a:extLst>
                <a:ext uri="{FF2B5EF4-FFF2-40B4-BE49-F238E27FC236}">
                  <a16:creationId xmlns:a16="http://schemas.microsoft.com/office/drawing/2014/main" id="{1EC50C84-350E-41CD-88A0-A3BACA9B8D83}"/>
                </a:ext>
              </a:extLst>
            </p:cNvPr>
            <p:cNvSpPr txBox="1"/>
            <p:nvPr/>
          </p:nvSpPr>
          <p:spPr>
            <a:xfrm>
              <a:off x="6083695" y="3513071"/>
              <a:ext cx="3016954" cy="1600438"/>
            </a:xfrm>
            <a:prstGeom prst="rect">
              <a:avLst/>
            </a:prstGeom>
            <a:noFill/>
          </p:spPr>
          <p:txBody>
            <a:bodyPr wrap="square" lIns="0" tIns="0" rIns="0" bIns="0" rtlCol="0">
              <a:spAutoFit/>
            </a:bodyPr>
            <a:lstStyle/>
            <a:p>
              <a:r>
                <a:rPr lang="en-IN" sz="2600" b="1" dirty="0">
                  <a:solidFill>
                    <a:srgbClr val="FFFF00"/>
                  </a:solidFill>
                  <a:latin typeface="Times New Roman" pitchFamily="18" charset="0"/>
                  <a:cs typeface="Times New Roman" pitchFamily="18" charset="0"/>
                </a:rPr>
                <a:t>Increased  to </a:t>
              </a:r>
            </a:p>
            <a:p>
              <a:r>
                <a:rPr lang="en-IN" sz="2600" b="1" dirty="0">
                  <a:solidFill>
                    <a:srgbClr val="FFFF00"/>
                  </a:solidFill>
                  <a:latin typeface="Times New Roman" pitchFamily="18" charset="0"/>
                  <a:cs typeface="Times New Roman" pitchFamily="18" charset="0"/>
                </a:rPr>
                <a:t>1.9 MT, old units modernized.</a:t>
              </a:r>
            </a:p>
          </p:txBody>
        </p:sp>
        <p:sp>
          <p:nvSpPr>
            <p:cNvPr id="37" name="TextBox 36">
              <a:extLst>
                <a:ext uri="{FF2B5EF4-FFF2-40B4-BE49-F238E27FC236}">
                  <a16:creationId xmlns:a16="http://schemas.microsoft.com/office/drawing/2014/main" id="{4695D2DE-1750-48EC-83AB-EE10C2D20064}"/>
                </a:ext>
              </a:extLst>
            </p:cNvPr>
            <p:cNvSpPr txBox="1"/>
            <p:nvPr/>
          </p:nvSpPr>
          <p:spPr>
            <a:xfrm>
              <a:off x="6088712" y="2870658"/>
              <a:ext cx="2199126" cy="400110"/>
            </a:xfrm>
            <a:prstGeom prst="rect">
              <a:avLst/>
            </a:prstGeom>
            <a:noFill/>
          </p:spPr>
          <p:txBody>
            <a:bodyPr wrap="square" lIns="0" tIns="0" rIns="0" bIns="0" rtlCol="0">
              <a:spAutoFit/>
            </a:bodyPr>
            <a:lstStyle/>
            <a:p>
              <a:r>
                <a:rPr lang="en-US" sz="2600" b="1" u="sng" dirty="0">
                  <a:solidFill>
                    <a:srgbClr val="FFFF00"/>
                  </a:solidFill>
                  <a:latin typeface="Times New Roman" pitchFamily="18" charset="0"/>
                  <a:cs typeface="Times New Roman" pitchFamily="18" charset="0"/>
                </a:rPr>
                <a:t>1989 - 1999</a:t>
              </a:r>
            </a:p>
          </p:txBody>
        </p:sp>
      </p:grpSp>
      <p:grpSp>
        <p:nvGrpSpPr>
          <p:cNvPr id="4" name="Group 20"/>
          <p:cNvGrpSpPr/>
          <p:nvPr/>
        </p:nvGrpSpPr>
        <p:grpSpPr>
          <a:xfrm>
            <a:off x="5562602" y="2438400"/>
            <a:ext cx="3352800" cy="2324220"/>
            <a:chOff x="9426985" y="2285995"/>
            <a:chExt cx="5740421" cy="2324219"/>
          </a:xfrm>
        </p:grpSpPr>
        <p:sp>
          <p:nvSpPr>
            <p:cNvPr id="35" name="TextBox 34">
              <a:extLst>
                <a:ext uri="{FF2B5EF4-FFF2-40B4-BE49-F238E27FC236}">
                  <a16:creationId xmlns:a16="http://schemas.microsoft.com/office/drawing/2014/main" id="{171D0954-A15E-4944-8DFA-C4EF99CA8614}"/>
                </a:ext>
              </a:extLst>
            </p:cNvPr>
            <p:cNvSpPr txBox="1"/>
            <p:nvPr/>
          </p:nvSpPr>
          <p:spPr>
            <a:xfrm>
              <a:off x="12250504" y="2285995"/>
              <a:ext cx="2395042" cy="1877436"/>
            </a:xfrm>
            <a:prstGeom prst="rect">
              <a:avLst/>
            </a:prstGeom>
            <a:noFill/>
          </p:spPr>
          <p:txBody>
            <a:bodyPr wrap="square" lIns="0" tIns="0" rIns="0" bIns="0" rtlCol="0">
              <a:spAutoFit/>
            </a:bodyPr>
            <a:lstStyle>
              <a:defPPr>
                <a:defRPr lang="en-US"/>
              </a:defPPr>
              <a:lvl1pPr>
                <a:defRPr sz="3200" b="1" i="1">
                  <a:solidFill>
                    <a:schemeClr val="accent4">
                      <a:lumMod val="60000"/>
                      <a:lumOff val="40000"/>
                    </a:schemeClr>
                  </a:solidFill>
                </a:defRPr>
              </a:lvl1pPr>
            </a:lstStyle>
            <a:p>
              <a:r>
                <a:rPr lang="en-US" u="sng" dirty="0">
                  <a:solidFill>
                    <a:srgbClr val="FFFF00"/>
                  </a:solidFill>
                  <a:latin typeface="Times New Roman" pitchFamily="18" charset="0"/>
                  <a:cs typeface="Times New Roman" pitchFamily="18" charset="0"/>
                </a:rPr>
                <a:t>Phase – III </a:t>
              </a:r>
              <a:r>
                <a:rPr lang="en-US" sz="2600" u="sng" dirty="0">
                  <a:solidFill>
                    <a:srgbClr val="FFFF00"/>
                  </a:solidFill>
                  <a:latin typeface="Times New Roman" pitchFamily="18" charset="0"/>
                  <a:cs typeface="Times New Roman" pitchFamily="18" charset="0"/>
                </a:rPr>
                <a:t>2012 - 2015</a:t>
              </a:r>
            </a:p>
            <a:p>
              <a:endParaRPr lang="en-US" dirty="0">
                <a:solidFill>
                  <a:srgbClr val="FFFF00"/>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id="{4993A110-5396-4DB7-92A8-59048224F50B}"/>
                </a:ext>
              </a:extLst>
            </p:cNvPr>
            <p:cNvSpPr txBox="1"/>
            <p:nvPr/>
          </p:nvSpPr>
          <p:spPr>
            <a:xfrm>
              <a:off x="12166372" y="3809995"/>
              <a:ext cx="3001034" cy="800219"/>
            </a:xfrm>
            <a:prstGeom prst="rect">
              <a:avLst/>
            </a:prstGeom>
            <a:noFill/>
          </p:spPr>
          <p:txBody>
            <a:bodyPr wrap="square" lIns="0" tIns="0" rIns="0" bIns="0" rtlCol="0">
              <a:spAutoFit/>
            </a:bodyPr>
            <a:lstStyle/>
            <a:p>
              <a:pPr algn="just"/>
              <a:r>
                <a:rPr lang="en-IN" sz="2600" b="1" dirty="0">
                  <a:solidFill>
                    <a:srgbClr val="FFFF00"/>
                  </a:solidFill>
                  <a:latin typeface="Times New Roman" pitchFamily="18" charset="0"/>
                  <a:cs typeface="Times New Roman" pitchFamily="18" charset="0"/>
                </a:rPr>
                <a:t>Increased to </a:t>
              </a:r>
            </a:p>
            <a:p>
              <a:pPr algn="just"/>
              <a:r>
                <a:rPr lang="en-IN" sz="2600" b="1" dirty="0" smtClean="0">
                  <a:solidFill>
                    <a:srgbClr val="FFFF00"/>
                  </a:solidFill>
                  <a:latin typeface="Times New Roman" pitchFamily="18" charset="0"/>
                  <a:cs typeface="Times New Roman" pitchFamily="18" charset="0"/>
                </a:rPr>
                <a:t>4.2MT</a:t>
              </a:r>
              <a:endParaRPr lang="en-IN" sz="2600" b="1" dirty="0">
                <a:solidFill>
                  <a:srgbClr val="FFFF00"/>
                </a:solidFill>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6E4B6CD0-5E02-4CF1-ABE2-719D6EC91491}"/>
                </a:ext>
              </a:extLst>
            </p:cNvPr>
            <p:cNvSpPr txBox="1"/>
            <p:nvPr/>
          </p:nvSpPr>
          <p:spPr>
            <a:xfrm>
              <a:off x="9426985" y="2862549"/>
              <a:ext cx="2199127" cy="400110"/>
            </a:xfrm>
            <a:prstGeom prst="rect">
              <a:avLst/>
            </a:prstGeom>
            <a:noFill/>
          </p:spPr>
          <p:txBody>
            <a:bodyPr wrap="square" lIns="0" tIns="0" rIns="0" bIns="0" rtlCol="0">
              <a:spAutoFit/>
            </a:bodyPr>
            <a:lstStyle/>
            <a:p>
              <a:endParaRPr lang="en-US" sz="2600" b="1" dirty="0">
                <a:solidFill>
                  <a:srgbClr val="92D050"/>
                </a:solidFill>
                <a:latin typeface="Times New Roman" pitchFamily="18" charset="0"/>
                <a:cs typeface="Times New Roman" pitchFamily="18" charset="0"/>
              </a:endParaRPr>
            </a:p>
          </p:txBody>
        </p:sp>
      </p:grpSp>
      <p:sp>
        <p:nvSpPr>
          <p:cNvPr id="39" name="Rectangle 38">
            <a:extLst>
              <a:ext uri="{FF2B5EF4-FFF2-40B4-BE49-F238E27FC236}">
                <a16:creationId xmlns:a16="http://schemas.microsoft.com/office/drawing/2014/main" id="{6B21EAB4-35EE-4E29-BD46-8C841232D0C5}"/>
              </a:ext>
            </a:extLst>
          </p:cNvPr>
          <p:cNvSpPr/>
          <p:nvPr/>
        </p:nvSpPr>
        <p:spPr>
          <a:xfrm>
            <a:off x="2714612" y="214290"/>
            <a:ext cx="4485523" cy="646331"/>
          </a:xfrm>
          <a:prstGeom prst="rect">
            <a:avLst/>
          </a:prstGeom>
        </p:spPr>
        <p:txBody>
          <a:bodyPr wrap="none">
            <a:spAutoFit/>
          </a:bodyPr>
          <a:lstStyle/>
          <a:p>
            <a:r>
              <a:rPr lang="en-US" sz="3600" b="1" dirty="0">
                <a:solidFill>
                  <a:srgbClr val="0000FF"/>
                </a:solidFill>
                <a:effectLst>
                  <a:outerShdw blurRad="38100" dist="38100" dir="2700000" algn="tl">
                    <a:srgbClr val="000000">
                      <a:alpha val="43137"/>
                    </a:srgbClr>
                  </a:outerShdw>
                </a:effectLst>
                <a:latin typeface="Calisto MT" pitchFamily="18" charset="0"/>
              </a:rPr>
              <a:t>Crude Steel capacity:</a:t>
            </a:r>
          </a:p>
        </p:txBody>
      </p:sp>
      <p:pic>
        <p:nvPicPr>
          <p:cNvPr id="16" name="Picture 15" descr="C:\Users\VPA\Downloads\283305406_5080123535396866_5336854257819228147_n.jpg"/>
          <p:cNvPicPr/>
          <p:nvPr/>
        </p:nvPicPr>
        <p:blipFill rotWithShape="1">
          <a:blip r:embed="rId5"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9857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04958"/>
            <a:ext cx="8358246"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IN" sz="4000" dirty="0" smtClean="0">
                <a:solidFill>
                  <a:srgbClr val="FF0000"/>
                </a:solidFill>
              </a:rPr>
              <a:t>Initiative taken for Renewable Energy</a:t>
            </a:r>
            <a:endParaRPr lang="en-US" sz="4000" dirty="0">
              <a:solidFill>
                <a:srgbClr val="FF0000"/>
              </a:solidFill>
            </a:endParaRPr>
          </a:p>
        </p:txBody>
      </p:sp>
      <p:sp>
        <p:nvSpPr>
          <p:cNvPr id="3" name="Content Placeholder 2"/>
          <p:cNvSpPr>
            <a:spLocks noGrp="1"/>
          </p:cNvSpPr>
          <p:nvPr>
            <p:ph idx="1"/>
          </p:nvPr>
        </p:nvSpPr>
        <p:spPr>
          <a:xfrm>
            <a:off x="381000" y="1887551"/>
            <a:ext cx="8334404" cy="3398837"/>
          </a:xfrm>
        </p:spPr>
        <p:style>
          <a:lnRef idx="1">
            <a:schemeClr val="accent3"/>
          </a:lnRef>
          <a:fillRef idx="2">
            <a:schemeClr val="accent3"/>
          </a:fillRef>
          <a:effectRef idx="1">
            <a:schemeClr val="accent3"/>
          </a:effectRef>
          <a:fontRef idx="minor">
            <a:schemeClr val="dk1"/>
          </a:fontRef>
        </p:style>
        <p:txBody>
          <a:bodyPr/>
          <a:lstStyle/>
          <a:p>
            <a:r>
              <a:rPr lang="en-IN" dirty="0" smtClean="0">
                <a:latin typeface="Times New Roman" pitchFamily="18" charset="0"/>
                <a:cs typeface="Times New Roman" pitchFamily="18" charset="0"/>
              </a:rPr>
              <a:t>10</a:t>
            </a:r>
            <a:r>
              <a:rPr lang="en-IN" dirty="0" smtClean="0"/>
              <a:t> MW </a:t>
            </a:r>
            <a:r>
              <a:rPr lang="en-IN" dirty="0" err="1" smtClean="0"/>
              <a:t>Hydel</a:t>
            </a:r>
            <a:r>
              <a:rPr lang="en-IN" dirty="0" smtClean="0"/>
              <a:t> power will be installed in collaboration with State Govt. at </a:t>
            </a:r>
            <a:r>
              <a:rPr lang="en-IN" dirty="0" err="1" smtClean="0"/>
              <a:t>Mandira</a:t>
            </a:r>
            <a:r>
              <a:rPr lang="en-IN" dirty="0" smtClean="0"/>
              <a:t> dam.</a:t>
            </a:r>
          </a:p>
          <a:p>
            <a:r>
              <a:rPr lang="en-IN" dirty="0" smtClean="0"/>
              <a:t>Feasibility is being carried for floating  solar (FPV) unit at </a:t>
            </a:r>
            <a:r>
              <a:rPr lang="en-IN" dirty="0" err="1" smtClean="0"/>
              <a:t>Mandira</a:t>
            </a:r>
            <a:r>
              <a:rPr lang="en-IN" dirty="0" smtClean="0"/>
              <a:t> dam(about 100</a:t>
            </a:r>
            <a:r>
              <a:rPr lang="en-IN" dirty="0" smtClean="0">
                <a:latin typeface="Times New Roman" pitchFamily="18" charset="0"/>
                <a:cs typeface="Times New Roman" pitchFamily="18" charset="0"/>
              </a:rPr>
              <a:t> </a:t>
            </a:r>
            <a:r>
              <a:rPr lang="en-IN" dirty="0" smtClean="0"/>
              <a:t>MW).</a:t>
            </a:r>
          </a:p>
          <a:p>
            <a:endParaRPr lang="en-IN" dirty="0" smtClean="0"/>
          </a:p>
          <a:p>
            <a:endParaRPr lang="en-US" dirty="0"/>
          </a:p>
        </p:txBody>
      </p:sp>
      <p:pic>
        <p:nvPicPr>
          <p:cNvPr id="7" name="Picture 6"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8194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VPA\Downloads\283305406_5080123535396866_5336854257819228147_n.jpg"/>
          <p:cNvPicPr/>
          <p:nvPr/>
        </p:nvPicPr>
        <p:blipFill rotWithShape="1">
          <a:blip r:embed="rId7" cstate="print">
            <a:extLst>
              <a:ext uri="{28A0092B-C50C-407E-A947-70E740481C1C}">
                <a14:useLocalDpi xmlns:a14="http://schemas.microsoft.com/office/drawing/2010/main" val="0"/>
              </a:ext>
            </a:extLst>
          </a:blip>
          <a:srcRect l="1" r="30978"/>
          <a:stretch/>
        </p:blipFill>
        <p:spPr bwMode="auto">
          <a:xfrm>
            <a:off x="7858148" y="0"/>
            <a:ext cx="1101526"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p>
        </p:txBody>
      </p:sp>
      <p:pic>
        <p:nvPicPr>
          <p:cNvPr id="9221" name="Picture 5" descr="C:\Documents and Settings\zzzz\Desktop\pslv.jpg"/>
          <p:cNvPicPr>
            <a:picLocks noGrp="1" noChangeAspect="1" noChangeArrowheads="1"/>
          </p:cNvPicPr>
          <p:nvPr>
            <p:ph idx="1"/>
          </p:nvPr>
        </p:nvPicPr>
        <p:blipFill>
          <a:blip r:embed="rId2" cstate="print"/>
          <a:srcRect/>
          <a:stretch>
            <a:fillRect/>
          </a:stretch>
        </p:blipFill>
        <p:spPr>
          <a:xfrm>
            <a:off x="42873" y="2524125"/>
            <a:ext cx="3419475" cy="4435475"/>
          </a:xfrm>
          <a:ln w="38100" cap="sq">
            <a:solidFill>
              <a:srgbClr val="000000"/>
            </a:solidFill>
          </a:ln>
          <a:effectLst>
            <a:outerShdw blurRad="50800" dist="38100" dir="2700000" algn="tl" rotWithShape="0">
              <a:srgbClr val="000000">
                <a:alpha val="43000"/>
              </a:srgbClr>
            </a:outerShdw>
          </a:effectLst>
        </p:spPr>
      </p:pic>
      <p:pic>
        <p:nvPicPr>
          <p:cNvPr id="9218" name="Picture 2" descr="C:\Documents and Settings\zzzz\Desktop\300px-Arjun_MBT_bump_track_test.JPG"/>
          <p:cNvPicPr>
            <a:picLocks noChangeAspect="1" noChangeArrowheads="1"/>
          </p:cNvPicPr>
          <p:nvPr/>
        </p:nvPicPr>
        <p:blipFill>
          <a:blip r:embed="rId3" cstate="print"/>
          <a:srcRect/>
          <a:stretch>
            <a:fillRect/>
          </a:stretch>
        </p:blipFill>
        <p:spPr bwMode="auto">
          <a:xfrm>
            <a:off x="3352800" y="6"/>
            <a:ext cx="5791200" cy="3627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2" name="Picture 6" descr="C:\Documents and Settings\zzzz\Desktop\Mahindra_Marksman.jpg"/>
          <p:cNvPicPr>
            <a:picLocks noChangeAspect="1" noChangeArrowheads="1"/>
          </p:cNvPicPr>
          <p:nvPr/>
        </p:nvPicPr>
        <p:blipFill>
          <a:blip r:embed="rId4" cstate="print"/>
          <a:srcRect/>
          <a:stretch>
            <a:fillRect/>
          </a:stretch>
        </p:blipFill>
        <p:spPr bwMode="auto">
          <a:xfrm>
            <a:off x="0" y="3"/>
            <a:ext cx="3505200" cy="246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3" descr="C:\Documents and Settings\zzzz\Desktop\ship1.jpg"/>
          <p:cNvPicPr>
            <a:picLocks noChangeAspect="1" noChangeArrowheads="1"/>
          </p:cNvPicPr>
          <p:nvPr/>
        </p:nvPicPr>
        <p:blipFill>
          <a:blip r:embed="rId5" cstate="print"/>
          <a:srcRect/>
          <a:stretch>
            <a:fillRect/>
          </a:stretch>
        </p:blipFill>
        <p:spPr bwMode="auto">
          <a:xfrm>
            <a:off x="3124200" y="3124200"/>
            <a:ext cx="60198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bwMode="auto">
          <a:xfrm>
            <a:off x="2915816" y="2465144"/>
            <a:ext cx="4248472" cy="1161976"/>
          </a:xfrm>
          <a:prstGeom prst="round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4800" b="1" dirty="0">
                <a:solidFill>
                  <a:srgbClr val="FFFFFF"/>
                </a:solidFill>
                <a:effectLst>
                  <a:outerShdw blurRad="38100" dist="38100" dir="2700000" algn="tl">
                    <a:srgbClr val="000000">
                      <a:alpha val="43137"/>
                    </a:srgbClr>
                  </a:outerShdw>
                </a:effectLst>
                <a:latin typeface="Segoe" pitchFamily="34" charset="0"/>
              </a:rPr>
              <a:t>Our Pride</a:t>
            </a:r>
          </a:p>
        </p:txBody>
      </p:sp>
      <p:pic>
        <p:nvPicPr>
          <p:cNvPr id="8" name="Picture 7" descr="C:\Users\VPA\Downloads\283305406_5080123535396866_5336854257819228147_n.jpg"/>
          <p:cNvPicPr/>
          <p:nvPr/>
        </p:nvPicPr>
        <p:blipFill rotWithShape="1">
          <a:blip r:embed="rId6"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11480" y="982967"/>
            <a:ext cx="3810000" cy="2428892"/>
          </a:xfrm>
          <a:prstGeom prst="roundRect">
            <a:avLst/>
          </a:prstGeom>
          <a:solidFill>
            <a:schemeClr val="tx2">
              <a:lumMod val="60000"/>
              <a:lumOff val="40000"/>
              <a:alpha val="99000"/>
            </a:schemeClr>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lstStyle/>
          <a:p>
            <a:pPr algn="ctr" fontAlgn="auto">
              <a:spcBef>
                <a:spcPts val="0"/>
              </a:spcBef>
              <a:spcAft>
                <a:spcPts val="0"/>
              </a:spcAft>
              <a:defRPr/>
            </a:pPr>
            <a:r>
              <a:rPr lang="en-US" sz="2800" b="1" dirty="0">
                <a:solidFill>
                  <a:srgbClr val="FFFF00"/>
                </a:solidFill>
                <a:latin typeface="Arial"/>
                <a:cs typeface="Arial" pitchFamily="34" charset="0"/>
              </a:rPr>
              <a:t>RSP supplied DMR-249A  &amp; 249B grade steel for INS Vikrant – the 1</a:t>
            </a:r>
            <a:r>
              <a:rPr lang="en-US" sz="2800" b="1" baseline="30000" dirty="0">
                <a:solidFill>
                  <a:srgbClr val="FFFF00"/>
                </a:solidFill>
                <a:latin typeface="Arial"/>
                <a:cs typeface="Arial" pitchFamily="34" charset="0"/>
              </a:rPr>
              <a:t>st</a:t>
            </a:r>
            <a:r>
              <a:rPr lang="en-US" sz="2800" b="1" dirty="0">
                <a:solidFill>
                  <a:srgbClr val="FFFF00"/>
                </a:solidFill>
                <a:latin typeface="Arial"/>
                <a:cs typeface="Arial" pitchFamily="34" charset="0"/>
              </a:rPr>
              <a:t> indigenous aircraft carrier </a:t>
            </a:r>
          </a:p>
          <a:p>
            <a:pPr algn="ctr" fontAlgn="auto">
              <a:spcBef>
                <a:spcPts val="0"/>
              </a:spcBef>
              <a:spcAft>
                <a:spcPts val="0"/>
              </a:spcAft>
              <a:defRPr/>
            </a:pPr>
            <a:r>
              <a:rPr lang="en-US" sz="4400" b="1" dirty="0">
                <a:solidFill>
                  <a:srgbClr val="C00000"/>
                </a:solidFill>
                <a:latin typeface="Arial Rounded MT Bold" pitchFamily="34" charset="0"/>
                <a:cs typeface="Arial" pitchFamily="34" charset="0"/>
              </a:rPr>
              <a:t> </a:t>
            </a:r>
            <a:endParaRPr lang="en-IN" sz="4400" b="1" dirty="0">
              <a:solidFill>
                <a:srgbClr val="C00000"/>
              </a:solidFill>
              <a:latin typeface="Arial Rounded MT Bold" pitchFamily="34" charset="0"/>
              <a:cs typeface="Arial" pitchFamily="34" charset="0"/>
            </a:endParaRPr>
          </a:p>
        </p:txBody>
      </p:sp>
      <p:pic>
        <p:nvPicPr>
          <p:cNvPr id="178188" name="Picture 12" descr="C:\Documents and Settings\zzzz\Desktop\B_Id_409929_kochi-aircraft-ship.jpg"/>
          <p:cNvPicPr>
            <a:picLocks noChangeAspect="1" noChangeArrowheads="1"/>
          </p:cNvPicPr>
          <p:nvPr/>
        </p:nvPicPr>
        <p:blipFill>
          <a:blip r:embed="rId2" cstate="email"/>
          <a:srcRect/>
          <a:stretch>
            <a:fillRect/>
          </a:stretch>
        </p:blipFill>
        <p:spPr bwMode="auto">
          <a:xfrm>
            <a:off x="4224204" y="762000"/>
            <a:ext cx="48895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PRO(1ST FLOOR)\Desktop\INS-Kamorta.jpg"/>
          <p:cNvPicPr>
            <a:picLocks noChangeAspect="1" noChangeArrowheads="1"/>
          </p:cNvPicPr>
          <p:nvPr/>
        </p:nvPicPr>
        <p:blipFill>
          <a:blip r:embed="rId3" cstate="email"/>
          <a:srcRect/>
          <a:stretch>
            <a:fillRect/>
          </a:stretch>
        </p:blipFill>
        <p:spPr bwMode="auto">
          <a:xfrm>
            <a:off x="357158" y="3682767"/>
            <a:ext cx="4271958" cy="2649276"/>
          </a:xfrm>
          <a:prstGeom prst="rect">
            <a:avLst/>
          </a:prstGeom>
          <a:ln w="88900" cap="sq" cmpd="thickThin">
            <a:solidFill>
              <a:srgbClr val="000000"/>
            </a:solidFill>
            <a:prstDash val="solid"/>
            <a:miter lim="800000"/>
          </a:ln>
          <a:effectLst>
            <a:innerShdw blurRad="76200">
              <a:srgbClr val="000000"/>
            </a:innerShdw>
          </a:effectLst>
        </p:spPr>
      </p:pic>
      <p:sp>
        <p:nvSpPr>
          <p:cNvPr id="18" name="Rounded Rectangle 17"/>
          <p:cNvSpPr/>
          <p:nvPr/>
        </p:nvSpPr>
        <p:spPr bwMode="auto">
          <a:xfrm>
            <a:off x="4857752" y="4286256"/>
            <a:ext cx="4133848" cy="1809744"/>
          </a:xfrm>
          <a:prstGeom prst="roundRect">
            <a:avLst/>
          </a:prstGeom>
          <a:solidFill>
            <a:schemeClr val="tx2">
              <a:lumMod val="60000"/>
              <a:lumOff val="40000"/>
              <a:alpha val="99000"/>
            </a:schemeClr>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lstStyle/>
          <a:p>
            <a:pPr algn="ctr" fontAlgn="auto">
              <a:spcBef>
                <a:spcPts val="0"/>
              </a:spcBef>
              <a:spcAft>
                <a:spcPts val="0"/>
              </a:spcAft>
              <a:defRPr/>
            </a:pPr>
            <a:r>
              <a:rPr lang="en-US" sz="3600" b="1" dirty="0">
                <a:solidFill>
                  <a:srgbClr val="000066"/>
                </a:solidFill>
                <a:latin typeface="Arial"/>
                <a:cs typeface="Arial" pitchFamily="34" charset="0"/>
              </a:rPr>
              <a:t> </a:t>
            </a:r>
            <a:r>
              <a:rPr lang="en-US" sz="2800" b="1" dirty="0">
                <a:solidFill>
                  <a:srgbClr val="FFFF00"/>
                </a:solidFill>
                <a:latin typeface="Arial"/>
                <a:cs typeface="Arial" pitchFamily="34" charset="0"/>
              </a:rPr>
              <a:t>INS KAMORTA the 1st indigenous anti-submarine warship   </a:t>
            </a:r>
          </a:p>
          <a:p>
            <a:pPr algn="ctr" fontAlgn="auto">
              <a:spcBef>
                <a:spcPts val="0"/>
              </a:spcBef>
              <a:spcAft>
                <a:spcPts val="0"/>
              </a:spcAft>
              <a:defRPr/>
            </a:pPr>
            <a:r>
              <a:rPr lang="en-US" sz="4400" b="1" dirty="0">
                <a:solidFill>
                  <a:srgbClr val="C00000"/>
                </a:solidFill>
                <a:latin typeface="Arial Rounded MT Bold" pitchFamily="34" charset="0"/>
                <a:cs typeface="Arial" pitchFamily="34" charset="0"/>
              </a:rPr>
              <a:t> </a:t>
            </a:r>
            <a:endParaRPr lang="en-IN" sz="4400" b="1" dirty="0">
              <a:solidFill>
                <a:srgbClr val="C00000"/>
              </a:solidFill>
              <a:latin typeface="Arial Rounded MT Bold" pitchFamily="34" charset="0"/>
              <a:cs typeface="Arial" pitchFamily="34" charset="0"/>
            </a:endParaRPr>
          </a:p>
        </p:txBody>
      </p:sp>
      <p:pic>
        <p:nvPicPr>
          <p:cNvPr id="6" name="Picture 5" descr="C:\Users\VPA\Downloads\283305406_5080123535396866_5336854257819228147_n.jpg"/>
          <p:cNvPicPr/>
          <p:nvPr/>
        </p:nvPicPr>
        <p:blipFill rotWithShape="1">
          <a:blip r:embed="rId4"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42910" y="571480"/>
          <a:ext cx="7858180" cy="564360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VPA\Downloads\283305406_5080123535396866_5336854257819228147_n.jpg"/>
          <p:cNvPicPr/>
          <p:nvPr/>
        </p:nvPicPr>
        <p:blipFill rotWithShape="1">
          <a:blip r:embed="rId3"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p:cNvGraphicFramePr>
            <a:graphicFrameLocks/>
          </p:cNvGraphicFramePr>
          <p:nvPr/>
        </p:nvGraphicFramePr>
        <p:xfrm>
          <a:off x="285750" y="357188"/>
          <a:ext cx="8572500" cy="61436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VPA\Downloads\283305406_5080123535396866_5336854257819228147_n.jpg"/>
          <p:cNvPicPr/>
          <p:nvPr/>
        </p:nvPicPr>
        <p:blipFill rotWithShape="1">
          <a:blip r:embed="rId3"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p:cNvGraphicFramePr>
            <a:graphicFrameLocks/>
          </p:cNvGraphicFramePr>
          <p:nvPr/>
        </p:nvGraphicFramePr>
        <p:xfrm>
          <a:off x="285750" y="571500"/>
          <a:ext cx="8572500" cy="592931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VPA\Downloads\283305406_5080123535396866_5336854257819228147_n.jpg"/>
          <p:cNvPicPr/>
          <p:nvPr/>
        </p:nvPicPr>
        <p:blipFill rotWithShape="1">
          <a:blip r:embed="rId3" cstate="print">
            <a:extLst>
              <a:ext uri="{28A0092B-C50C-407E-A947-70E740481C1C}">
                <a14:useLocalDpi xmlns:a14="http://schemas.microsoft.com/office/drawing/2010/main" val="0"/>
              </a:ext>
            </a:extLst>
          </a:blip>
          <a:srcRect l="1" r="30978"/>
          <a:stretch/>
        </p:blipFill>
        <p:spPr bwMode="auto">
          <a:xfrm>
            <a:off x="7858148" y="0"/>
            <a:ext cx="1101526"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42910" y="571480"/>
          <a:ext cx="7858180" cy="564360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VPA\Downloads\283305406_5080123535396866_5336854257819228147_n.jpg"/>
          <p:cNvPicPr/>
          <p:nvPr/>
        </p:nvPicPr>
        <p:blipFill rotWithShape="1">
          <a:blip r:embed="rId3"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214290"/>
            <a:ext cx="699018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IN" sz="2800" b="1" u="sng" dirty="0" smtClean="0"/>
              <a:t>ENERGY CONSERVATION PROJECTS: THERMAL</a:t>
            </a:r>
            <a:endParaRPr lang="en-US" sz="2800" b="1" u="sng" dirty="0"/>
          </a:p>
        </p:txBody>
      </p:sp>
      <p:graphicFrame>
        <p:nvGraphicFramePr>
          <p:cNvPr id="8" name="Table 7"/>
          <p:cNvGraphicFramePr>
            <a:graphicFrameLocks noGrp="1"/>
          </p:cNvGraphicFramePr>
          <p:nvPr/>
        </p:nvGraphicFramePr>
        <p:xfrm>
          <a:off x="214281" y="928668"/>
          <a:ext cx="8715436" cy="5715042"/>
        </p:xfrm>
        <a:graphic>
          <a:graphicData uri="http://schemas.openxmlformats.org/drawingml/2006/table">
            <a:tbl>
              <a:tblPr/>
              <a:tblGrid>
                <a:gridCol w="1078688">
                  <a:extLst>
                    <a:ext uri="{9D8B030D-6E8A-4147-A177-3AD203B41FA5}">
                      <a16:colId xmlns:a16="http://schemas.microsoft.com/office/drawing/2014/main" val="20000"/>
                    </a:ext>
                  </a:extLst>
                </a:gridCol>
                <a:gridCol w="1078688">
                  <a:extLst>
                    <a:ext uri="{9D8B030D-6E8A-4147-A177-3AD203B41FA5}">
                      <a16:colId xmlns:a16="http://schemas.microsoft.com/office/drawing/2014/main" val="20001"/>
                    </a:ext>
                  </a:extLst>
                </a:gridCol>
                <a:gridCol w="843021">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gridCol w="1285884">
                  <a:extLst>
                    <a:ext uri="{9D8B030D-6E8A-4147-A177-3AD203B41FA5}">
                      <a16:colId xmlns:a16="http://schemas.microsoft.com/office/drawing/2014/main" val="20005"/>
                    </a:ext>
                  </a:extLst>
                </a:gridCol>
                <a:gridCol w="857256">
                  <a:extLst>
                    <a:ext uri="{9D8B030D-6E8A-4147-A177-3AD203B41FA5}">
                      <a16:colId xmlns:a16="http://schemas.microsoft.com/office/drawing/2014/main" val="20006"/>
                    </a:ext>
                  </a:extLst>
                </a:gridCol>
                <a:gridCol w="1785949">
                  <a:extLst>
                    <a:ext uri="{9D8B030D-6E8A-4147-A177-3AD203B41FA5}">
                      <a16:colId xmlns:a16="http://schemas.microsoft.com/office/drawing/2014/main" val="20007"/>
                    </a:ext>
                  </a:extLst>
                </a:gridCol>
              </a:tblGrid>
              <a:tr h="268822">
                <a:tc rowSpan="2">
                  <a:txBody>
                    <a:bodyPr/>
                    <a:lstStyle/>
                    <a:p>
                      <a:pPr algn="ctr" fontAlgn="ctr"/>
                      <a:r>
                        <a:rPr lang="en-US" sz="1600" b="1" i="0" u="none" strike="noStrike" dirty="0">
                          <a:solidFill>
                            <a:srgbClr val="000000"/>
                          </a:solidFill>
                          <a:latin typeface="Times New Roman"/>
                        </a:rPr>
                        <a:t>Year of implementation of the ECM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6">
                  <a:txBody>
                    <a:bodyPr/>
                    <a:lstStyle/>
                    <a:p>
                      <a:pPr algn="ctr" fontAlgn="ctr"/>
                      <a:r>
                        <a:rPr lang="en-US" sz="1600" b="1" i="0" u="none" strike="noStrike" dirty="0">
                          <a:solidFill>
                            <a:srgbClr val="000000"/>
                          </a:solidFill>
                          <a:latin typeface="Times New Roman"/>
                        </a:rPr>
                        <a:t>Energy/Fuel Savings through ECM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b="1" i="0" u="none" strike="noStrike">
                          <a:solidFill>
                            <a:srgbClr val="000000"/>
                          </a:solidFill>
                          <a:latin typeface="Times New Roman"/>
                        </a:rPr>
                        <a:t>Investment (in ₹ lakh)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901864">
                <a:tc vMerge="1">
                  <a:txBody>
                    <a:bodyPr/>
                    <a:lstStyle/>
                    <a:p>
                      <a:endParaRPr lang="en-US"/>
                    </a:p>
                  </a:txBody>
                  <a:tcPr/>
                </a:tc>
                <a:tc>
                  <a:txBody>
                    <a:bodyPr/>
                    <a:lstStyle/>
                    <a:p>
                      <a:pPr algn="ctr" fontAlgn="ctr"/>
                      <a:r>
                        <a:rPr lang="en-US" sz="1600" b="1" i="0" u="none" strike="noStrike" dirty="0">
                          <a:solidFill>
                            <a:srgbClr val="000000"/>
                          </a:solidFill>
                          <a:latin typeface="Times New Roman"/>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latin typeface="Times New Roman"/>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extLst>
                  <a:ext uri="{0D108BD9-81ED-4DB2-BD59-A6C34878D82A}">
                    <a16:rowId xmlns:a16="http://schemas.microsoft.com/office/drawing/2014/main" val="10001"/>
                  </a:ext>
                </a:extLst>
              </a:tr>
              <a:tr h="977141">
                <a:tc>
                  <a:txBody>
                    <a:bodyPr/>
                    <a:lstStyle/>
                    <a:p>
                      <a:pPr algn="ctr" fontAlgn="ctr"/>
                      <a:r>
                        <a:rPr lang="en-US" sz="1600" b="0" i="0" u="none" strike="noStrike" dirty="0">
                          <a:solidFill>
                            <a:srgbClr val="000000"/>
                          </a:solidFill>
                          <a:latin typeface="Calibri"/>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37096000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Mcal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7141">
                <a:tc>
                  <a:txBody>
                    <a:bodyPr/>
                    <a:lstStyle/>
                    <a:p>
                      <a:pPr algn="ctr" fontAlgn="ctr"/>
                      <a:r>
                        <a:rPr lang="en-US" sz="1600" b="0" i="0" u="none" strike="noStrike">
                          <a:solidFill>
                            <a:srgbClr val="000000"/>
                          </a:solidFill>
                          <a:latin typeface="Calibri"/>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33159230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Mcal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7141">
                <a:tc>
                  <a:txBody>
                    <a:bodyPr/>
                    <a:lstStyle/>
                    <a:p>
                      <a:pPr algn="ctr" fontAlgn="ctr"/>
                      <a:r>
                        <a:rPr lang="en-US" sz="1600" b="0" i="0" u="none" strike="noStrike">
                          <a:solidFill>
                            <a:srgbClr val="000000"/>
                          </a:solidFill>
                          <a:latin typeface="Calibri"/>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169372000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Mcal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2933">
                <a:tc>
                  <a:txBody>
                    <a:bodyPr/>
                    <a:lstStyle/>
                    <a:p>
                      <a:pPr algn="ctr" fontAlgn="ctr"/>
                      <a:r>
                        <a:rPr lang="en-US" sz="1600" b="0" i="0" u="none" strike="noStrike">
                          <a:solidFill>
                            <a:srgbClr val="000000"/>
                          </a:solidFill>
                          <a:latin typeface="Calibri"/>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8143728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err="1">
                          <a:solidFill>
                            <a:srgbClr val="000000"/>
                          </a:solidFill>
                          <a:latin typeface="Calibri"/>
                        </a:rPr>
                        <a:t>Mcal</a:t>
                      </a:r>
                      <a:endParaRPr lang="en-US" sz="16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Commissioning of new unit ( </a:t>
                      </a:r>
                      <a:r>
                        <a:rPr lang="en-US" sz="1600" b="0" i="0" u="none" strike="noStrike" dirty="0" err="1">
                          <a:solidFill>
                            <a:srgbClr val="000000"/>
                          </a:solidFill>
                          <a:latin typeface="Calibri"/>
                        </a:rPr>
                        <a:t>Installtion</a:t>
                      </a:r>
                      <a:r>
                        <a:rPr lang="en-US" sz="1600" b="0" i="0" u="none" strike="noStrike" dirty="0">
                          <a:solidFill>
                            <a:srgbClr val="000000"/>
                          </a:solidFill>
                          <a:latin typeface="Calibri"/>
                        </a:rPr>
                        <a:t> cost 2600 </a:t>
                      </a:r>
                      <a:r>
                        <a:rPr lang="en-US" sz="1600" b="0" i="0" u="none" strike="noStrike" dirty="0" err="1">
                          <a:solidFill>
                            <a:srgbClr val="000000"/>
                          </a:solidFill>
                          <a:latin typeface="Calibri"/>
                        </a:rPr>
                        <a:t>crore</a:t>
                      </a:r>
                      <a:r>
                        <a:rPr lang="en-US" sz="1600" b="0"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9" name="Picture 8" descr="C:\Users\VPA\Downloads\283305406_5080123535396866_5336854257819228147_n.jpg"/>
          <p:cNvPicPr/>
          <p:nvPr/>
        </p:nvPicPr>
        <p:blipFill rotWithShape="1">
          <a:blip r:embed="rId2" cstate="print">
            <a:extLst>
              <a:ext uri="{28A0092B-C50C-407E-A947-70E740481C1C}">
                <a14:useLocalDpi xmlns:a14="http://schemas.microsoft.com/office/drawing/2010/main" val="0"/>
              </a:ext>
            </a:extLst>
          </a:blip>
          <a:srcRect l="1" r="30978"/>
          <a:stretch/>
        </p:blipFill>
        <p:spPr bwMode="auto">
          <a:xfrm>
            <a:off x="7786710" y="0"/>
            <a:ext cx="1244402" cy="646981"/>
          </a:xfrm>
          <a:prstGeom prst="rect">
            <a:avLst/>
          </a:prstGeom>
          <a:noFill/>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1165</Words>
  <Application>Microsoft Office PowerPoint</Application>
  <PresentationFormat>On-screen Show (4:3)</PresentationFormat>
  <Paragraphs>313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Calibri</vt:lpstr>
      <vt:lpstr>Calisto MT</vt:lpstr>
      <vt:lpstr>Constantia</vt:lpstr>
      <vt:lpstr>Segoe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INNOVATIVE PROJECT IMPLEMENTED-1</vt:lpstr>
      <vt:lpstr>Line diagram of BFG in RSP (Replacement of Transformer)</vt:lpstr>
      <vt:lpstr>INNOVATIVE PROJECT IMPLEMENTED-1</vt:lpstr>
      <vt:lpstr>PowerPoint Presentation</vt:lpstr>
      <vt:lpstr>PowerPoint Presentation</vt:lpstr>
      <vt:lpstr>PowerPoint Presentation</vt:lpstr>
      <vt:lpstr>INNOVATIVE PROJECT IMPLEMENTED</vt:lpstr>
      <vt:lpstr>  Each hot &amp; cold well consists of 4 motor, with 75 kw power. In running condition only 2 motor runs throughout the year and the  other 2 would be in standby mode. Flow of each pump = 700 m3/hr of water.  </vt:lpstr>
      <vt:lpstr>Future Energy Conservation Projects</vt:lpstr>
      <vt:lpstr>Initiative taken for Renewable Energy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EMS CLIENT 2</dc:creator>
  <cp:lastModifiedBy>Himanshu</cp:lastModifiedBy>
  <cp:revision>65</cp:revision>
  <dcterms:created xsi:type="dcterms:W3CDTF">2022-11-07T08:23:28Z</dcterms:created>
  <dcterms:modified xsi:type="dcterms:W3CDTF">2023-02-23T04:42:34Z</dcterms:modified>
</cp:coreProperties>
</file>