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3850" r:id="rId2"/>
    <p:sldId id="3862" r:id="rId3"/>
    <p:sldId id="3870" r:id="rId4"/>
    <p:sldId id="3871" r:id="rId5"/>
    <p:sldId id="3872" r:id="rId6"/>
    <p:sldId id="3873" r:id="rId7"/>
    <p:sldId id="3874" r:id="rId8"/>
    <p:sldId id="3881" r:id="rId9"/>
    <p:sldId id="3875" r:id="rId10"/>
    <p:sldId id="3882" r:id="rId11"/>
    <p:sldId id="3876" r:id="rId12"/>
    <p:sldId id="3877" r:id="rId13"/>
    <p:sldId id="3878" r:id="rId14"/>
    <p:sldId id="3867" r:id="rId15"/>
    <p:sldId id="3846" r:id="rId16"/>
    <p:sldId id="3854" r:id="rId17"/>
    <p:sldId id="3857" r:id="rId18"/>
  </p:sldIdLst>
  <p:sldSz cx="9144000" cy="6858000" type="screen4x3"/>
  <p:notesSz cx="6761163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account" initials="Ma" lastIdx="1" clrIdx="1">
    <p:extLst>
      <p:ext uri="{19B8F6BF-5375-455C-9EA6-DF929625EA0E}">
        <p15:presenceInfo xmlns:p15="http://schemas.microsoft.com/office/powerpoint/2012/main" userId="9dc1318b7612d73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6600"/>
    <a:srgbClr val="1A05B3"/>
    <a:srgbClr val="000099"/>
    <a:srgbClr val="000066"/>
    <a:srgbClr val="00FFFF"/>
    <a:srgbClr val="000000"/>
    <a:srgbClr val="0000FF"/>
    <a:srgbClr val="FF99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343" autoAdjust="0"/>
  </p:normalViewPr>
  <p:slideViewPr>
    <p:cSldViewPr>
      <p:cViewPr varScale="1">
        <p:scale>
          <a:sx n="64" d="100"/>
          <a:sy n="64" d="100"/>
        </p:scale>
        <p:origin x="1292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9.xml"/><Relationship Id="rId1" Type="http://schemas.microsoft.com/office/2011/relationships/chartStyle" Target="style9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PAT Cycle-1 (Specific Energy Consumption(kcal/kg Cement)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50800" dist="50800" dir="5400000" algn="ctr" rotWithShape="0">
                  <a:schemeClr val="bg1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F1B-44D5-B854-71608AAC5955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F1B-44D5-B854-71608AAC5955}"/>
              </c:ext>
            </c:extLst>
          </c:dPt>
          <c:dPt>
            <c:idx val="2"/>
            <c:invertIfNegative val="0"/>
            <c:bubble3D val="0"/>
            <c:spPr>
              <a:solidFill>
                <a:srgbClr val="006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F1B-44D5-B854-71608AAC595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Baseline</c:v>
                </c:pt>
                <c:pt idx="1">
                  <c:v>Target</c:v>
                </c:pt>
                <c:pt idx="2">
                  <c:v>Assessment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783</c:v>
                </c:pt>
                <c:pt idx="1">
                  <c:v>749</c:v>
                </c:pt>
                <c:pt idx="2">
                  <c:v>738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1B-44D5-B854-71608AAC59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overlap val="-27"/>
        <c:axId val="152270336"/>
        <c:axId val="152271872"/>
      </c:barChart>
      <c:catAx>
        <c:axId val="152270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271872"/>
        <c:crosses val="autoZero"/>
        <c:auto val="1"/>
        <c:lblAlgn val="ctr"/>
        <c:lblOffset val="100"/>
        <c:noMultiLvlLbl val="0"/>
      </c:catAx>
      <c:valAx>
        <c:axId val="1522718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2270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Unit-1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2012</c:v>
                </c:pt>
                <c:pt idx="1">
                  <c:v>2016</c:v>
                </c:pt>
                <c:pt idx="2">
                  <c:v>2019</c:v>
                </c:pt>
                <c:pt idx="3">
                  <c:v>2025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783</c:v>
                </c:pt>
                <c:pt idx="1">
                  <c:v>738</c:v>
                </c:pt>
                <c:pt idx="2">
                  <c:v>692</c:v>
                </c:pt>
                <c:pt idx="3">
                  <c:v>621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7C-46D2-ADB2-0AD464AB4E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4034432"/>
        <c:axId val="184035968"/>
      </c:barChart>
      <c:catAx>
        <c:axId val="184034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035968"/>
        <c:crosses val="autoZero"/>
        <c:auto val="1"/>
        <c:lblAlgn val="ctr"/>
        <c:lblOffset val="100"/>
        <c:noMultiLvlLbl val="0"/>
      </c:catAx>
      <c:valAx>
        <c:axId val="184035968"/>
        <c:scaling>
          <c:orientation val="minMax"/>
          <c:max val="800"/>
          <c:min val="40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84034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Unit-1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2020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746</c:v>
                </c:pt>
                <c:pt idx="1">
                  <c:v>679</c:v>
                </c:pt>
                <c:pt idx="2">
                  <c:v>631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BE-4F5C-9D72-74BE089AA8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4072064"/>
        <c:axId val="184073600"/>
      </c:barChart>
      <c:catAx>
        <c:axId val="184072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073600"/>
        <c:crosses val="autoZero"/>
        <c:auto val="1"/>
        <c:lblAlgn val="ctr"/>
        <c:lblOffset val="100"/>
        <c:noMultiLvlLbl val="0"/>
      </c:catAx>
      <c:valAx>
        <c:axId val="184073600"/>
        <c:scaling>
          <c:orientation val="minMax"/>
          <c:max val="800"/>
          <c:min val="40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84072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PAT Cycle-1 (Specific Energy Consumption(kcal/kg Cement)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50800" dist="50800" dir="5400000" algn="ctr" rotWithShape="0">
                  <a:schemeClr val="bg1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F1B-44D5-B854-71608AAC5955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F1B-44D5-B854-71608AAC5955}"/>
              </c:ext>
            </c:extLst>
          </c:dPt>
          <c:dPt>
            <c:idx val="2"/>
            <c:invertIfNegative val="0"/>
            <c:bubble3D val="0"/>
            <c:spPr>
              <a:solidFill>
                <a:srgbClr val="006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F1B-44D5-B854-71608AAC595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Baseline</c:v>
                </c:pt>
                <c:pt idx="1">
                  <c:v>Target</c:v>
                </c:pt>
                <c:pt idx="2">
                  <c:v>Assessment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783</c:v>
                </c:pt>
                <c:pt idx="1">
                  <c:v>749</c:v>
                </c:pt>
                <c:pt idx="2">
                  <c:v>738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1B-44D5-B854-71608AAC59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overlap val="-27"/>
        <c:axId val="156795264"/>
        <c:axId val="156796800"/>
      </c:barChart>
      <c:catAx>
        <c:axId val="156795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796800"/>
        <c:crosses val="autoZero"/>
        <c:auto val="1"/>
        <c:lblAlgn val="ctr"/>
        <c:lblOffset val="100"/>
        <c:noMultiLvlLbl val="0"/>
      </c:catAx>
      <c:valAx>
        <c:axId val="1567968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6795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PAT Cycle-2 (Specific Energy Consumption(kcal/kg Cement)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50800" dist="50800" dir="5400000" algn="ctr" rotWithShape="0">
                  <a:schemeClr val="bg1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F1B-44D5-B854-71608AAC5955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F1B-44D5-B854-71608AAC5955}"/>
              </c:ext>
            </c:extLst>
          </c:dPt>
          <c:dPt>
            <c:idx val="2"/>
            <c:invertIfNegative val="0"/>
            <c:bubble3D val="0"/>
            <c:spPr>
              <a:solidFill>
                <a:srgbClr val="006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F1B-44D5-B854-71608AAC595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Baseline</c:v>
                </c:pt>
                <c:pt idx="1">
                  <c:v>Target</c:v>
                </c:pt>
                <c:pt idx="2">
                  <c:v>Assessment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732</c:v>
                </c:pt>
                <c:pt idx="1">
                  <c:v>697</c:v>
                </c:pt>
                <c:pt idx="2">
                  <c:v>692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1B-44D5-B854-71608AAC59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overlap val="-27"/>
        <c:axId val="156935296"/>
        <c:axId val="156936832"/>
      </c:barChart>
      <c:catAx>
        <c:axId val="156935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936832"/>
        <c:crosses val="autoZero"/>
        <c:auto val="1"/>
        <c:lblAlgn val="ctr"/>
        <c:lblOffset val="100"/>
        <c:noMultiLvlLbl val="0"/>
      </c:catAx>
      <c:valAx>
        <c:axId val="1569368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6935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PAT Cycle-2 (Specific Energy Consumption(kcal/kg Cement)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50800" dist="50800" dir="5400000" algn="ctr" rotWithShape="0">
                  <a:schemeClr val="bg1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8AE-443F-AD90-730E4B33D8CB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8AE-443F-AD90-730E4B33D8CB}"/>
              </c:ext>
            </c:extLst>
          </c:dPt>
          <c:dPt>
            <c:idx val="2"/>
            <c:invertIfNegative val="0"/>
            <c:bubble3D val="0"/>
            <c:spPr>
              <a:solidFill>
                <a:srgbClr val="006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8AE-443F-AD90-730E4B33D8C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Baseline</c:v>
                </c:pt>
                <c:pt idx="1">
                  <c:v>Target</c:v>
                </c:pt>
                <c:pt idx="2">
                  <c:v>Assessment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732</c:v>
                </c:pt>
                <c:pt idx="1">
                  <c:v>697</c:v>
                </c:pt>
                <c:pt idx="2">
                  <c:v>692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8AE-443F-AD90-730E4B33D8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overlap val="-27"/>
        <c:axId val="152287104"/>
        <c:axId val="152288640"/>
      </c:barChart>
      <c:catAx>
        <c:axId val="152287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288640"/>
        <c:crosses val="autoZero"/>
        <c:auto val="1"/>
        <c:lblAlgn val="ctr"/>
        <c:lblOffset val="100"/>
        <c:noMultiLvlLbl val="0"/>
      </c:catAx>
      <c:valAx>
        <c:axId val="1522886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2287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PAT Cycle-3 (Specific Energy Consumption(kcal/kg Cement)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50800" dist="50800" dir="5400000" algn="ctr" rotWithShape="0">
                  <a:schemeClr val="bg1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F1B-44D5-B854-71608AAC5955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F1B-44D5-B854-71608AAC5955}"/>
              </c:ext>
            </c:extLst>
          </c:dPt>
          <c:dPt>
            <c:idx val="2"/>
            <c:invertIfNegative val="0"/>
            <c:bubble3D val="0"/>
            <c:spPr>
              <a:solidFill>
                <a:srgbClr val="006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F1B-44D5-B854-71608AAC595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Baseline</c:v>
                </c:pt>
                <c:pt idx="1">
                  <c:v>Target</c:v>
                </c:pt>
                <c:pt idx="2">
                  <c:v>Assessment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746</c:v>
                </c:pt>
                <c:pt idx="1">
                  <c:v>707</c:v>
                </c:pt>
                <c:pt idx="2">
                  <c:v>679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1B-44D5-B854-71608AAC59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overlap val="-27"/>
        <c:axId val="163654272"/>
        <c:axId val="163668352"/>
      </c:barChart>
      <c:catAx>
        <c:axId val="163654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668352"/>
        <c:crosses val="autoZero"/>
        <c:auto val="1"/>
        <c:lblAlgn val="ctr"/>
        <c:lblOffset val="100"/>
        <c:noMultiLvlLbl val="0"/>
      </c:catAx>
      <c:valAx>
        <c:axId val="1636683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3654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PAT Cycle-3 (Specific Energy Consumption(kcal/kg Cement)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50800" dist="50800" dir="5400000" algn="ctr" rotWithShape="0">
                  <a:schemeClr val="bg1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F1B-44D5-B854-71608AAC5955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F1B-44D5-B854-71608AAC5955}"/>
              </c:ext>
            </c:extLst>
          </c:dPt>
          <c:dPt>
            <c:idx val="2"/>
            <c:invertIfNegative val="0"/>
            <c:bubble3D val="0"/>
            <c:spPr>
              <a:solidFill>
                <a:srgbClr val="006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F1B-44D5-B854-71608AAC595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Baseline</c:v>
                </c:pt>
                <c:pt idx="1">
                  <c:v>Target</c:v>
                </c:pt>
                <c:pt idx="2">
                  <c:v>Assessment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746</c:v>
                </c:pt>
                <c:pt idx="1">
                  <c:v>707</c:v>
                </c:pt>
                <c:pt idx="2">
                  <c:v>679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1B-44D5-B854-71608AAC59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overlap val="-27"/>
        <c:axId val="174271488"/>
        <c:axId val="174289664"/>
      </c:barChart>
      <c:catAx>
        <c:axId val="174271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289664"/>
        <c:crosses val="autoZero"/>
        <c:auto val="1"/>
        <c:lblAlgn val="ctr"/>
        <c:lblOffset val="100"/>
        <c:noMultiLvlLbl val="0"/>
      </c:catAx>
      <c:valAx>
        <c:axId val="1742896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4271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Unit-I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50800" dist="50800" dir="5400000" algn="ctr" rotWithShape="0">
                  <a:schemeClr val="bg1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F1B-44D5-B854-71608AAC5955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F1B-44D5-B854-71608AAC5955}"/>
              </c:ext>
            </c:extLst>
          </c:dPt>
          <c:dPt>
            <c:idx val="2"/>
            <c:invertIfNegative val="0"/>
            <c:bubble3D val="0"/>
            <c:spPr>
              <a:solidFill>
                <a:srgbClr val="006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F1B-44D5-B854-71608AAC595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Baseline</c:v>
                </c:pt>
                <c:pt idx="1">
                  <c:v>Target</c:v>
                </c:pt>
                <c:pt idx="2">
                  <c:v>Assessment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684</c:v>
                </c:pt>
                <c:pt idx="1">
                  <c:v>661</c:v>
                </c:pt>
                <c:pt idx="2">
                  <c:v>621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1B-44D5-B854-71608AAC59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overlap val="-27"/>
        <c:axId val="126524800"/>
        <c:axId val="126534784"/>
      </c:barChart>
      <c:catAx>
        <c:axId val="126524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534784"/>
        <c:crosses val="autoZero"/>
        <c:auto val="1"/>
        <c:lblAlgn val="ctr"/>
        <c:lblOffset val="100"/>
        <c:noMultiLvlLbl val="0"/>
      </c:catAx>
      <c:valAx>
        <c:axId val="1265347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6524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Unit-II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50800" dist="50800" dir="5400000" algn="ctr" rotWithShape="0">
                  <a:schemeClr val="bg1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75B-4135-9C16-521B010D99E8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75B-4135-9C16-521B010D99E8}"/>
              </c:ext>
            </c:extLst>
          </c:dPt>
          <c:dPt>
            <c:idx val="2"/>
            <c:invertIfNegative val="0"/>
            <c:bubble3D val="0"/>
            <c:spPr>
              <a:solidFill>
                <a:srgbClr val="006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75B-4135-9C16-521B010D99E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Baseline</c:v>
                </c:pt>
                <c:pt idx="1">
                  <c:v>Target</c:v>
                </c:pt>
                <c:pt idx="2">
                  <c:v>Assessment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718</c:v>
                </c:pt>
                <c:pt idx="1">
                  <c:v>669</c:v>
                </c:pt>
                <c:pt idx="2">
                  <c:v>631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75B-4135-9C16-521B010D99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overlap val="-27"/>
        <c:axId val="126634624"/>
        <c:axId val="126648704"/>
      </c:barChart>
      <c:catAx>
        <c:axId val="126634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648704"/>
        <c:crosses val="autoZero"/>
        <c:auto val="1"/>
        <c:lblAlgn val="ctr"/>
        <c:lblOffset val="100"/>
        <c:noMultiLvlLbl val="0"/>
      </c:catAx>
      <c:valAx>
        <c:axId val="1266487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6634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'Cost Kitty'!$C$52</c:f>
              <c:strCache>
                <c:ptCount val="1"/>
                <c:pt idx="0">
                  <c:v>Grid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'Cost Kitty'!$B$53:$B$60</c:f>
              <c:strCache>
                <c:ptCount val="8"/>
                <c:pt idx="0">
                  <c:v>FY 18-19</c:v>
                </c:pt>
                <c:pt idx="1">
                  <c:v>FY 19-20</c:v>
                </c:pt>
                <c:pt idx="2">
                  <c:v>FY 20-21</c:v>
                </c:pt>
                <c:pt idx="3">
                  <c:v>FY 21-22</c:v>
                </c:pt>
                <c:pt idx="4">
                  <c:v>FY 22-23(upto Nov)</c:v>
                </c:pt>
                <c:pt idx="5">
                  <c:v>FY 22-23*</c:v>
                </c:pt>
                <c:pt idx="6">
                  <c:v>FY 23-24*</c:v>
                </c:pt>
                <c:pt idx="7">
                  <c:v>FY 24-25*</c:v>
                </c:pt>
              </c:strCache>
            </c:strRef>
          </c:cat>
          <c:val>
            <c:numRef>
              <c:f>'Cost Kitty'!$C$53:$C$60</c:f>
              <c:numCache>
                <c:formatCode>0%</c:formatCode>
                <c:ptCount val="8"/>
                <c:pt idx="0">
                  <c:v>0.54</c:v>
                </c:pt>
                <c:pt idx="1">
                  <c:v>0.41000000000000003</c:v>
                </c:pt>
                <c:pt idx="2">
                  <c:v>0.46</c:v>
                </c:pt>
                <c:pt idx="3">
                  <c:v>0.27</c:v>
                </c:pt>
                <c:pt idx="4">
                  <c:v>0.6100000000000001</c:v>
                </c:pt>
                <c:pt idx="5">
                  <c:v>0.6100000000000001</c:v>
                </c:pt>
                <c:pt idx="6">
                  <c:v>0.56000000000000005</c:v>
                </c:pt>
                <c:pt idx="7">
                  <c:v>0.48000000000000004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77-4FAC-B87D-357FFF6243A2}"/>
            </c:ext>
          </c:extLst>
        </c:ser>
        <c:ser>
          <c:idx val="1"/>
          <c:order val="1"/>
          <c:tx>
            <c:strRef>
              <c:f>'Cost Kitty'!$D$52</c:f>
              <c:strCache>
                <c:ptCount val="1"/>
                <c:pt idx="0">
                  <c:v>CPP+OA Power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0"/>
                  <c:y val="-5.86408065451458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C77-4FAC-B87D-357FFF6243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'Cost Kitty'!$B$53:$B$60</c:f>
              <c:strCache>
                <c:ptCount val="8"/>
                <c:pt idx="0">
                  <c:v>FY 18-19</c:v>
                </c:pt>
                <c:pt idx="1">
                  <c:v>FY 19-20</c:v>
                </c:pt>
                <c:pt idx="2">
                  <c:v>FY 20-21</c:v>
                </c:pt>
                <c:pt idx="3">
                  <c:v>FY 21-22</c:v>
                </c:pt>
                <c:pt idx="4">
                  <c:v>FY 22-23(upto Nov)</c:v>
                </c:pt>
                <c:pt idx="5">
                  <c:v>FY 22-23*</c:v>
                </c:pt>
                <c:pt idx="6">
                  <c:v>FY 23-24*</c:v>
                </c:pt>
                <c:pt idx="7">
                  <c:v>FY 24-25*</c:v>
                </c:pt>
              </c:strCache>
            </c:strRef>
          </c:cat>
          <c:val>
            <c:numRef>
              <c:f>'Cost Kitty'!$D$53:$D$60</c:f>
              <c:numCache>
                <c:formatCode>0%</c:formatCode>
                <c:ptCount val="8"/>
                <c:pt idx="0">
                  <c:v>0.46</c:v>
                </c:pt>
                <c:pt idx="1">
                  <c:v>0.58000000000000007</c:v>
                </c:pt>
                <c:pt idx="2">
                  <c:v>0.44</c:v>
                </c:pt>
                <c:pt idx="3">
                  <c:v>0.38000000000000006</c:v>
                </c:pt>
                <c:pt idx="4">
                  <c:v>4.0000000000000008E-2</c:v>
                </c:pt>
                <c:pt idx="5">
                  <c:v>1.0000000000000002E-2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C77-4FAC-B87D-357FFF6243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0639360"/>
        <c:axId val="150640896"/>
      </c:barChart>
      <c:lineChart>
        <c:grouping val="standard"/>
        <c:varyColors val="0"/>
        <c:ser>
          <c:idx val="2"/>
          <c:order val="2"/>
          <c:tx>
            <c:strRef>
              <c:f>'Cost Kitty'!$E$52</c:f>
              <c:strCache>
                <c:ptCount val="1"/>
                <c:pt idx="0">
                  <c:v>Green Power </c:v>
                </c:pt>
              </c:strCache>
            </c:strRef>
          </c:tx>
          <c:spPr>
            <a:ln w="28575" cap="rnd">
              <a:solidFill>
                <a:srgbClr val="006600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rgbClr val="00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b" anchorCtr="0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'Cost Kitty'!$B$53:$B$60</c:f>
              <c:strCache>
                <c:ptCount val="8"/>
                <c:pt idx="0">
                  <c:v>FY 18-19</c:v>
                </c:pt>
                <c:pt idx="1">
                  <c:v>FY 19-20</c:v>
                </c:pt>
                <c:pt idx="2">
                  <c:v>FY 20-21</c:v>
                </c:pt>
                <c:pt idx="3">
                  <c:v>FY 21-22</c:v>
                </c:pt>
                <c:pt idx="4">
                  <c:v>FY 22-23(upto Nov)</c:v>
                </c:pt>
                <c:pt idx="5">
                  <c:v>FY 22-23*</c:v>
                </c:pt>
                <c:pt idx="6">
                  <c:v>FY 23-24*</c:v>
                </c:pt>
                <c:pt idx="7">
                  <c:v>FY 24-25*</c:v>
                </c:pt>
              </c:strCache>
            </c:strRef>
          </c:cat>
          <c:val>
            <c:numRef>
              <c:f>'Cost Kitty'!$E$53:$E$60</c:f>
              <c:numCache>
                <c:formatCode>0%</c:formatCode>
                <c:ptCount val="8"/>
                <c:pt idx="0">
                  <c:v>0</c:v>
                </c:pt>
                <c:pt idx="1">
                  <c:v>1.0000000000000002E-2</c:v>
                </c:pt>
                <c:pt idx="2">
                  <c:v>0.1</c:v>
                </c:pt>
                <c:pt idx="3">
                  <c:v>0.34</c:v>
                </c:pt>
                <c:pt idx="4">
                  <c:v>0.34</c:v>
                </c:pt>
                <c:pt idx="5">
                  <c:v>0.37000000000000005</c:v>
                </c:pt>
                <c:pt idx="6">
                  <c:v>0.44</c:v>
                </c:pt>
                <c:pt idx="7">
                  <c:v>0.52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C77-4FAC-B87D-357FFF6243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0639360"/>
        <c:axId val="150640896"/>
      </c:lineChart>
      <c:catAx>
        <c:axId val="150639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640896"/>
        <c:crosses val="autoZero"/>
        <c:auto val="1"/>
        <c:lblAlgn val="ctr"/>
        <c:lblOffset val="100"/>
        <c:noMultiLvlLbl val="0"/>
      </c:catAx>
      <c:valAx>
        <c:axId val="150640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639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0.70528</cdr:x>
      <cdr:y>0.88373</cdr:y>
    </cdr:from>
    <cdr:to>
      <cdr:x>0.97639</cdr:x>
      <cdr:y>0.98176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145089" y="2747843"/>
          <a:ext cx="23622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sz="1100" dirty="0" smtClean="0"/>
            <a:t>* Marked year ,Expect to achieved.</a:t>
          </a:r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450" cy="4974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183" y="0"/>
            <a:ext cx="2930450" cy="4974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4F3E0-4683-4D78-91B6-19E808712316}" type="datetimeFigureOut">
              <a:rPr lang="en-US" smtClean="0"/>
              <a:pPr/>
              <a:t>2/23/2023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729" y="4723373"/>
            <a:ext cx="5407706" cy="4473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350"/>
            <a:ext cx="2930450" cy="4974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183" y="9443350"/>
            <a:ext cx="2930450" cy="4974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1F534-37C6-417E-8964-65C6B17FE0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770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E9FA9-3AA9-438F-88F3-A242978E4A0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3162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Manoj</a:t>
            </a:r>
            <a:r>
              <a:rPr lang="en-US" baseline="0" dirty="0" smtClean="0"/>
              <a:t> Kumar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AE9FA9-3AA9-438F-88F3-A242978E4A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212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Manoj</a:t>
            </a:r>
            <a:r>
              <a:rPr lang="en-US" baseline="0" dirty="0" smtClean="0"/>
              <a:t> Kumar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AE9FA9-3AA9-438F-88F3-A242978E4A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9716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Om Prakash </a:t>
            </a:r>
            <a:r>
              <a:rPr lang="en-US" dirty="0" err="1" smtClean="0"/>
              <a:t>Verma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E9FA9-3AA9-438F-88F3-A242978E4A0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726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25:notes"/>
          <p:cNvSpPr txBox="1">
            <a:spLocks noGrp="1"/>
          </p:cNvSpPr>
          <p:nvPr>
            <p:ph type="body" idx="1"/>
          </p:nvPr>
        </p:nvSpPr>
        <p:spPr>
          <a:xfrm>
            <a:off x="682116" y="4430972"/>
            <a:ext cx="5456931" cy="36253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Om Prakash </a:t>
            </a:r>
            <a:r>
              <a:rPr lang="en-US" dirty="0" err="1" smtClean="0"/>
              <a:t>Verma</a:t>
            </a:r>
            <a:endParaRPr lang="en-IN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6" name="Google Shape;59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39850" y="1150938"/>
            <a:ext cx="4140200" cy="3106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09235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25:notes"/>
          <p:cNvSpPr txBox="1">
            <a:spLocks noGrp="1"/>
          </p:cNvSpPr>
          <p:nvPr>
            <p:ph type="body" idx="1"/>
          </p:nvPr>
        </p:nvSpPr>
        <p:spPr>
          <a:xfrm>
            <a:off x="682116" y="4430972"/>
            <a:ext cx="5456931" cy="36253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Om Prakash </a:t>
            </a:r>
            <a:r>
              <a:rPr lang="en-US" dirty="0" err="1" smtClean="0"/>
              <a:t>Verma</a:t>
            </a:r>
            <a:endParaRPr lang="en-IN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6" name="Google Shape;59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39850" y="1150938"/>
            <a:ext cx="4140200" cy="3106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0923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21:notes"/>
          <p:cNvSpPr txBox="1">
            <a:spLocks noGrp="1"/>
          </p:cNvSpPr>
          <p:nvPr>
            <p:ph type="body" idx="1"/>
          </p:nvPr>
        </p:nvSpPr>
        <p:spPr>
          <a:xfrm>
            <a:off x="676729" y="4723373"/>
            <a:ext cx="5407706" cy="4473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0" name="Google Shape;390;p21:notes"/>
          <p:cNvSpPr txBox="1">
            <a:spLocks noGrp="1"/>
          </p:cNvSpPr>
          <p:nvPr>
            <p:ph type="sldNum" idx="12"/>
          </p:nvPr>
        </p:nvSpPr>
        <p:spPr>
          <a:xfrm>
            <a:off x="3829183" y="9443350"/>
            <a:ext cx="2930450" cy="497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I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3</a:t>
            </a:fld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493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21:notes"/>
          <p:cNvSpPr txBox="1">
            <a:spLocks noGrp="1"/>
          </p:cNvSpPr>
          <p:nvPr>
            <p:ph type="body" idx="1"/>
          </p:nvPr>
        </p:nvSpPr>
        <p:spPr>
          <a:xfrm>
            <a:off x="676729" y="4723373"/>
            <a:ext cx="5407706" cy="4473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0" name="Google Shape;390;p21:notes"/>
          <p:cNvSpPr txBox="1">
            <a:spLocks noGrp="1"/>
          </p:cNvSpPr>
          <p:nvPr>
            <p:ph type="sldNum" idx="12"/>
          </p:nvPr>
        </p:nvSpPr>
        <p:spPr>
          <a:xfrm>
            <a:off x="3829183" y="9443350"/>
            <a:ext cx="2930450" cy="497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I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4</a:t>
            </a:fld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391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21:notes"/>
          <p:cNvSpPr txBox="1">
            <a:spLocks noGrp="1"/>
          </p:cNvSpPr>
          <p:nvPr>
            <p:ph type="body" idx="1"/>
          </p:nvPr>
        </p:nvSpPr>
        <p:spPr>
          <a:xfrm>
            <a:off x="676729" y="4723373"/>
            <a:ext cx="5407706" cy="4473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0" name="Google Shape;390;p21:notes"/>
          <p:cNvSpPr txBox="1">
            <a:spLocks noGrp="1"/>
          </p:cNvSpPr>
          <p:nvPr>
            <p:ph type="sldNum" idx="12"/>
          </p:nvPr>
        </p:nvSpPr>
        <p:spPr>
          <a:xfrm>
            <a:off x="3829183" y="9443350"/>
            <a:ext cx="2930450" cy="497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I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5</a:t>
            </a:fld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3852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21:notes"/>
          <p:cNvSpPr txBox="1">
            <a:spLocks noGrp="1"/>
          </p:cNvSpPr>
          <p:nvPr>
            <p:ph type="body" idx="1"/>
          </p:nvPr>
        </p:nvSpPr>
        <p:spPr>
          <a:xfrm>
            <a:off x="676729" y="4723373"/>
            <a:ext cx="5407706" cy="4473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0" name="Google Shape;390;p21:notes"/>
          <p:cNvSpPr txBox="1">
            <a:spLocks noGrp="1"/>
          </p:cNvSpPr>
          <p:nvPr>
            <p:ph type="sldNum" idx="12"/>
          </p:nvPr>
        </p:nvSpPr>
        <p:spPr>
          <a:xfrm>
            <a:off x="3829183" y="9443350"/>
            <a:ext cx="2930450" cy="497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I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6</a:t>
            </a:fld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8245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21:notes"/>
          <p:cNvSpPr txBox="1">
            <a:spLocks noGrp="1"/>
          </p:cNvSpPr>
          <p:nvPr>
            <p:ph type="body" idx="1"/>
          </p:nvPr>
        </p:nvSpPr>
        <p:spPr>
          <a:xfrm>
            <a:off x="676729" y="4723373"/>
            <a:ext cx="5407706" cy="4473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0" name="Google Shape;390;p21:notes"/>
          <p:cNvSpPr txBox="1">
            <a:spLocks noGrp="1"/>
          </p:cNvSpPr>
          <p:nvPr>
            <p:ph type="sldNum" idx="12"/>
          </p:nvPr>
        </p:nvSpPr>
        <p:spPr>
          <a:xfrm>
            <a:off x="3829183" y="9443350"/>
            <a:ext cx="2930450" cy="497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I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7</a:t>
            </a:fld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7586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21:notes"/>
          <p:cNvSpPr txBox="1">
            <a:spLocks noGrp="1"/>
          </p:cNvSpPr>
          <p:nvPr>
            <p:ph type="body" idx="1"/>
          </p:nvPr>
        </p:nvSpPr>
        <p:spPr>
          <a:xfrm>
            <a:off x="676729" y="4723373"/>
            <a:ext cx="5407706" cy="4473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0" name="Google Shape;390;p21:notes"/>
          <p:cNvSpPr txBox="1">
            <a:spLocks noGrp="1"/>
          </p:cNvSpPr>
          <p:nvPr>
            <p:ph type="sldNum" idx="12"/>
          </p:nvPr>
        </p:nvSpPr>
        <p:spPr>
          <a:xfrm>
            <a:off x="3829183" y="9443350"/>
            <a:ext cx="2930450" cy="497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I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8</a:t>
            </a:fld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226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21:notes"/>
          <p:cNvSpPr txBox="1">
            <a:spLocks noGrp="1"/>
          </p:cNvSpPr>
          <p:nvPr>
            <p:ph type="body" idx="1"/>
          </p:nvPr>
        </p:nvSpPr>
        <p:spPr>
          <a:xfrm>
            <a:off x="676729" y="4723373"/>
            <a:ext cx="5407706" cy="4473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0" name="Google Shape;390;p21:notes"/>
          <p:cNvSpPr txBox="1">
            <a:spLocks noGrp="1"/>
          </p:cNvSpPr>
          <p:nvPr>
            <p:ph type="sldNum" idx="12"/>
          </p:nvPr>
        </p:nvSpPr>
        <p:spPr>
          <a:xfrm>
            <a:off x="3829183" y="9443350"/>
            <a:ext cx="2930450" cy="497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I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9</a:t>
            </a:fld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315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21:notes"/>
          <p:cNvSpPr txBox="1">
            <a:spLocks noGrp="1"/>
          </p:cNvSpPr>
          <p:nvPr>
            <p:ph type="body" idx="1"/>
          </p:nvPr>
        </p:nvSpPr>
        <p:spPr>
          <a:xfrm>
            <a:off x="676729" y="4723373"/>
            <a:ext cx="5407706" cy="4473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0" name="Google Shape;390;p21:notes"/>
          <p:cNvSpPr txBox="1">
            <a:spLocks noGrp="1"/>
          </p:cNvSpPr>
          <p:nvPr>
            <p:ph type="sldNum" idx="12"/>
          </p:nvPr>
        </p:nvSpPr>
        <p:spPr>
          <a:xfrm>
            <a:off x="3829183" y="9443350"/>
            <a:ext cx="2930450" cy="497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I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10</a:t>
            </a:fld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7495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F2350-9A2D-45C0-A10C-6A97755FCEC8}" type="datetime1">
              <a:rPr lang="en-US" smtClean="0"/>
              <a:pPr/>
              <a:t>2/23/2023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8729-26F8-4149-910D-A2D6B10FCC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594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7E77-016B-4B12-A0DB-9600BB06E136}" type="datetime1">
              <a:rPr lang="en-US" smtClean="0"/>
              <a:pPr/>
              <a:t>2/23/2023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8729-26F8-4149-910D-A2D6B10FCC8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 rot="10800000">
            <a:off x="0" y="6589084"/>
            <a:ext cx="9144000" cy="347332"/>
            <a:chOff x="0" y="2247900"/>
            <a:chExt cx="9144000" cy="266700"/>
          </a:xfrm>
        </p:grpSpPr>
        <p:sp>
          <p:nvSpPr>
            <p:cNvPr id="8" name="Rectangle 7"/>
            <p:cNvSpPr/>
            <p:nvPr/>
          </p:nvSpPr>
          <p:spPr>
            <a:xfrm>
              <a:off x="0" y="2247900"/>
              <a:ext cx="6629400" cy="1143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 flipH="1" flipV="1">
              <a:off x="6629400" y="2247900"/>
              <a:ext cx="2514600" cy="2667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TextBox 9"/>
          <p:cNvSpPr txBox="1"/>
          <p:nvPr userDrawn="1"/>
        </p:nvSpPr>
        <p:spPr>
          <a:xfrm>
            <a:off x="377327" y="6595073"/>
            <a:ext cx="17936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www.hrjohnsonindia.com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114300"/>
            <a:ext cx="9144000" cy="800100"/>
          </a:xfrm>
          <a:prstGeom prst="rect">
            <a:avLst/>
          </a:prstGeom>
          <a:gradFill>
            <a:gsLst>
              <a:gs pos="0">
                <a:schemeClr val="lt1">
                  <a:tint val="80000"/>
                  <a:satMod val="30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0"/>
            <a:ext cx="9144000" cy="114300"/>
            <a:chOff x="0" y="2247900"/>
            <a:chExt cx="9144000" cy="114300"/>
          </a:xfrm>
        </p:grpSpPr>
        <p:sp>
          <p:nvSpPr>
            <p:cNvPr id="13" name="Rectangle 12"/>
            <p:cNvSpPr/>
            <p:nvPr/>
          </p:nvSpPr>
          <p:spPr>
            <a:xfrm>
              <a:off x="0" y="2247900"/>
              <a:ext cx="6629400" cy="1143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629400" y="2247900"/>
              <a:ext cx="2514600" cy="1143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288137"/>
            <a:ext cx="804767" cy="473863"/>
          </a:xfrm>
          <a:prstGeom prst="rect">
            <a:avLst/>
          </a:prstGeom>
        </p:spPr>
      </p:pic>
      <p:pic>
        <p:nvPicPr>
          <p:cNvPr id="17" name="Picture 4" descr="D:\RAJANIKANT\ALL LOGOS\RMC LOGO NEW\RMC logo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152401"/>
            <a:ext cx="838200" cy="60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D:\RAJANIKANT\ALL LOGOS\brand logos\CDR\JOHNSON CORPORATE LOGO\NOT JUST TILES LIFESTYLES LOGO\PNG\JOHNSON CORPORATE LOGO WITHOUT BG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6427" y="304800"/>
            <a:ext cx="1273760" cy="31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Connector 18"/>
          <p:cNvCxnSpPr/>
          <p:nvPr userDrawn="1"/>
        </p:nvCxnSpPr>
        <p:spPr>
          <a:xfrm>
            <a:off x="6753224" y="211938"/>
            <a:ext cx="0" cy="5500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7772400" y="228600"/>
            <a:ext cx="0" cy="5500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952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D1B2B-81F7-4DFC-B4A0-FAF9A87916DA}" type="datetime1">
              <a:rPr lang="en-US" smtClean="0"/>
              <a:pPr/>
              <a:t>2/23/2023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8729-26F8-4149-910D-A2D6B10FCC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67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6C74D-08B4-4E15-88E2-B8ADAEDB130A}" type="datetime1">
              <a:rPr lang="en-US" smtClean="0"/>
              <a:pPr/>
              <a:t>2/23/2023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8729-26F8-4149-910D-A2D6B10FCC8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 rot="10800000">
            <a:off x="0" y="6591300"/>
            <a:ext cx="9144000" cy="266700"/>
            <a:chOff x="0" y="2247900"/>
            <a:chExt cx="9144000" cy="266700"/>
          </a:xfrm>
        </p:grpSpPr>
        <p:sp>
          <p:nvSpPr>
            <p:cNvPr id="8" name="Rectangle 7"/>
            <p:cNvSpPr/>
            <p:nvPr/>
          </p:nvSpPr>
          <p:spPr>
            <a:xfrm>
              <a:off x="0" y="2247900"/>
              <a:ext cx="6629400" cy="1143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sp>
          <p:nvSpPr>
            <p:cNvPr id="9" name="Rectangle 8"/>
            <p:cNvSpPr/>
            <p:nvPr/>
          </p:nvSpPr>
          <p:spPr>
            <a:xfrm flipH="1" flipV="1">
              <a:off x="6629400" y="2247900"/>
              <a:ext cx="2514600" cy="2667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</p:grpSp>
      <p:sp>
        <p:nvSpPr>
          <p:cNvPr id="10" name="TextBox 9"/>
          <p:cNvSpPr txBox="1"/>
          <p:nvPr userDrawn="1"/>
        </p:nvSpPr>
        <p:spPr>
          <a:xfrm>
            <a:off x="377328" y="6595075"/>
            <a:ext cx="13292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www.prismjohnson.in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167754"/>
            <a:ext cx="9144000" cy="800100"/>
          </a:xfrm>
          <a:prstGeom prst="rect">
            <a:avLst/>
          </a:prstGeom>
          <a:gradFill>
            <a:gsLst>
              <a:gs pos="0">
                <a:schemeClr val="lt1">
                  <a:tint val="80000"/>
                  <a:satMod val="30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0"/>
            <a:ext cx="9144000" cy="114300"/>
            <a:chOff x="0" y="2247900"/>
            <a:chExt cx="9144000" cy="114300"/>
          </a:xfrm>
        </p:grpSpPr>
        <p:sp>
          <p:nvSpPr>
            <p:cNvPr id="13" name="Rectangle 12"/>
            <p:cNvSpPr/>
            <p:nvPr/>
          </p:nvSpPr>
          <p:spPr>
            <a:xfrm>
              <a:off x="0" y="2247900"/>
              <a:ext cx="6629400" cy="1143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629400" y="2247900"/>
              <a:ext cx="2514600" cy="1143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</p:grpSp>
      <p:sp>
        <p:nvSpPr>
          <p:cNvPr id="21" name="Content Placeholder 7"/>
          <p:cNvSpPr>
            <a:spLocks noGrp="1"/>
          </p:cNvSpPr>
          <p:nvPr>
            <p:ph idx="13"/>
          </p:nvPr>
        </p:nvSpPr>
        <p:spPr>
          <a:xfrm>
            <a:off x="457200" y="1592796"/>
            <a:ext cx="8229600" cy="4525963"/>
          </a:xfrm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59042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F3BE0-6C8B-4C77-9DB0-FCF68512E2C7}" type="datetime1">
              <a:rPr lang="en-US" smtClean="0"/>
              <a:pPr/>
              <a:t>2/23/2023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8729-26F8-4149-910D-A2D6B10FCC8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 rot="10800000">
            <a:off x="0" y="6589084"/>
            <a:ext cx="9144000" cy="347332"/>
            <a:chOff x="0" y="2247900"/>
            <a:chExt cx="9144000" cy="266700"/>
          </a:xfrm>
        </p:grpSpPr>
        <p:sp>
          <p:nvSpPr>
            <p:cNvPr id="8" name="Rectangle 7"/>
            <p:cNvSpPr/>
            <p:nvPr/>
          </p:nvSpPr>
          <p:spPr>
            <a:xfrm>
              <a:off x="0" y="2247900"/>
              <a:ext cx="6629400" cy="1143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 flipH="1" flipV="1">
              <a:off x="6629400" y="2247900"/>
              <a:ext cx="2514600" cy="2667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TextBox 9"/>
          <p:cNvSpPr txBox="1"/>
          <p:nvPr userDrawn="1"/>
        </p:nvSpPr>
        <p:spPr>
          <a:xfrm>
            <a:off x="377327" y="6595073"/>
            <a:ext cx="13292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www.prismjohnson.in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114300"/>
            <a:ext cx="9144000" cy="800100"/>
          </a:xfrm>
          <a:prstGeom prst="rect">
            <a:avLst/>
          </a:prstGeom>
          <a:gradFill>
            <a:gsLst>
              <a:gs pos="0">
                <a:schemeClr val="lt1">
                  <a:tint val="80000"/>
                  <a:satMod val="30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0"/>
            <a:ext cx="9144000" cy="114300"/>
            <a:chOff x="0" y="2247900"/>
            <a:chExt cx="9144000" cy="114300"/>
          </a:xfrm>
        </p:grpSpPr>
        <p:sp>
          <p:nvSpPr>
            <p:cNvPr id="13" name="Rectangle 12"/>
            <p:cNvSpPr/>
            <p:nvPr/>
          </p:nvSpPr>
          <p:spPr>
            <a:xfrm>
              <a:off x="0" y="2247900"/>
              <a:ext cx="6629400" cy="1143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629400" y="2247900"/>
              <a:ext cx="2514600" cy="1143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288137"/>
            <a:ext cx="804767" cy="473863"/>
          </a:xfrm>
          <a:prstGeom prst="rect">
            <a:avLst/>
          </a:prstGeom>
        </p:spPr>
      </p:pic>
      <p:pic>
        <p:nvPicPr>
          <p:cNvPr id="17" name="Picture 4" descr="D:\RAJANIKANT\ALL LOGOS\RMC LOGO NEW\RMC logo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176877"/>
            <a:ext cx="838200" cy="60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D:\RAJANIKANT\ALL LOGOS\brand logos\CDR\JOHNSON CORPORATE LOGO\NOT JUST TILES LIFESTYLES LOGO\PNG\JOHNSON CORPORATE LOGO WITHOUT BG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6689" y="344487"/>
            <a:ext cx="1273760" cy="31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Connector 18"/>
          <p:cNvCxnSpPr/>
          <p:nvPr userDrawn="1"/>
        </p:nvCxnSpPr>
        <p:spPr>
          <a:xfrm>
            <a:off x="6753224" y="211938"/>
            <a:ext cx="0" cy="5500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8153400" y="159737"/>
            <a:ext cx="0" cy="5500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7290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2C005-46D6-441F-9CC0-F41750B89AB2}" type="datetime1">
              <a:rPr lang="en-US" smtClean="0"/>
              <a:pPr/>
              <a:t>2/23/2023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8729-26F8-4149-910D-A2D6B10FCC8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 rot="10800000">
            <a:off x="0" y="6589084"/>
            <a:ext cx="9144000" cy="347332"/>
            <a:chOff x="0" y="2247900"/>
            <a:chExt cx="9144000" cy="266700"/>
          </a:xfrm>
        </p:grpSpPr>
        <p:sp>
          <p:nvSpPr>
            <p:cNvPr id="8" name="Rectangle 7"/>
            <p:cNvSpPr/>
            <p:nvPr/>
          </p:nvSpPr>
          <p:spPr>
            <a:xfrm>
              <a:off x="0" y="2247900"/>
              <a:ext cx="6629400" cy="1143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 flipH="1" flipV="1">
              <a:off x="6629400" y="2247900"/>
              <a:ext cx="2514600" cy="2667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TextBox 9"/>
          <p:cNvSpPr txBox="1"/>
          <p:nvPr userDrawn="1"/>
        </p:nvSpPr>
        <p:spPr>
          <a:xfrm>
            <a:off x="377327" y="6595073"/>
            <a:ext cx="17936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www.hrjohnsonindia.com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114300"/>
            <a:ext cx="9144000" cy="800100"/>
          </a:xfrm>
          <a:prstGeom prst="rect">
            <a:avLst/>
          </a:prstGeom>
          <a:gradFill>
            <a:gsLst>
              <a:gs pos="0">
                <a:schemeClr val="lt1">
                  <a:tint val="80000"/>
                  <a:satMod val="30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0"/>
            <a:ext cx="9144000" cy="114300"/>
            <a:chOff x="0" y="2247900"/>
            <a:chExt cx="9144000" cy="114300"/>
          </a:xfrm>
        </p:grpSpPr>
        <p:sp>
          <p:nvSpPr>
            <p:cNvPr id="13" name="Rectangle 12"/>
            <p:cNvSpPr/>
            <p:nvPr/>
          </p:nvSpPr>
          <p:spPr>
            <a:xfrm>
              <a:off x="0" y="2247900"/>
              <a:ext cx="6629400" cy="1143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629400" y="2247900"/>
              <a:ext cx="2514600" cy="1143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288137"/>
            <a:ext cx="804767" cy="473863"/>
          </a:xfrm>
          <a:prstGeom prst="rect">
            <a:avLst/>
          </a:prstGeom>
        </p:spPr>
      </p:pic>
      <p:pic>
        <p:nvPicPr>
          <p:cNvPr id="17" name="Picture 4" descr="D:\RAJANIKANT\ALL LOGOS\RMC LOGO NEW\RMC logo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152401"/>
            <a:ext cx="838200" cy="60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D:\RAJANIKANT\ALL LOGOS\brand logos\CDR\JOHNSON CORPORATE LOGO\NOT JUST TILES LIFESTYLES LOGO\PNG\JOHNSON CORPORATE LOGO WITHOUT BG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6427" y="304800"/>
            <a:ext cx="1273760" cy="31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Connector 18"/>
          <p:cNvCxnSpPr/>
          <p:nvPr userDrawn="1"/>
        </p:nvCxnSpPr>
        <p:spPr>
          <a:xfrm>
            <a:off x="6753224" y="211938"/>
            <a:ext cx="0" cy="5500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7772400" y="228600"/>
            <a:ext cx="0" cy="5500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668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7EAA6-246B-4E21-BA66-DE9DA6E37C83}" type="datetime1">
              <a:rPr lang="en-US" smtClean="0"/>
              <a:pPr/>
              <a:t>2/23/2023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8729-26F8-4149-910D-A2D6B10FCC8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 rot="10800000">
            <a:off x="0" y="6589084"/>
            <a:ext cx="9144000" cy="347332"/>
            <a:chOff x="0" y="2247900"/>
            <a:chExt cx="9144000" cy="266700"/>
          </a:xfrm>
        </p:grpSpPr>
        <p:sp>
          <p:nvSpPr>
            <p:cNvPr id="9" name="Rectangle 8"/>
            <p:cNvSpPr/>
            <p:nvPr/>
          </p:nvSpPr>
          <p:spPr>
            <a:xfrm>
              <a:off x="0" y="2247900"/>
              <a:ext cx="6629400" cy="1143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 flipH="1" flipV="1">
              <a:off x="6629400" y="2247900"/>
              <a:ext cx="2514600" cy="2667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377327" y="6595073"/>
            <a:ext cx="17936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www.hrjohnsonindia.com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114300"/>
            <a:ext cx="9144000" cy="800100"/>
          </a:xfrm>
          <a:prstGeom prst="rect">
            <a:avLst/>
          </a:prstGeom>
          <a:gradFill>
            <a:gsLst>
              <a:gs pos="0">
                <a:schemeClr val="lt1">
                  <a:tint val="80000"/>
                  <a:satMod val="30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0" y="0"/>
            <a:ext cx="9144000" cy="114300"/>
            <a:chOff x="0" y="2247900"/>
            <a:chExt cx="9144000" cy="114300"/>
          </a:xfrm>
        </p:grpSpPr>
        <p:sp>
          <p:nvSpPr>
            <p:cNvPr id="14" name="Rectangle 13"/>
            <p:cNvSpPr/>
            <p:nvPr/>
          </p:nvSpPr>
          <p:spPr>
            <a:xfrm>
              <a:off x="0" y="2247900"/>
              <a:ext cx="6629400" cy="1143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629400" y="2247900"/>
              <a:ext cx="2514600" cy="1143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288137"/>
            <a:ext cx="804767" cy="473863"/>
          </a:xfrm>
          <a:prstGeom prst="rect">
            <a:avLst/>
          </a:prstGeom>
        </p:spPr>
      </p:pic>
      <p:pic>
        <p:nvPicPr>
          <p:cNvPr id="18" name="Picture 4" descr="D:\RAJANIKANT\ALL LOGOS\RMC LOGO NEW\RMC logo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152401"/>
            <a:ext cx="838200" cy="60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D:\RAJANIKANT\ALL LOGOS\brand logos\CDR\JOHNSON CORPORATE LOGO\NOT JUST TILES LIFESTYLES LOGO\PNG\JOHNSON CORPORATE LOGO WITHOUT BG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6427" y="304800"/>
            <a:ext cx="1273760" cy="31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/>
          <p:cNvCxnSpPr/>
          <p:nvPr userDrawn="1"/>
        </p:nvCxnSpPr>
        <p:spPr>
          <a:xfrm>
            <a:off x="6753224" y="211938"/>
            <a:ext cx="0" cy="5500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7772400" y="228600"/>
            <a:ext cx="0" cy="5500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605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8117-5EC4-4853-B240-7120FBC83882}" type="datetime1">
              <a:rPr lang="en-US" smtClean="0"/>
              <a:pPr/>
              <a:t>2/23/2023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8729-26F8-4149-910D-A2D6B10FCC8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 rot="10800000">
            <a:off x="0" y="6589084"/>
            <a:ext cx="9144000" cy="347332"/>
            <a:chOff x="0" y="2247900"/>
            <a:chExt cx="9144000" cy="266700"/>
          </a:xfrm>
        </p:grpSpPr>
        <p:sp>
          <p:nvSpPr>
            <p:cNvPr id="11" name="Rectangle 10"/>
            <p:cNvSpPr/>
            <p:nvPr/>
          </p:nvSpPr>
          <p:spPr>
            <a:xfrm>
              <a:off x="0" y="2247900"/>
              <a:ext cx="6629400" cy="1143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 flipH="1" flipV="1">
              <a:off x="6629400" y="2247900"/>
              <a:ext cx="2514600" cy="2667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TextBox 12"/>
          <p:cNvSpPr txBox="1"/>
          <p:nvPr userDrawn="1"/>
        </p:nvSpPr>
        <p:spPr>
          <a:xfrm>
            <a:off x="377327" y="6595073"/>
            <a:ext cx="17936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www.hrjohnsonindia.com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114300"/>
            <a:ext cx="9144000" cy="800100"/>
          </a:xfrm>
          <a:prstGeom prst="rect">
            <a:avLst/>
          </a:prstGeom>
          <a:gradFill>
            <a:gsLst>
              <a:gs pos="0">
                <a:schemeClr val="lt1">
                  <a:tint val="80000"/>
                  <a:satMod val="30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0"/>
            <a:ext cx="9144000" cy="114300"/>
            <a:chOff x="0" y="2247900"/>
            <a:chExt cx="9144000" cy="114300"/>
          </a:xfrm>
        </p:grpSpPr>
        <p:sp>
          <p:nvSpPr>
            <p:cNvPr id="16" name="Rectangle 15"/>
            <p:cNvSpPr/>
            <p:nvPr/>
          </p:nvSpPr>
          <p:spPr>
            <a:xfrm>
              <a:off x="0" y="2247900"/>
              <a:ext cx="6629400" cy="1143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629400" y="2247900"/>
              <a:ext cx="2514600" cy="1143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288137"/>
            <a:ext cx="804767" cy="473863"/>
          </a:xfrm>
          <a:prstGeom prst="rect">
            <a:avLst/>
          </a:prstGeom>
        </p:spPr>
      </p:pic>
      <p:pic>
        <p:nvPicPr>
          <p:cNvPr id="20" name="Picture 4" descr="D:\RAJANIKANT\ALL LOGOS\RMC LOGO NEW\RMC logo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152401"/>
            <a:ext cx="838200" cy="60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D:\RAJANIKANT\ALL LOGOS\brand logos\CDR\JOHNSON CORPORATE LOGO\NOT JUST TILES LIFESTYLES LOGO\PNG\JOHNSON CORPORATE LOGO WITHOUT BG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6427" y="304800"/>
            <a:ext cx="1273760" cy="31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/>
          <p:cNvCxnSpPr/>
          <p:nvPr userDrawn="1"/>
        </p:nvCxnSpPr>
        <p:spPr>
          <a:xfrm>
            <a:off x="6753224" y="211938"/>
            <a:ext cx="0" cy="5500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7772400" y="228600"/>
            <a:ext cx="0" cy="5500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2795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A7A6E-4D50-418A-9FD4-F8B8670A0253}" type="datetime1">
              <a:rPr lang="en-US" smtClean="0"/>
              <a:pPr/>
              <a:t>2/23/2023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8729-26F8-4149-910D-A2D6B10FCC8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 rot="10800000">
            <a:off x="0" y="6589084"/>
            <a:ext cx="9144000" cy="347332"/>
            <a:chOff x="0" y="2247900"/>
            <a:chExt cx="9144000" cy="266700"/>
          </a:xfrm>
        </p:grpSpPr>
        <p:sp>
          <p:nvSpPr>
            <p:cNvPr id="7" name="Rectangle 6"/>
            <p:cNvSpPr/>
            <p:nvPr/>
          </p:nvSpPr>
          <p:spPr>
            <a:xfrm>
              <a:off x="0" y="2247900"/>
              <a:ext cx="6629400" cy="1143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 flipH="1" flipV="1">
              <a:off x="6629400" y="2247900"/>
              <a:ext cx="2514600" cy="2667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Box 8"/>
          <p:cNvSpPr txBox="1"/>
          <p:nvPr userDrawn="1"/>
        </p:nvSpPr>
        <p:spPr>
          <a:xfrm>
            <a:off x="377327" y="6595073"/>
            <a:ext cx="17936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www.hrjohnsonindia.com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114300"/>
            <a:ext cx="9144000" cy="800100"/>
          </a:xfrm>
          <a:prstGeom prst="rect">
            <a:avLst/>
          </a:prstGeom>
          <a:gradFill>
            <a:gsLst>
              <a:gs pos="0">
                <a:schemeClr val="lt1">
                  <a:tint val="80000"/>
                  <a:satMod val="30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0" y="0"/>
            <a:ext cx="9144000" cy="114300"/>
            <a:chOff x="0" y="2247900"/>
            <a:chExt cx="9144000" cy="114300"/>
          </a:xfrm>
        </p:grpSpPr>
        <p:sp>
          <p:nvSpPr>
            <p:cNvPr id="12" name="Rectangle 11"/>
            <p:cNvSpPr/>
            <p:nvPr/>
          </p:nvSpPr>
          <p:spPr>
            <a:xfrm>
              <a:off x="0" y="2247900"/>
              <a:ext cx="6629400" cy="1143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629400" y="2247900"/>
              <a:ext cx="2514600" cy="1143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288137"/>
            <a:ext cx="804767" cy="473863"/>
          </a:xfrm>
          <a:prstGeom prst="rect">
            <a:avLst/>
          </a:prstGeom>
        </p:spPr>
      </p:pic>
      <p:pic>
        <p:nvPicPr>
          <p:cNvPr id="16" name="Picture 4" descr="D:\RAJANIKANT\ALL LOGOS\RMC LOGO NEW\RMC logo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152401"/>
            <a:ext cx="838200" cy="60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D:\RAJANIKANT\ALL LOGOS\brand logos\CDR\JOHNSON CORPORATE LOGO\NOT JUST TILES LIFESTYLES LOGO\PNG\JOHNSON CORPORATE LOGO WITHOUT BG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6427" y="304800"/>
            <a:ext cx="1273760" cy="31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/>
          <p:cNvCxnSpPr/>
          <p:nvPr userDrawn="1"/>
        </p:nvCxnSpPr>
        <p:spPr>
          <a:xfrm>
            <a:off x="6753224" y="211938"/>
            <a:ext cx="0" cy="5500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7772400" y="228600"/>
            <a:ext cx="0" cy="5500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9532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292F3-B4F9-4950-93FD-F449781045C6}" type="datetime1">
              <a:rPr lang="en-US" smtClean="0"/>
              <a:pPr/>
              <a:t>2/23/2023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8729-26F8-4149-910D-A2D6B10FCC8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 rot="10800000">
            <a:off x="0" y="6589084"/>
            <a:ext cx="9144000" cy="347332"/>
            <a:chOff x="0" y="2247900"/>
            <a:chExt cx="9144000" cy="266700"/>
          </a:xfrm>
        </p:grpSpPr>
        <p:sp>
          <p:nvSpPr>
            <p:cNvPr id="6" name="Rectangle 5"/>
            <p:cNvSpPr/>
            <p:nvPr/>
          </p:nvSpPr>
          <p:spPr>
            <a:xfrm>
              <a:off x="0" y="2247900"/>
              <a:ext cx="6629400" cy="1143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 flipH="1" flipV="1">
              <a:off x="6629400" y="2247900"/>
              <a:ext cx="2514600" cy="2667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extBox 7"/>
          <p:cNvSpPr txBox="1"/>
          <p:nvPr userDrawn="1"/>
        </p:nvSpPr>
        <p:spPr>
          <a:xfrm>
            <a:off x="377327" y="6595073"/>
            <a:ext cx="17936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www.hrjohnsonindia.com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14300"/>
            <a:ext cx="9144000" cy="800100"/>
          </a:xfrm>
          <a:prstGeom prst="rect">
            <a:avLst/>
          </a:prstGeom>
          <a:gradFill>
            <a:gsLst>
              <a:gs pos="0">
                <a:schemeClr val="lt1">
                  <a:tint val="80000"/>
                  <a:satMod val="30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0"/>
            <a:ext cx="9144000" cy="114300"/>
            <a:chOff x="0" y="2247900"/>
            <a:chExt cx="9144000" cy="114300"/>
          </a:xfrm>
        </p:grpSpPr>
        <p:sp>
          <p:nvSpPr>
            <p:cNvPr id="11" name="Rectangle 10"/>
            <p:cNvSpPr/>
            <p:nvPr/>
          </p:nvSpPr>
          <p:spPr>
            <a:xfrm>
              <a:off x="0" y="2247900"/>
              <a:ext cx="6629400" cy="1143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629400" y="2247900"/>
              <a:ext cx="2514600" cy="1143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288137"/>
            <a:ext cx="804767" cy="473863"/>
          </a:xfrm>
          <a:prstGeom prst="rect">
            <a:avLst/>
          </a:prstGeom>
        </p:spPr>
      </p:pic>
      <p:pic>
        <p:nvPicPr>
          <p:cNvPr id="15" name="Picture 4" descr="D:\RAJANIKANT\ALL LOGOS\RMC LOGO NEW\RMC logo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152401"/>
            <a:ext cx="838200" cy="60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D:\RAJANIKANT\ALL LOGOS\brand logos\CDR\JOHNSON CORPORATE LOGO\NOT JUST TILES LIFESTYLES LOGO\PNG\JOHNSON CORPORATE LOGO WITHOUT BG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6427" y="304800"/>
            <a:ext cx="1273760" cy="31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/>
          <p:cNvCxnSpPr/>
          <p:nvPr userDrawn="1"/>
        </p:nvCxnSpPr>
        <p:spPr>
          <a:xfrm>
            <a:off x="6753224" y="211938"/>
            <a:ext cx="0" cy="5500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7772400" y="228600"/>
            <a:ext cx="0" cy="5500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5001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66C7D-AD0A-41F3-B790-49C9D9939B25}" type="datetime1">
              <a:rPr lang="en-US" smtClean="0"/>
              <a:pPr/>
              <a:t>2/23/2023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8729-26F8-4149-910D-A2D6B10FCC8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 rot="10800000">
            <a:off x="0" y="6589084"/>
            <a:ext cx="9144000" cy="347332"/>
            <a:chOff x="0" y="2247900"/>
            <a:chExt cx="9144000" cy="266700"/>
          </a:xfrm>
        </p:grpSpPr>
        <p:sp>
          <p:nvSpPr>
            <p:cNvPr id="9" name="Rectangle 8"/>
            <p:cNvSpPr/>
            <p:nvPr/>
          </p:nvSpPr>
          <p:spPr>
            <a:xfrm>
              <a:off x="0" y="2247900"/>
              <a:ext cx="6629400" cy="1143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 flipH="1" flipV="1">
              <a:off x="6629400" y="2247900"/>
              <a:ext cx="2514600" cy="2667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377327" y="6595073"/>
            <a:ext cx="17936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www.hrjohnsonindia.com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114300"/>
            <a:ext cx="9144000" cy="800100"/>
          </a:xfrm>
          <a:prstGeom prst="rect">
            <a:avLst/>
          </a:prstGeom>
          <a:gradFill>
            <a:gsLst>
              <a:gs pos="0">
                <a:schemeClr val="lt1">
                  <a:tint val="80000"/>
                  <a:satMod val="30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0" y="0"/>
            <a:ext cx="9144000" cy="114300"/>
            <a:chOff x="0" y="2247900"/>
            <a:chExt cx="9144000" cy="114300"/>
          </a:xfrm>
        </p:grpSpPr>
        <p:sp>
          <p:nvSpPr>
            <p:cNvPr id="14" name="Rectangle 13"/>
            <p:cNvSpPr/>
            <p:nvPr/>
          </p:nvSpPr>
          <p:spPr>
            <a:xfrm>
              <a:off x="0" y="2247900"/>
              <a:ext cx="6629400" cy="1143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629400" y="2247900"/>
              <a:ext cx="2514600" cy="1143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288137"/>
            <a:ext cx="804767" cy="473863"/>
          </a:xfrm>
          <a:prstGeom prst="rect">
            <a:avLst/>
          </a:prstGeom>
        </p:spPr>
      </p:pic>
      <p:pic>
        <p:nvPicPr>
          <p:cNvPr id="18" name="Picture 4" descr="D:\RAJANIKANT\ALL LOGOS\RMC LOGO NEW\RMC logo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152401"/>
            <a:ext cx="838200" cy="60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D:\RAJANIKANT\ALL LOGOS\brand logos\CDR\JOHNSON CORPORATE LOGO\NOT JUST TILES LIFESTYLES LOGO\PNG\JOHNSON CORPORATE LOGO WITHOUT BG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6427" y="304800"/>
            <a:ext cx="1273760" cy="31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/>
          <p:cNvCxnSpPr/>
          <p:nvPr userDrawn="1"/>
        </p:nvCxnSpPr>
        <p:spPr>
          <a:xfrm>
            <a:off x="6753224" y="211938"/>
            <a:ext cx="0" cy="5500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7772400" y="228600"/>
            <a:ext cx="0" cy="5500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623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48786-A53A-4837-A057-271C10A71925}" type="datetime1">
              <a:rPr lang="en-US" smtClean="0"/>
              <a:pPr/>
              <a:t>2/23/2023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8729-26F8-4149-910D-A2D6B10FCC8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 rot="10800000">
            <a:off x="0" y="6589084"/>
            <a:ext cx="9144000" cy="347332"/>
            <a:chOff x="0" y="2247900"/>
            <a:chExt cx="9144000" cy="266700"/>
          </a:xfrm>
        </p:grpSpPr>
        <p:sp>
          <p:nvSpPr>
            <p:cNvPr id="9" name="Rectangle 8"/>
            <p:cNvSpPr/>
            <p:nvPr/>
          </p:nvSpPr>
          <p:spPr>
            <a:xfrm>
              <a:off x="0" y="2247900"/>
              <a:ext cx="6629400" cy="1143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 flipH="1" flipV="1">
              <a:off x="6629400" y="2247900"/>
              <a:ext cx="2514600" cy="2667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377327" y="6595073"/>
            <a:ext cx="17936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www.hrjohnsonindia.com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114300"/>
            <a:ext cx="9144000" cy="800100"/>
          </a:xfrm>
          <a:prstGeom prst="rect">
            <a:avLst/>
          </a:prstGeom>
          <a:gradFill>
            <a:gsLst>
              <a:gs pos="0">
                <a:schemeClr val="lt1">
                  <a:tint val="80000"/>
                  <a:satMod val="30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0" y="0"/>
            <a:ext cx="9144000" cy="114300"/>
            <a:chOff x="0" y="2247900"/>
            <a:chExt cx="9144000" cy="114300"/>
          </a:xfrm>
        </p:grpSpPr>
        <p:sp>
          <p:nvSpPr>
            <p:cNvPr id="14" name="Rectangle 13"/>
            <p:cNvSpPr/>
            <p:nvPr/>
          </p:nvSpPr>
          <p:spPr>
            <a:xfrm>
              <a:off x="0" y="2247900"/>
              <a:ext cx="6629400" cy="1143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629400" y="2247900"/>
              <a:ext cx="2514600" cy="1143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288137"/>
            <a:ext cx="804767" cy="473863"/>
          </a:xfrm>
          <a:prstGeom prst="rect">
            <a:avLst/>
          </a:prstGeom>
        </p:spPr>
      </p:pic>
      <p:pic>
        <p:nvPicPr>
          <p:cNvPr id="18" name="Picture 4" descr="D:\RAJANIKANT\ALL LOGOS\RMC LOGO NEW\RMC logo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152401"/>
            <a:ext cx="838200" cy="60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D:\RAJANIKANT\ALL LOGOS\brand logos\CDR\JOHNSON CORPORATE LOGO\NOT JUST TILES LIFESTYLES LOGO\PNG\JOHNSON CORPORATE LOGO WITHOUT BG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6427" y="304800"/>
            <a:ext cx="1273760" cy="31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/>
          <p:cNvCxnSpPr/>
          <p:nvPr userDrawn="1"/>
        </p:nvCxnSpPr>
        <p:spPr>
          <a:xfrm>
            <a:off x="6753224" y="211938"/>
            <a:ext cx="0" cy="5500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7772400" y="228600"/>
            <a:ext cx="0" cy="5500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1518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BE940-A36C-406A-AADC-835141C10C52}" type="datetime1">
              <a:rPr lang="en-US" smtClean="0"/>
              <a:pPr/>
              <a:t>2/23/2023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E8729-26F8-4149-910D-A2D6B10FCC8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 rot="10800000">
            <a:off x="0" y="6589084"/>
            <a:ext cx="9144000" cy="347332"/>
            <a:chOff x="0" y="2247900"/>
            <a:chExt cx="9144000" cy="266700"/>
          </a:xfrm>
        </p:grpSpPr>
        <p:sp>
          <p:nvSpPr>
            <p:cNvPr id="8" name="Rectangle 7"/>
            <p:cNvSpPr/>
            <p:nvPr/>
          </p:nvSpPr>
          <p:spPr>
            <a:xfrm>
              <a:off x="0" y="2247900"/>
              <a:ext cx="6629400" cy="1143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 flipH="1" flipV="1">
              <a:off x="6629400" y="2247900"/>
              <a:ext cx="2514600" cy="2667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77327" y="6595073"/>
            <a:ext cx="17936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www.hrjohnsonindia.com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114300"/>
            <a:ext cx="9144000" cy="800100"/>
          </a:xfrm>
          <a:prstGeom prst="rect">
            <a:avLst/>
          </a:prstGeom>
          <a:gradFill>
            <a:gsLst>
              <a:gs pos="0">
                <a:schemeClr val="lt1">
                  <a:tint val="80000"/>
                  <a:satMod val="30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0" y="0"/>
            <a:ext cx="9144000" cy="114300"/>
            <a:chOff x="0" y="2247900"/>
            <a:chExt cx="9144000" cy="114300"/>
          </a:xfrm>
        </p:grpSpPr>
        <p:sp>
          <p:nvSpPr>
            <p:cNvPr id="13" name="Rectangle 12"/>
            <p:cNvSpPr/>
            <p:nvPr/>
          </p:nvSpPr>
          <p:spPr>
            <a:xfrm>
              <a:off x="0" y="2247900"/>
              <a:ext cx="6629400" cy="1143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629400" y="2247900"/>
              <a:ext cx="2514600" cy="1143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288137"/>
            <a:ext cx="804767" cy="473863"/>
          </a:xfrm>
          <a:prstGeom prst="rect">
            <a:avLst/>
          </a:prstGeom>
        </p:spPr>
      </p:pic>
      <p:pic>
        <p:nvPicPr>
          <p:cNvPr id="17" name="Picture 4" descr="D:\RAJANIKANT\ALL LOGOS\RMC LOGO NEW\RMC logo.pn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152401"/>
            <a:ext cx="838200" cy="60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D:\RAJANIKANT\ALL LOGOS\brand logos\CDR\JOHNSON CORPORATE LOGO\NOT JUST TILES LIFESTYLES LOGO\PNG\JOHNSON CORPORATE LOGO WITHOUT BG.pn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6427" y="304800"/>
            <a:ext cx="1273760" cy="31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Connector 18"/>
          <p:cNvCxnSpPr/>
          <p:nvPr/>
        </p:nvCxnSpPr>
        <p:spPr>
          <a:xfrm>
            <a:off x="6753224" y="211938"/>
            <a:ext cx="0" cy="5500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772400" y="228600"/>
            <a:ext cx="0" cy="5500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8251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beeindia.gov.in/sites/default/files/PAT%20PPT%20(Overview)%20Regional%20Workshops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377328" y="6067396"/>
            <a:ext cx="13292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www.prismjohnson.in</a:t>
            </a:r>
          </a:p>
        </p:txBody>
      </p:sp>
      <p:grpSp>
        <p:nvGrpSpPr>
          <p:cNvPr id="4" name="Group 25"/>
          <p:cNvGrpSpPr/>
          <p:nvPr/>
        </p:nvGrpSpPr>
        <p:grpSpPr>
          <a:xfrm>
            <a:off x="0" y="1587500"/>
            <a:ext cx="9144000" cy="95250"/>
            <a:chOff x="0" y="2247900"/>
            <a:chExt cx="9144000" cy="114300"/>
          </a:xfrm>
        </p:grpSpPr>
        <p:sp>
          <p:nvSpPr>
            <p:cNvPr id="27" name="Rectangle 26"/>
            <p:cNvSpPr/>
            <p:nvPr/>
          </p:nvSpPr>
          <p:spPr>
            <a:xfrm>
              <a:off x="0" y="2247900"/>
              <a:ext cx="6629400" cy="1143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629400" y="2247900"/>
              <a:ext cx="2514600" cy="1143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0" y="666750"/>
            <a:ext cx="9144000" cy="666750"/>
          </a:xfrm>
          <a:prstGeom prst="rect">
            <a:avLst/>
          </a:prstGeom>
          <a:gradFill>
            <a:gsLst>
              <a:gs pos="0">
                <a:schemeClr val="lt1">
                  <a:tint val="80000"/>
                  <a:satMod val="30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PRISM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76200"/>
            <a:ext cx="9144000" cy="2209800"/>
          </a:xfrm>
          <a:prstGeom prst="rect">
            <a:avLst/>
          </a:prstGeom>
          <a:gradFill>
            <a:gsLst>
              <a:gs pos="0">
                <a:schemeClr val="lt1">
                  <a:tint val="80000"/>
                  <a:satMod val="30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D:\RAJANIKANT\ALL LOGOS\brand logos\CDR\JOHNSON CORPORATE LOGO\NOT JUST TILES LIFESTYLES LOGO\PNG\JOHNSON CORPORATE LOGO WITHOUT BG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680548"/>
            <a:ext cx="3123322" cy="76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D:\RAJANIKANT\ALL LOGOS\RMC LOGO NEW\RMC logo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299032"/>
            <a:ext cx="2128150" cy="152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451432"/>
            <a:ext cx="2100167" cy="123662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8729-26F8-4149-910D-A2D6B10FCC8F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3667" y="2623238"/>
            <a:ext cx="4551466" cy="2992167"/>
          </a:xfrm>
          <a:prstGeom prst="rect">
            <a:avLst/>
          </a:prstGeom>
        </p:spPr>
      </p:pic>
      <p:pic>
        <p:nvPicPr>
          <p:cNvPr id="1026" name="Picture 2" descr="India map. States and union territories of India. India political map with capital New Delhi, national borders, important cities, rivers and lakes. English labeling and scaling with details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" y="1828218"/>
            <a:ext cx="4106091" cy="481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rved Down Arrow 5"/>
          <p:cNvSpPr/>
          <p:nvPr/>
        </p:nvSpPr>
        <p:spPr>
          <a:xfrm rot="21429572">
            <a:off x="1697700" y="2306482"/>
            <a:ext cx="6385492" cy="1578070"/>
          </a:xfrm>
          <a:prstGeom prst="curvedDownArrow">
            <a:avLst/>
          </a:prstGeom>
          <a:solidFill>
            <a:srgbClr val="1A05B3">
              <a:alpha val="32941"/>
            </a:srgbClr>
          </a:solidFill>
          <a:ln w="3175">
            <a:solidFill>
              <a:srgbClr val="1A05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828800" y="3943719"/>
            <a:ext cx="198000" cy="19616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Oval 18"/>
          <p:cNvSpPr/>
          <p:nvPr/>
        </p:nvSpPr>
        <p:spPr>
          <a:xfrm>
            <a:off x="7726800" y="3657600"/>
            <a:ext cx="198000" cy="19616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TextBox 7"/>
          <p:cNvSpPr txBox="1"/>
          <p:nvPr/>
        </p:nvSpPr>
        <p:spPr>
          <a:xfrm>
            <a:off x="6781800" y="2286000"/>
            <a:ext cx="2305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Madhya Pradesh (MP)</a:t>
            </a:r>
            <a:endParaRPr lang="en-IN" b="1" dirty="0"/>
          </a:p>
        </p:txBody>
      </p:sp>
      <p:sp>
        <p:nvSpPr>
          <p:cNvPr id="9" name="Rectangle 8"/>
          <p:cNvSpPr/>
          <p:nvPr/>
        </p:nvSpPr>
        <p:spPr>
          <a:xfrm>
            <a:off x="4494305" y="5644261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Prism</a:t>
            </a:r>
            <a:r>
              <a:rPr lang="en-US" sz="2800" b="1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Johnson</a:t>
            </a:r>
            <a:r>
              <a:rPr lang="en-US" sz="2800" b="1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Limited</a:t>
            </a:r>
            <a:endParaRPr lang="en-I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 smtClean="0">
                <a:solidFill>
                  <a:srgbClr val="292B2C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Village : </a:t>
            </a:r>
            <a:r>
              <a:rPr lang="en-US" dirty="0" err="1" smtClean="0">
                <a:solidFill>
                  <a:srgbClr val="292B2C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Mankahari</a:t>
            </a:r>
            <a:r>
              <a:rPr lang="en-US" dirty="0">
                <a:solidFill>
                  <a:srgbClr val="292B2C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P.O. </a:t>
            </a:r>
            <a:r>
              <a:rPr lang="en-US" dirty="0" smtClean="0">
                <a:solidFill>
                  <a:srgbClr val="292B2C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solidFill>
                  <a:srgbClr val="292B2C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Bathia</a:t>
            </a:r>
            <a:r>
              <a:rPr lang="en-US" dirty="0" smtClean="0">
                <a:solidFill>
                  <a:srgbClr val="292B2C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en-US" dirty="0" err="1" smtClean="0">
                <a:solidFill>
                  <a:srgbClr val="292B2C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Distt</a:t>
            </a:r>
            <a:r>
              <a:rPr lang="en-US" dirty="0" smtClean="0">
                <a:solidFill>
                  <a:srgbClr val="292B2C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 : Satna </a:t>
            </a:r>
            <a:r>
              <a:rPr lang="en-US" dirty="0">
                <a:solidFill>
                  <a:srgbClr val="292B2C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- 485111 (MP)</a:t>
            </a:r>
            <a:endParaRPr lang="en-I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97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1"/>
          <p:cNvSpPr txBox="1">
            <a:spLocks noGrp="1"/>
          </p:cNvSpPr>
          <p:nvPr>
            <p:ph type="sldNum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dirty="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2438400"/>
            <a:ext cx="2743200" cy="95410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PAT CYCLE – </a:t>
            </a:r>
            <a:r>
              <a:rPr lang="en-US" dirty="0" smtClean="0"/>
              <a:t>VII </a:t>
            </a:r>
            <a:endParaRPr lang="en-US" dirty="0"/>
          </a:p>
          <a:p>
            <a:r>
              <a:rPr lang="en-US" dirty="0"/>
              <a:t>(</a:t>
            </a:r>
            <a:r>
              <a:rPr lang="en-US" dirty="0" smtClean="0"/>
              <a:t>2022 </a:t>
            </a:r>
            <a:r>
              <a:rPr lang="en-US" dirty="0"/>
              <a:t>-</a:t>
            </a:r>
            <a:r>
              <a:rPr lang="en-US" dirty="0" smtClean="0"/>
              <a:t>2025)</a:t>
            </a:r>
            <a:endParaRPr lang="en-I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981" y="952500"/>
            <a:ext cx="1402492" cy="1371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0278" y="226694"/>
            <a:ext cx="5095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Prism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Johnson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Limited  : </a:t>
            </a:r>
            <a:r>
              <a:rPr lang="en-US" sz="2400" b="1" dirty="0" smtClean="0"/>
              <a:t>UNIT- I &amp; II</a:t>
            </a:r>
            <a:endParaRPr lang="en-IN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76200" y="3733800"/>
            <a:ext cx="2743200" cy="523220"/>
          </a:xfrm>
          <a:prstGeom prst="rect">
            <a:avLst/>
          </a:prstGeom>
          <a:solidFill>
            <a:srgbClr val="0000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Mitigation Plan </a:t>
            </a:r>
            <a:endParaRPr lang="en-IN" sz="2800" dirty="0">
              <a:solidFill>
                <a:schemeClr val="bg1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568916"/>
              </p:ext>
            </p:extLst>
          </p:nvPr>
        </p:nvGraphicFramePr>
        <p:xfrm>
          <a:off x="2971799" y="1066802"/>
          <a:ext cx="6019801" cy="5490628"/>
        </p:xfrm>
        <a:graphic>
          <a:graphicData uri="http://schemas.openxmlformats.org/drawingml/2006/table">
            <a:tbl>
              <a:tblPr/>
              <a:tblGrid>
                <a:gridCol w="35814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0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48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66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Action  are under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execution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UOM 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U-I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U-II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505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For 01 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Crore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kWh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Green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energy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generation, 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kCal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/kg Cement  reduced 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kCal/kg Cem.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11.8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505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For 01% TSR by AFR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,</a:t>
                      </a:r>
                      <a:r>
                        <a:rPr lang="en-US" sz="14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kCal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/kg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Cement reduced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kCal/kg Cem.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4.9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4.9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29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WHRS generation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kWh in Cr.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5.0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29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Solar generation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kWh in Cr.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129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Wind Power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kWh in Cr.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129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AFR usage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TSR 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505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reduction of kCAl/kg cem.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kCal/kg cem.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128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62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Target FY 2024-25 as per Cycle-VII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err="1">
                          <a:solidFill>
                            <a:schemeClr val="bg1"/>
                          </a:solidFill>
                          <a:latin typeface="Calibri"/>
                        </a:rPr>
                        <a:t>kCal</a:t>
                      </a:r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/kg </a:t>
                      </a:r>
                      <a:r>
                        <a:rPr lang="en-US" sz="1400" b="1" i="0" u="none" strike="noStrike" dirty="0" err="1">
                          <a:solidFill>
                            <a:schemeClr val="bg1"/>
                          </a:solidFill>
                          <a:latin typeface="Calibri"/>
                        </a:rPr>
                        <a:t>cem</a:t>
                      </a:r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.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661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669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9505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Expect to achieve FY 2024-25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err="1">
                          <a:solidFill>
                            <a:schemeClr val="bg1"/>
                          </a:solidFill>
                          <a:latin typeface="Calibri"/>
                        </a:rPr>
                        <a:t>kCal</a:t>
                      </a:r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/kg </a:t>
                      </a:r>
                      <a:r>
                        <a:rPr lang="en-US" sz="1400" b="1" i="0" u="none" strike="noStrike" dirty="0" err="1">
                          <a:solidFill>
                            <a:schemeClr val="bg1"/>
                          </a:solidFill>
                          <a:latin typeface="Calibri"/>
                        </a:rPr>
                        <a:t>cem</a:t>
                      </a:r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.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621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631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2359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283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92B57963-3957-266E-3684-E03034376AA8}"/>
              </a:ext>
            </a:extLst>
          </p:cNvPr>
          <p:cNvGrpSpPr/>
          <p:nvPr/>
        </p:nvGrpSpPr>
        <p:grpSpPr>
          <a:xfrm rot="16200000">
            <a:off x="174175" y="1137624"/>
            <a:ext cx="806541" cy="806015"/>
            <a:chOff x="1872675" y="1581150"/>
            <a:chExt cx="874434" cy="873864"/>
          </a:xfrm>
        </p:grpSpPr>
        <p:sp>
          <p:nvSpPr>
            <p:cNvPr id="41" name="Arc 40">
              <a:extLst>
                <a:ext uri="{FF2B5EF4-FFF2-40B4-BE49-F238E27FC236}">
                  <a16:creationId xmlns:a16="http://schemas.microsoft.com/office/drawing/2014/main" id="{7B164764-8F24-71EB-4EC4-B3C55D124DE4}"/>
                </a:ext>
              </a:extLst>
            </p:cNvPr>
            <p:cNvSpPr/>
            <p:nvPr/>
          </p:nvSpPr>
          <p:spPr>
            <a:xfrm rot="16200000">
              <a:off x="1872960" y="1580865"/>
              <a:ext cx="873864" cy="874434"/>
            </a:xfrm>
            <a:prstGeom prst="arc">
              <a:avLst>
                <a:gd name="adj1" fmla="val 8222504"/>
                <a:gd name="adj2" fmla="val 2910430"/>
              </a:avLst>
            </a:prstGeom>
            <a:solidFill>
              <a:srgbClr val="F2F2F2"/>
            </a:solidFill>
            <a:ln w="19050" cap="flat" cmpd="sng" algn="ctr">
              <a:solidFill>
                <a:schemeClr val="accent2"/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  <a:sym typeface="Imago" panose="020B0500060000020004" pitchFamily="34" charset="0"/>
              </a:endParaRPr>
            </a:p>
          </p:txBody>
        </p:sp>
        <p:sp>
          <p:nvSpPr>
            <p:cNvPr id="42" name="Arc 41">
              <a:extLst>
                <a:ext uri="{FF2B5EF4-FFF2-40B4-BE49-F238E27FC236}">
                  <a16:creationId xmlns:a16="http://schemas.microsoft.com/office/drawing/2014/main" id="{73D6674A-B175-5A34-1664-C34BD9E718DC}"/>
                </a:ext>
              </a:extLst>
            </p:cNvPr>
            <p:cNvSpPr/>
            <p:nvPr/>
          </p:nvSpPr>
          <p:spPr>
            <a:xfrm rot="16200000">
              <a:off x="1872960" y="1580865"/>
              <a:ext cx="873864" cy="874434"/>
            </a:xfrm>
            <a:prstGeom prst="arc">
              <a:avLst>
                <a:gd name="adj1" fmla="val 2774359"/>
                <a:gd name="adj2" fmla="val 8208348"/>
              </a:avLst>
            </a:prstGeom>
            <a:solidFill>
              <a:srgbClr val="F2F2F2"/>
            </a:solidFill>
            <a:ln w="3810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  <a:sym typeface="Imago" panose="020B05000600000200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53B8821-8632-A40A-D462-528D4555443E}"/>
                </a:ext>
              </a:extLst>
            </p:cNvPr>
            <p:cNvSpPr/>
            <p:nvPr/>
          </p:nvSpPr>
          <p:spPr>
            <a:xfrm rot="16200000">
              <a:off x="1926162" y="1634102"/>
              <a:ext cx="767463" cy="767963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  <a:sym typeface="Imago" panose="020B05000600000200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11218BA-CC7E-BDA0-566E-6065297C07B8}"/>
              </a:ext>
            </a:extLst>
          </p:cNvPr>
          <p:cNvGrpSpPr/>
          <p:nvPr/>
        </p:nvGrpSpPr>
        <p:grpSpPr>
          <a:xfrm rot="16200000">
            <a:off x="1234474" y="1137624"/>
            <a:ext cx="806541" cy="806015"/>
            <a:chOff x="1872675" y="1581150"/>
            <a:chExt cx="874434" cy="873864"/>
          </a:xfrm>
        </p:grpSpPr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70F67EFA-E052-CC45-9872-912EC899C6BA}"/>
                </a:ext>
              </a:extLst>
            </p:cNvPr>
            <p:cNvSpPr/>
            <p:nvPr/>
          </p:nvSpPr>
          <p:spPr>
            <a:xfrm rot="16200000">
              <a:off x="1872960" y="1580865"/>
              <a:ext cx="873864" cy="874434"/>
            </a:xfrm>
            <a:prstGeom prst="arc">
              <a:avLst>
                <a:gd name="adj1" fmla="val 8222504"/>
                <a:gd name="adj2" fmla="val 2910430"/>
              </a:avLst>
            </a:prstGeom>
            <a:solidFill>
              <a:srgbClr val="F2F2F2"/>
            </a:solidFill>
            <a:ln w="19050" cap="flat" cmpd="sng" algn="ctr">
              <a:solidFill>
                <a:schemeClr val="accent2"/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  <a:sym typeface="Imago" panose="020B0500060000020004" pitchFamily="34" charset="0"/>
              </a:endParaRPr>
            </a:p>
          </p:txBody>
        </p: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784BD223-95FC-2333-FABB-F0EB4F97F861}"/>
                </a:ext>
              </a:extLst>
            </p:cNvPr>
            <p:cNvSpPr/>
            <p:nvPr/>
          </p:nvSpPr>
          <p:spPr>
            <a:xfrm rot="16200000">
              <a:off x="1872960" y="1580865"/>
              <a:ext cx="873864" cy="874434"/>
            </a:xfrm>
            <a:prstGeom prst="arc">
              <a:avLst>
                <a:gd name="adj1" fmla="val 2774359"/>
                <a:gd name="adj2" fmla="val 8208348"/>
              </a:avLst>
            </a:prstGeom>
            <a:solidFill>
              <a:srgbClr val="F2F2F2"/>
            </a:solidFill>
            <a:ln w="3810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  <a:sym typeface="Imago" panose="020B0500060000020004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1377DD0-AE55-32B5-6B9B-AE2D24CEED5D}"/>
                </a:ext>
              </a:extLst>
            </p:cNvPr>
            <p:cNvSpPr/>
            <p:nvPr/>
          </p:nvSpPr>
          <p:spPr>
            <a:xfrm rot="16200000">
              <a:off x="1926162" y="1634102"/>
              <a:ext cx="767463" cy="767963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  <a:sym typeface="Imago" panose="020B05000600000200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C02D31B-8D51-8881-5922-53C6B8CAC4F6}"/>
              </a:ext>
            </a:extLst>
          </p:cNvPr>
          <p:cNvGrpSpPr/>
          <p:nvPr/>
        </p:nvGrpSpPr>
        <p:grpSpPr>
          <a:xfrm rot="16200000">
            <a:off x="5268183" y="1157922"/>
            <a:ext cx="806541" cy="806015"/>
            <a:chOff x="1872675" y="1581150"/>
            <a:chExt cx="874434" cy="873864"/>
          </a:xfrm>
        </p:grpSpPr>
        <p:sp>
          <p:nvSpPr>
            <p:cNvPr id="49" name="Arc 48">
              <a:extLst>
                <a:ext uri="{FF2B5EF4-FFF2-40B4-BE49-F238E27FC236}">
                  <a16:creationId xmlns:a16="http://schemas.microsoft.com/office/drawing/2014/main" id="{B47DE604-3D75-762A-3485-3D6652A89734}"/>
                </a:ext>
              </a:extLst>
            </p:cNvPr>
            <p:cNvSpPr/>
            <p:nvPr/>
          </p:nvSpPr>
          <p:spPr>
            <a:xfrm rot="16200000">
              <a:off x="1872960" y="1580865"/>
              <a:ext cx="873864" cy="874434"/>
            </a:xfrm>
            <a:prstGeom prst="arc">
              <a:avLst>
                <a:gd name="adj1" fmla="val 8222504"/>
                <a:gd name="adj2" fmla="val 2910430"/>
              </a:avLst>
            </a:prstGeom>
            <a:solidFill>
              <a:srgbClr val="F2F2F2"/>
            </a:solidFill>
            <a:ln w="19050" cap="flat" cmpd="sng" algn="ctr">
              <a:solidFill>
                <a:schemeClr val="accent2"/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  <a:sym typeface="Imago" panose="020B0500060000020004" pitchFamily="34" charset="0"/>
              </a:endParaRPr>
            </a:p>
          </p:txBody>
        </p:sp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E2B9F86B-5A88-3386-D37C-ED0E8DF3B219}"/>
                </a:ext>
              </a:extLst>
            </p:cNvPr>
            <p:cNvSpPr/>
            <p:nvPr/>
          </p:nvSpPr>
          <p:spPr>
            <a:xfrm rot="16200000">
              <a:off x="1872960" y="1580865"/>
              <a:ext cx="873864" cy="874434"/>
            </a:xfrm>
            <a:prstGeom prst="arc">
              <a:avLst>
                <a:gd name="adj1" fmla="val 2774359"/>
                <a:gd name="adj2" fmla="val 8208348"/>
              </a:avLst>
            </a:prstGeom>
            <a:solidFill>
              <a:srgbClr val="F2F2F2"/>
            </a:solidFill>
            <a:ln w="3810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  <a:sym typeface="Imago" panose="020B0500060000020004" pitchFamily="34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6C09DE3-F2DB-D029-2FC9-22321F7AEA40}"/>
                </a:ext>
              </a:extLst>
            </p:cNvPr>
            <p:cNvSpPr/>
            <p:nvPr/>
          </p:nvSpPr>
          <p:spPr>
            <a:xfrm rot="16200000">
              <a:off x="1926162" y="1634102"/>
              <a:ext cx="767463" cy="767963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  <a:sym typeface="Imago" panose="020B05000600000200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23ACE21-8AB7-BD8B-5402-90DEF98C71BB}"/>
              </a:ext>
            </a:extLst>
          </p:cNvPr>
          <p:cNvGrpSpPr>
            <a:grpSpLocks noChangeAspect="1"/>
          </p:cNvGrpSpPr>
          <p:nvPr/>
        </p:nvGrpSpPr>
        <p:grpSpPr>
          <a:xfrm>
            <a:off x="342315" y="1207870"/>
            <a:ext cx="470262" cy="470262"/>
            <a:chOff x="5273675" y="2606675"/>
            <a:chExt cx="1644650" cy="1644650"/>
          </a:xfrm>
        </p:grpSpPr>
        <p:sp>
          <p:nvSpPr>
            <p:cNvPr id="53" name="AutoShape 3">
              <a:extLst>
                <a:ext uri="{FF2B5EF4-FFF2-40B4-BE49-F238E27FC236}">
                  <a16:creationId xmlns:a16="http://schemas.microsoft.com/office/drawing/2014/main" id="{A55B1929-82F5-4E7C-738F-FFFB0D7FC61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273675" y="2606675"/>
              <a:ext cx="1644650" cy="164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DC1D9B2-FD9F-2B14-DFBA-FE550B96864D}"/>
                </a:ext>
              </a:extLst>
            </p:cNvPr>
            <p:cNvGrpSpPr/>
            <p:nvPr/>
          </p:nvGrpSpPr>
          <p:grpSpPr>
            <a:xfrm>
              <a:off x="5646738" y="2776538"/>
              <a:ext cx="898525" cy="1304925"/>
              <a:chOff x="5646738" y="2776538"/>
              <a:chExt cx="898525" cy="1304925"/>
            </a:xfrm>
          </p:grpSpPr>
          <p:sp>
            <p:nvSpPr>
              <p:cNvPr id="55" name="Freeform 27">
                <a:extLst>
                  <a:ext uri="{FF2B5EF4-FFF2-40B4-BE49-F238E27FC236}">
                    <a16:creationId xmlns:a16="http://schemas.microsoft.com/office/drawing/2014/main" id="{0DF050BC-6FCD-9C0F-5A76-C4CE86A974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6738" y="2890838"/>
                <a:ext cx="898525" cy="1190625"/>
              </a:xfrm>
              <a:custGeom>
                <a:avLst/>
                <a:gdLst>
                  <a:gd name="connsiteX0" fmla="*/ 311196 w 898525"/>
                  <a:gd name="connsiteY0" fmla="*/ 816042 h 1190625"/>
                  <a:gd name="connsiteX1" fmla="*/ 333306 w 898525"/>
                  <a:gd name="connsiteY1" fmla="*/ 816042 h 1190625"/>
                  <a:gd name="connsiteX2" fmla="*/ 333306 w 898525"/>
                  <a:gd name="connsiteY2" fmla="*/ 838143 h 1190625"/>
                  <a:gd name="connsiteX3" fmla="*/ 302637 w 898525"/>
                  <a:gd name="connsiteY3" fmla="*/ 868800 h 1190625"/>
                  <a:gd name="connsiteX4" fmla="*/ 271255 w 898525"/>
                  <a:gd name="connsiteY4" fmla="*/ 900170 h 1190625"/>
                  <a:gd name="connsiteX5" fmla="*/ 247006 w 898525"/>
                  <a:gd name="connsiteY5" fmla="*/ 924410 h 1190625"/>
                  <a:gd name="connsiteX6" fmla="*/ 236307 w 898525"/>
                  <a:gd name="connsiteY6" fmla="*/ 928688 h 1190625"/>
                  <a:gd name="connsiteX7" fmla="*/ 224896 w 898525"/>
                  <a:gd name="connsiteY7" fmla="*/ 924410 h 1190625"/>
                  <a:gd name="connsiteX8" fmla="*/ 197793 w 898525"/>
                  <a:gd name="connsiteY8" fmla="*/ 896605 h 1190625"/>
                  <a:gd name="connsiteX9" fmla="*/ 197793 w 898525"/>
                  <a:gd name="connsiteY9" fmla="*/ 874504 h 1190625"/>
                  <a:gd name="connsiteX10" fmla="*/ 219903 w 898525"/>
                  <a:gd name="connsiteY10" fmla="*/ 874504 h 1190625"/>
                  <a:gd name="connsiteX11" fmla="*/ 236307 w 898525"/>
                  <a:gd name="connsiteY11" fmla="*/ 890902 h 1190625"/>
                  <a:gd name="connsiteX12" fmla="*/ 269829 w 898525"/>
                  <a:gd name="connsiteY12" fmla="*/ 857393 h 1190625"/>
                  <a:gd name="connsiteX13" fmla="*/ 297645 w 898525"/>
                  <a:gd name="connsiteY13" fmla="*/ 829588 h 1190625"/>
                  <a:gd name="connsiteX14" fmla="*/ 311196 w 898525"/>
                  <a:gd name="connsiteY14" fmla="*/ 816042 h 1190625"/>
                  <a:gd name="connsiteX15" fmla="*/ 311196 w 898525"/>
                  <a:gd name="connsiteY15" fmla="*/ 539104 h 1190625"/>
                  <a:gd name="connsiteX16" fmla="*/ 333306 w 898525"/>
                  <a:gd name="connsiteY16" fmla="*/ 539104 h 1190625"/>
                  <a:gd name="connsiteX17" fmla="*/ 333306 w 898525"/>
                  <a:gd name="connsiteY17" fmla="*/ 561918 h 1190625"/>
                  <a:gd name="connsiteX18" fmla="*/ 302637 w 898525"/>
                  <a:gd name="connsiteY18" fmla="*/ 592575 h 1190625"/>
                  <a:gd name="connsiteX19" fmla="*/ 271255 w 898525"/>
                  <a:gd name="connsiteY19" fmla="*/ 623945 h 1190625"/>
                  <a:gd name="connsiteX20" fmla="*/ 247006 w 898525"/>
                  <a:gd name="connsiteY20" fmla="*/ 647472 h 1190625"/>
                  <a:gd name="connsiteX21" fmla="*/ 236307 w 898525"/>
                  <a:gd name="connsiteY21" fmla="*/ 652463 h 1190625"/>
                  <a:gd name="connsiteX22" fmla="*/ 224896 w 898525"/>
                  <a:gd name="connsiteY22" fmla="*/ 647472 h 1190625"/>
                  <a:gd name="connsiteX23" fmla="*/ 197793 w 898525"/>
                  <a:gd name="connsiteY23" fmla="*/ 620380 h 1190625"/>
                  <a:gd name="connsiteX24" fmla="*/ 197793 w 898525"/>
                  <a:gd name="connsiteY24" fmla="*/ 598279 h 1190625"/>
                  <a:gd name="connsiteX25" fmla="*/ 219903 w 898525"/>
                  <a:gd name="connsiteY25" fmla="*/ 598279 h 1190625"/>
                  <a:gd name="connsiteX26" fmla="*/ 236307 w 898525"/>
                  <a:gd name="connsiteY26" fmla="*/ 614677 h 1190625"/>
                  <a:gd name="connsiteX27" fmla="*/ 269829 w 898525"/>
                  <a:gd name="connsiteY27" fmla="*/ 581168 h 1190625"/>
                  <a:gd name="connsiteX28" fmla="*/ 297645 w 898525"/>
                  <a:gd name="connsiteY28" fmla="*/ 553363 h 1190625"/>
                  <a:gd name="connsiteX29" fmla="*/ 311196 w 898525"/>
                  <a:gd name="connsiteY29" fmla="*/ 539104 h 1190625"/>
                  <a:gd name="connsiteX30" fmla="*/ 311196 w 898525"/>
                  <a:gd name="connsiteY30" fmla="*/ 257242 h 1190625"/>
                  <a:gd name="connsiteX31" fmla="*/ 333306 w 898525"/>
                  <a:gd name="connsiteY31" fmla="*/ 257242 h 1190625"/>
                  <a:gd name="connsiteX32" fmla="*/ 333306 w 898525"/>
                  <a:gd name="connsiteY32" fmla="*/ 279343 h 1190625"/>
                  <a:gd name="connsiteX33" fmla="*/ 302637 w 898525"/>
                  <a:gd name="connsiteY33" fmla="*/ 310000 h 1190625"/>
                  <a:gd name="connsiteX34" fmla="*/ 271255 w 898525"/>
                  <a:gd name="connsiteY34" fmla="*/ 341370 h 1190625"/>
                  <a:gd name="connsiteX35" fmla="*/ 247006 w 898525"/>
                  <a:gd name="connsiteY35" fmla="*/ 365610 h 1190625"/>
                  <a:gd name="connsiteX36" fmla="*/ 236307 w 898525"/>
                  <a:gd name="connsiteY36" fmla="*/ 369888 h 1190625"/>
                  <a:gd name="connsiteX37" fmla="*/ 224896 w 898525"/>
                  <a:gd name="connsiteY37" fmla="*/ 365610 h 1190625"/>
                  <a:gd name="connsiteX38" fmla="*/ 197793 w 898525"/>
                  <a:gd name="connsiteY38" fmla="*/ 338518 h 1190625"/>
                  <a:gd name="connsiteX39" fmla="*/ 197793 w 898525"/>
                  <a:gd name="connsiteY39" fmla="*/ 316417 h 1190625"/>
                  <a:gd name="connsiteX40" fmla="*/ 219903 w 898525"/>
                  <a:gd name="connsiteY40" fmla="*/ 316417 h 1190625"/>
                  <a:gd name="connsiteX41" fmla="*/ 236307 w 898525"/>
                  <a:gd name="connsiteY41" fmla="*/ 332102 h 1190625"/>
                  <a:gd name="connsiteX42" fmla="*/ 269829 w 898525"/>
                  <a:gd name="connsiteY42" fmla="*/ 298593 h 1190625"/>
                  <a:gd name="connsiteX43" fmla="*/ 297645 w 898525"/>
                  <a:gd name="connsiteY43" fmla="*/ 271501 h 1190625"/>
                  <a:gd name="connsiteX44" fmla="*/ 311196 w 898525"/>
                  <a:gd name="connsiteY44" fmla="*/ 257242 h 1190625"/>
                  <a:gd name="connsiteX45" fmla="*/ 15714 w 898525"/>
                  <a:gd name="connsiteY45" fmla="*/ 0 h 1190625"/>
                  <a:gd name="connsiteX46" fmla="*/ 272843 w 898525"/>
                  <a:gd name="connsiteY46" fmla="*/ 0 h 1190625"/>
                  <a:gd name="connsiteX47" fmla="*/ 272843 w 898525"/>
                  <a:gd name="connsiteY47" fmla="*/ 31370 h 1190625"/>
                  <a:gd name="connsiteX48" fmla="*/ 31427 w 898525"/>
                  <a:gd name="connsiteY48" fmla="*/ 31370 h 1190625"/>
                  <a:gd name="connsiteX49" fmla="*/ 31427 w 898525"/>
                  <a:gd name="connsiteY49" fmla="*/ 1159255 h 1190625"/>
                  <a:gd name="connsiteX50" fmla="*/ 867098 w 898525"/>
                  <a:gd name="connsiteY50" fmla="*/ 1159255 h 1190625"/>
                  <a:gd name="connsiteX51" fmla="*/ 867098 w 898525"/>
                  <a:gd name="connsiteY51" fmla="*/ 31370 h 1190625"/>
                  <a:gd name="connsiteX52" fmla="*/ 625682 w 898525"/>
                  <a:gd name="connsiteY52" fmla="*/ 31370 h 1190625"/>
                  <a:gd name="connsiteX53" fmla="*/ 625682 w 898525"/>
                  <a:gd name="connsiteY53" fmla="*/ 0 h 1190625"/>
                  <a:gd name="connsiteX54" fmla="*/ 882812 w 898525"/>
                  <a:gd name="connsiteY54" fmla="*/ 0 h 1190625"/>
                  <a:gd name="connsiteX55" fmla="*/ 898525 w 898525"/>
                  <a:gd name="connsiteY55" fmla="*/ 15685 h 1190625"/>
                  <a:gd name="connsiteX56" fmla="*/ 898525 w 898525"/>
                  <a:gd name="connsiteY56" fmla="*/ 1174940 h 1190625"/>
                  <a:gd name="connsiteX57" fmla="*/ 882812 w 898525"/>
                  <a:gd name="connsiteY57" fmla="*/ 1190625 h 1190625"/>
                  <a:gd name="connsiteX58" fmla="*/ 15714 w 898525"/>
                  <a:gd name="connsiteY58" fmla="*/ 1190625 h 1190625"/>
                  <a:gd name="connsiteX59" fmla="*/ 0 w 898525"/>
                  <a:gd name="connsiteY59" fmla="*/ 1174940 h 1190625"/>
                  <a:gd name="connsiteX60" fmla="*/ 0 w 898525"/>
                  <a:gd name="connsiteY60" fmla="*/ 15685 h 1190625"/>
                  <a:gd name="connsiteX61" fmla="*/ 15714 w 898525"/>
                  <a:gd name="connsiteY61" fmla="*/ 0 h 1190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898525" h="1190625">
                    <a:moveTo>
                      <a:pt x="311196" y="816042"/>
                    </a:moveTo>
                    <a:cubicBezTo>
                      <a:pt x="317615" y="809625"/>
                      <a:pt x="327600" y="809625"/>
                      <a:pt x="333306" y="816042"/>
                    </a:cubicBezTo>
                    <a:cubicBezTo>
                      <a:pt x="339725" y="821745"/>
                      <a:pt x="339725" y="831727"/>
                      <a:pt x="333306" y="838143"/>
                    </a:cubicBezTo>
                    <a:cubicBezTo>
                      <a:pt x="333306" y="838143"/>
                      <a:pt x="333306" y="838143"/>
                      <a:pt x="302637" y="868800"/>
                    </a:cubicBezTo>
                    <a:cubicBezTo>
                      <a:pt x="302637" y="868800"/>
                      <a:pt x="302637" y="868800"/>
                      <a:pt x="271255" y="900170"/>
                    </a:cubicBezTo>
                    <a:cubicBezTo>
                      <a:pt x="271255" y="900170"/>
                      <a:pt x="271255" y="900170"/>
                      <a:pt x="247006" y="924410"/>
                    </a:cubicBezTo>
                    <a:cubicBezTo>
                      <a:pt x="244153" y="927262"/>
                      <a:pt x="240587" y="928688"/>
                      <a:pt x="236307" y="928688"/>
                    </a:cubicBezTo>
                    <a:cubicBezTo>
                      <a:pt x="232028" y="928688"/>
                      <a:pt x="228462" y="927262"/>
                      <a:pt x="224896" y="924410"/>
                    </a:cubicBezTo>
                    <a:cubicBezTo>
                      <a:pt x="224896" y="924410"/>
                      <a:pt x="224896" y="924410"/>
                      <a:pt x="197793" y="896605"/>
                    </a:cubicBezTo>
                    <a:cubicBezTo>
                      <a:pt x="192087" y="890902"/>
                      <a:pt x="192087" y="880920"/>
                      <a:pt x="197793" y="874504"/>
                    </a:cubicBezTo>
                    <a:cubicBezTo>
                      <a:pt x="204212" y="868800"/>
                      <a:pt x="214197" y="868800"/>
                      <a:pt x="219903" y="874504"/>
                    </a:cubicBezTo>
                    <a:cubicBezTo>
                      <a:pt x="219903" y="874504"/>
                      <a:pt x="219903" y="874504"/>
                      <a:pt x="236307" y="890902"/>
                    </a:cubicBezTo>
                    <a:cubicBezTo>
                      <a:pt x="236307" y="890902"/>
                      <a:pt x="236307" y="890902"/>
                      <a:pt x="269829" y="857393"/>
                    </a:cubicBezTo>
                    <a:cubicBezTo>
                      <a:pt x="269829" y="857393"/>
                      <a:pt x="269829" y="857393"/>
                      <a:pt x="297645" y="829588"/>
                    </a:cubicBezTo>
                    <a:cubicBezTo>
                      <a:pt x="297645" y="829588"/>
                      <a:pt x="297645" y="829588"/>
                      <a:pt x="311196" y="816042"/>
                    </a:cubicBezTo>
                    <a:close/>
                    <a:moveTo>
                      <a:pt x="311196" y="539104"/>
                    </a:moveTo>
                    <a:cubicBezTo>
                      <a:pt x="317615" y="533400"/>
                      <a:pt x="327600" y="533400"/>
                      <a:pt x="333306" y="539104"/>
                    </a:cubicBezTo>
                    <a:cubicBezTo>
                      <a:pt x="339725" y="545520"/>
                      <a:pt x="339725" y="555502"/>
                      <a:pt x="333306" y="561918"/>
                    </a:cubicBezTo>
                    <a:cubicBezTo>
                      <a:pt x="333306" y="561918"/>
                      <a:pt x="333306" y="561918"/>
                      <a:pt x="302637" y="592575"/>
                    </a:cubicBezTo>
                    <a:cubicBezTo>
                      <a:pt x="302637" y="592575"/>
                      <a:pt x="302637" y="592575"/>
                      <a:pt x="271255" y="623945"/>
                    </a:cubicBezTo>
                    <a:cubicBezTo>
                      <a:pt x="271255" y="623945"/>
                      <a:pt x="271255" y="623945"/>
                      <a:pt x="247006" y="647472"/>
                    </a:cubicBezTo>
                    <a:cubicBezTo>
                      <a:pt x="244153" y="651037"/>
                      <a:pt x="240587" y="652463"/>
                      <a:pt x="236307" y="652463"/>
                    </a:cubicBezTo>
                    <a:cubicBezTo>
                      <a:pt x="232028" y="652463"/>
                      <a:pt x="228462" y="651037"/>
                      <a:pt x="224896" y="647472"/>
                    </a:cubicBezTo>
                    <a:cubicBezTo>
                      <a:pt x="224896" y="647472"/>
                      <a:pt x="224896" y="647472"/>
                      <a:pt x="197793" y="620380"/>
                    </a:cubicBezTo>
                    <a:cubicBezTo>
                      <a:pt x="192087" y="614677"/>
                      <a:pt x="192087" y="604695"/>
                      <a:pt x="197793" y="598279"/>
                    </a:cubicBezTo>
                    <a:cubicBezTo>
                      <a:pt x="204212" y="592575"/>
                      <a:pt x="214197" y="592575"/>
                      <a:pt x="219903" y="598279"/>
                    </a:cubicBezTo>
                    <a:cubicBezTo>
                      <a:pt x="219903" y="598279"/>
                      <a:pt x="219903" y="598279"/>
                      <a:pt x="236307" y="614677"/>
                    </a:cubicBezTo>
                    <a:cubicBezTo>
                      <a:pt x="236307" y="614677"/>
                      <a:pt x="236307" y="614677"/>
                      <a:pt x="269829" y="581168"/>
                    </a:cubicBezTo>
                    <a:cubicBezTo>
                      <a:pt x="269829" y="581168"/>
                      <a:pt x="269829" y="581168"/>
                      <a:pt x="297645" y="553363"/>
                    </a:cubicBezTo>
                    <a:cubicBezTo>
                      <a:pt x="297645" y="553363"/>
                      <a:pt x="297645" y="553363"/>
                      <a:pt x="311196" y="539104"/>
                    </a:cubicBezTo>
                    <a:close/>
                    <a:moveTo>
                      <a:pt x="311196" y="257242"/>
                    </a:moveTo>
                    <a:cubicBezTo>
                      <a:pt x="317615" y="250825"/>
                      <a:pt x="327600" y="250825"/>
                      <a:pt x="333306" y="257242"/>
                    </a:cubicBezTo>
                    <a:cubicBezTo>
                      <a:pt x="339725" y="263658"/>
                      <a:pt x="339725" y="272927"/>
                      <a:pt x="333306" y="279343"/>
                    </a:cubicBezTo>
                    <a:cubicBezTo>
                      <a:pt x="333306" y="279343"/>
                      <a:pt x="333306" y="279343"/>
                      <a:pt x="302637" y="310000"/>
                    </a:cubicBezTo>
                    <a:cubicBezTo>
                      <a:pt x="302637" y="310000"/>
                      <a:pt x="302637" y="310000"/>
                      <a:pt x="271255" y="341370"/>
                    </a:cubicBezTo>
                    <a:cubicBezTo>
                      <a:pt x="271255" y="341370"/>
                      <a:pt x="271255" y="341370"/>
                      <a:pt x="247006" y="365610"/>
                    </a:cubicBezTo>
                    <a:cubicBezTo>
                      <a:pt x="244153" y="368462"/>
                      <a:pt x="240587" y="369888"/>
                      <a:pt x="236307" y="369888"/>
                    </a:cubicBezTo>
                    <a:cubicBezTo>
                      <a:pt x="232028" y="369888"/>
                      <a:pt x="228462" y="368462"/>
                      <a:pt x="224896" y="365610"/>
                    </a:cubicBezTo>
                    <a:cubicBezTo>
                      <a:pt x="224896" y="365610"/>
                      <a:pt x="224896" y="365610"/>
                      <a:pt x="197793" y="338518"/>
                    </a:cubicBezTo>
                    <a:cubicBezTo>
                      <a:pt x="192087" y="332102"/>
                      <a:pt x="192087" y="322120"/>
                      <a:pt x="197793" y="316417"/>
                    </a:cubicBezTo>
                    <a:cubicBezTo>
                      <a:pt x="204212" y="310000"/>
                      <a:pt x="214197" y="310000"/>
                      <a:pt x="219903" y="316417"/>
                    </a:cubicBezTo>
                    <a:cubicBezTo>
                      <a:pt x="219903" y="316417"/>
                      <a:pt x="219903" y="316417"/>
                      <a:pt x="236307" y="332102"/>
                    </a:cubicBezTo>
                    <a:cubicBezTo>
                      <a:pt x="236307" y="332102"/>
                      <a:pt x="236307" y="332102"/>
                      <a:pt x="269829" y="298593"/>
                    </a:cubicBezTo>
                    <a:cubicBezTo>
                      <a:pt x="269829" y="298593"/>
                      <a:pt x="269829" y="298593"/>
                      <a:pt x="297645" y="271501"/>
                    </a:cubicBezTo>
                    <a:cubicBezTo>
                      <a:pt x="297645" y="271501"/>
                      <a:pt x="297645" y="271501"/>
                      <a:pt x="311196" y="257242"/>
                    </a:cubicBezTo>
                    <a:close/>
                    <a:moveTo>
                      <a:pt x="15714" y="0"/>
                    </a:moveTo>
                    <a:cubicBezTo>
                      <a:pt x="15714" y="0"/>
                      <a:pt x="15714" y="0"/>
                      <a:pt x="272843" y="0"/>
                    </a:cubicBezTo>
                    <a:cubicBezTo>
                      <a:pt x="272843" y="0"/>
                      <a:pt x="272843" y="0"/>
                      <a:pt x="272843" y="31370"/>
                    </a:cubicBezTo>
                    <a:cubicBezTo>
                      <a:pt x="272843" y="31370"/>
                      <a:pt x="272843" y="31370"/>
                      <a:pt x="31427" y="31370"/>
                    </a:cubicBezTo>
                    <a:cubicBezTo>
                      <a:pt x="31427" y="31370"/>
                      <a:pt x="31427" y="31370"/>
                      <a:pt x="31427" y="1159255"/>
                    </a:cubicBezTo>
                    <a:cubicBezTo>
                      <a:pt x="31427" y="1159255"/>
                      <a:pt x="31427" y="1159255"/>
                      <a:pt x="867098" y="1159255"/>
                    </a:cubicBezTo>
                    <a:cubicBezTo>
                      <a:pt x="867098" y="1159255"/>
                      <a:pt x="867098" y="1159255"/>
                      <a:pt x="867098" y="31370"/>
                    </a:cubicBezTo>
                    <a:cubicBezTo>
                      <a:pt x="867098" y="31370"/>
                      <a:pt x="867098" y="31370"/>
                      <a:pt x="625682" y="31370"/>
                    </a:cubicBezTo>
                    <a:cubicBezTo>
                      <a:pt x="625682" y="31370"/>
                      <a:pt x="625682" y="31370"/>
                      <a:pt x="625682" y="0"/>
                    </a:cubicBezTo>
                    <a:cubicBezTo>
                      <a:pt x="625682" y="0"/>
                      <a:pt x="625682" y="0"/>
                      <a:pt x="882812" y="0"/>
                    </a:cubicBezTo>
                    <a:cubicBezTo>
                      <a:pt x="892097" y="0"/>
                      <a:pt x="898525" y="7130"/>
                      <a:pt x="898525" y="15685"/>
                    </a:cubicBezTo>
                    <a:cubicBezTo>
                      <a:pt x="898525" y="15685"/>
                      <a:pt x="898525" y="15685"/>
                      <a:pt x="898525" y="1174940"/>
                    </a:cubicBezTo>
                    <a:cubicBezTo>
                      <a:pt x="898525" y="1184209"/>
                      <a:pt x="892097" y="1190625"/>
                      <a:pt x="882812" y="1190625"/>
                    </a:cubicBezTo>
                    <a:cubicBezTo>
                      <a:pt x="882812" y="1190625"/>
                      <a:pt x="882812" y="1190625"/>
                      <a:pt x="15714" y="1190625"/>
                    </a:cubicBezTo>
                    <a:cubicBezTo>
                      <a:pt x="6428" y="1190625"/>
                      <a:pt x="0" y="1184209"/>
                      <a:pt x="0" y="1174940"/>
                    </a:cubicBezTo>
                    <a:cubicBezTo>
                      <a:pt x="0" y="1174940"/>
                      <a:pt x="0" y="1174940"/>
                      <a:pt x="0" y="15685"/>
                    </a:cubicBezTo>
                    <a:cubicBezTo>
                      <a:pt x="0" y="7130"/>
                      <a:pt x="6428" y="0"/>
                      <a:pt x="157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56" name="Freeform 26">
                <a:extLst>
                  <a:ext uri="{FF2B5EF4-FFF2-40B4-BE49-F238E27FC236}">
                    <a16:creationId xmlns:a16="http://schemas.microsoft.com/office/drawing/2014/main" id="{F3D864F3-5924-281B-70D3-24E9A0F619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5963" y="2776538"/>
                <a:ext cx="600075" cy="1093787"/>
              </a:xfrm>
              <a:custGeom>
                <a:avLst/>
                <a:gdLst>
                  <a:gd name="connsiteX0" fmla="*/ 296727 w 600075"/>
                  <a:gd name="connsiteY0" fmla="*/ 1044575 h 1093787"/>
                  <a:gd name="connsiteX1" fmla="*/ 584335 w 600075"/>
                  <a:gd name="connsiteY1" fmla="*/ 1044575 h 1093787"/>
                  <a:gd name="connsiteX2" fmla="*/ 600075 w 600075"/>
                  <a:gd name="connsiteY2" fmla="*/ 1060450 h 1093787"/>
                  <a:gd name="connsiteX3" fmla="*/ 584335 w 600075"/>
                  <a:gd name="connsiteY3" fmla="*/ 1076325 h 1093787"/>
                  <a:gd name="connsiteX4" fmla="*/ 296727 w 600075"/>
                  <a:gd name="connsiteY4" fmla="*/ 1076325 h 1093787"/>
                  <a:gd name="connsiteX5" fmla="*/ 280987 w 600075"/>
                  <a:gd name="connsiteY5" fmla="*/ 1060450 h 1093787"/>
                  <a:gd name="connsiteX6" fmla="*/ 296727 w 600075"/>
                  <a:gd name="connsiteY6" fmla="*/ 1044575 h 1093787"/>
                  <a:gd name="connsiteX7" fmla="*/ 296727 w 600075"/>
                  <a:gd name="connsiteY7" fmla="*/ 958850 h 1093787"/>
                  <a:gd name="connsiteX8" fmla="*/ 584335 w 600075"/>
                  <a:gd name="connsiteY8" fmla="*/ 958850 h 1093787"/>
                  <a:gd name="connsiteX9" fmla="*/ 600075 w 600075"/>
                  <a:gd name="connsiteY9" fmla="*/ 974725 h 1093787"/>
                  <a:gd name="connsiteX10" fmla="*/ 584335 w 600075"/>
                  <a:gd name="connsiteY10" fmla="*/ 990600 h 1093787"/>
                  <a:gd name="connsiteX11" fmla="*/ 296727 w 600075"/>
                  <a:gd name="connsiteY11" fmla="*/ 990600 h 1093787"/>
                  <a:gd name="connsiteX12" fmla="*/ 280987 w 600075"/>
                  <a:gd name="connsiteY12" fmla="*/ 974725 h 1093787"/>
                  <a:gd name="connsiteX13" fmla="*/ 296727 w 600075"/>
                  <a:gd name="connsiteY13" fmla="*/ 958850 h 1093787"/>
                  <a:gd name="connsiteX14" fmla="*/ 15667 w 600075"/>
                  <a:gd name="connsiteY14" fmla="*/ 941387 h 1093787"/>
                  <a:gd name="connsiteX15" fmla="*/ 107534 w 600075"/>
                  <a:gd name="connsiteY15" fmla="*/ 941387 h 1093787"/>
                  <a:gd name="connsiteX16" fmla="*/ 76200 w 600075"/>
                  <a:gd name="connsiteY16" fmla="*/ 972722 h 1093787"/>
                  <a:gd name="connsiteX17" fmla="*/ 31334 w 600075"/>
                  <a:gd name="connsiteY17" fmla="*/ 972722 h 1093787"/>
                  <a:gd name="connsiteX18" fmla="*/ 31334 w 600075"/>
                  <a:gd name="connsiteY18" fmla="*/ 1062453 h 1093787"/>
                  <a:gd name="connsiteX19" fmla="*/ 121065 w 600075"/>
                  <a:gd name="connsiteY19" fmla="*/ 1062453 h 1093787"/>
                  <a:gd name="connsiteX20" fmla="*/ 121065 w 600075"/>
                  <a:gd name="connsiteY20" fmla="*/ 1058892 h 1093787"/>
                  <a:gd name="connsiteX21" fmla="*/ 152400 w 600075"/>
                  <a:gd name="connsiteY21" fmla="*/ 1027557 h 1093787"/>
                  <a:gd name="connsiteX22" fmla="*/ 152400 w 600075"/>
                  <a:gd name="connsiteY22" fmla="*/ 1078120 h 1093787"/>
                  <a:gd name="connsiteX23" fmla="*/ 136732 w 600075"/>
                  <a:gd name="connsiteY23" fmla="*/ 1093787 h 1093787"/>
                  <a:gd name="connsiteX24" fmla="*/ 15667 w 600075"/>
                  <a:gd name="connsiteY24" fmla="*/ 1093787 h 1093787"/>
                  <a:gd name="connsiteX25" fmla="*/ 0 w 600075"/>
                  <a:gd name="connsiteY25" fmla="*/ 1078120 h 1093787"/>
                  <a:gd name="connsiteX26" fmla="*/ 0 w 600075"/>
                  <a:gd name="connsiteY26" fmla="*/ 957054 h 1093787"/>
                  <a:gd name="connsiteX27" fmla="*/ 15667 w 600075"/>
                  <a:gd name="connsiteY27" fmla="*/ 941387 h 1093787"/>
                  <a:gd name="connsiteX28" fmla="*/ 296727 w 600075"/>
                  <a:gd name="connsiteY28" fmla="*/ 766762 h 1093787"/>
                  <a:gd name="connsiteX29" fmla="*/ 584335 w 600075"/>
                  <a:gd name="connsiteY29" fmla="*/ 766762 h 1093787"/>
                  <a:gd name="connsiteX30" fmla="*/ 600075 w 600075"/>
                  <a:gd name="connsiteY30" fmla="*/ 782637 h 1093787"/>
                  <a:gd name="connsiteX31" fmla="*/ 584335 w 600075"/>
                  <a:gd name="connsiteY31" fmla="*/ 798512 h 1093787"/>
                  <a:gd name="connsiteX32" fmla="*/ 296727 w 600075"/>
                  <a:gd name="connsiteY32" fmla="*/ 798512 h 1093787"/>
                  <a:gd name="connsiteX33" fmla="*/ 280987 w 600075"/>
                  <a:gd name="connsiteY33" fmla="*/ 782637 h 1093787"/>
                  <a:gd name="connsiteX34" fmla="*/ 296727 w 600075"/>
                  <a:gd name="connsiteY34" fmla="*/ 766762 h 1093787"/>
                  <a:gd name="connsiteX35" fmla="*/ 296727 w 600075"/>
                  <a:gd name="connsiteY35" fmla="*/ 681037 h 1093787"/>
                  <a:gd name="connsiteX36" fmla="*/ 584335 w 600075"/>
                  <a:gd name="connsiteY36" fmla="*/ 681037 h 1093787"/>
                  <a:gd name="connsiteX37" fmla="*/ 600075 w 600075"/>
                  <a:gd name="connsiteY37" fmla="*/ 696912 h 1093787"/>
                  <a:gd name="connsiteX38" fmla="*/ 584335 w 600075"/>
                  <a:gd name="connsiteY38" fmla="*/ 712787 h 1093787"/>
                  <a:gd name="connsiteX39" fmla="*/ 296727 w 600075"/>
                  <a:gd name="connsiteY39" fmla="*/ 712787 h 1093787"/>
                  <a:gd name="connsiteX40" fmla="*/ 280987 w 600075"/>
                  <a:gd name="connsiteY40" fmla="*/ 696912 h 1093787"/>
                  <a:gd name="connsiteX41" fmla="*/ 296727 w 600075"/>
                  <a:gd name="connsiteY41" fmla="*/ 681037 h 1093787"/>
                  <a:gd name="connsiteX42" fmla="*/ 15667 w 600075"/>
                  <a:gd name="connsiteY42" fmla="*/ 663575 h 1093787"/>
                  <a:gd name="connsiteX43" fmla="*/ 107534 w 600075"/>
                  <a:gd name="connsiteY43" fmla="*/ 663575 h 1093787"/>
                  <a:gd name="connsiteX44" fmla="*/ 76200 w 600075"/>
                  <a:gd name="connsiteY44" fmla="*/ 694910 h 1093787"/>
                  <a:gd name="connsiteX45" fmla="*/ 31334 w 600075"/>
                  <a:gd name="connsiteY45" fmla="*/ 694910 h 1093787"/>
                  <a:gd name="connsiteX46" fmla="*/ 31334 w 600075"/>
                  <a:gd name="connsiteY46" fmla="*/ 784641 h 1093787"/>
                  <a:gd name="connsiteX47" fmla="*/ 121065 w 600075"/>
                  <a:gd name="connsiteY47" fmla="*/ 784641 h 1093787"/>
                  <a:gd name="connsiteX48" fmla="*/ 121065 w 600075"/>
                  <a:gd name="connsiteY48" fmla="*/ 781080 h 1093787"/>
                  <a:gd name="connsiteX49" fmla="*/ 152400 w 600075"/>
                  <a:gd name="connsiteY49" fmla="*/ 749745 h 1093787"/>
                  <a:gd name="connsiteX50" fmla="*/ 152400 w 600075"/>
                  <a:gd name="connsiteY50" fmla="*/ 800308 h 1093787"/>
                  <a:gd name="connsiteX51" fmla="*/ 136732 w 600075"/>
                  <a:gd name="connsiteY51" fmla="*/ 815975 h 1093787"/>
                  <a:gd name="connsiteX52" fmla="*/ 15667 w 600075"/>
                  <a:gd name="connsiteY52" fmla="*/ 815975 h 1093787"/>
                  <a:gd name="connsiteX53" fmla="*/ 0 w 600075"/>
                  <a:gd name="connsiteY53" fmla="*/ 800308 h 1093787"/>
                  <a:gd name="connsiteX54" fmla="*/ 0 w 600075"/>
                  <a:gd name="connsiteY54" fmla="*/ 679242 h 1093787"/>
                  <a:gd name="connsiteX55" fmla="*/ 15667 w 600075"/>
                  <a:gd name="connsiteY55" fmla="*/ 663575 h 1093787"/>
                  <a:gd name="connsiteX56" fmla="*/ 296727 w 600075"/>
                  <a:gd name="connsiteY56" fmla="*/ 485775 h 1093787"/>
                  <a:gd name="connsiteX57" fmla="*/ 584335 w 600075"/>
                  <a:gd name="connsiteY57" fmla="*/ 485775 h 1093787"/>
                  <a:gd name="connsiteX58" fmla="*/ 600075 w 600075"/>
                  <a:gd name="connsiteY58" fmla="*/ 501650 h 1093787"/>
                  <a:gd name="connsiteX59" fmla="*/ 584335 w 600075"/>
                  <a:gd name="connsiteY59" fmla="*/ 517525 h 1093787"/>
                  <a:gd name="connsiteX60" fmla="*/ 296727 w 600075"/>
                  <a:gd name="connsiteY60" fmla="*/ 517525 h 1093787"/>
                  <a:gd name="connsiteX61" fmla="*/ 280987 w 600075"/>
                  <a:gd name="connsiteY61" fmla="*/ 501650 h 1093787"/>
                  <a:gd name="connsiteX62" fmla="*/ 296727 w 600075"/>
                  <a:gd name="connsiteY62" fmla="*/ 485775 h 1093787"/>
                  <a:gd name="connsiteX63" fmla="*/ 296727 w 600075"/>
                  <a:gd name="connsiteY63" fmla="*/ 400050 h 1093787"/>
                  <a:gd name="connsiteX64" fmla="*/ 584335 w 600075"/>
                  <a:gd name="connsiteY64" fmla="*/ 400050 h 1093787"/>
                  <a:gd name="connsiteX65" fmla="*/ 600075 w 600075"/>
                  <a:gd name="connsiteY65" fmla="*/ 415925 h 1093787"/>
                  <a:gd name="connsiteX66" fmla="*/ 584335 w 600075"/>
                  <a:gd name="connsiteY66" fmla="*/ 431800 h 1093787"/>
                  <a:gd name="connsiteX67" fmla="*/ 296727 w 600075"/>
                  <a:gd name="connsiteY67" fmla="*/ 431800 h 1093787"/>
                  <a:gd name="connsiteX68" fmla="*/ 280987 w 600075"/>
                  <a:gd name="connsiteY68" fmla="*/ 415925 h 1093787"/>
                  <a:gd name="connsiteX69" fmla="*/ 296727 w 600075"/>
                  <a:gd name="connsiteY69" fmla="*/ 400050 h 1093787"/>
                  <a:gd name="connsiteX70" fmla="*/ 15667 w 600075"/>
                  <a:gd name="connsiteY70" fmla="*/ 382587 h 1093787"/>
                  <a:gd name="connsiteX71" fmla="*/ 107534 w 600075"/>
                  <a:gd name="connsiteY71" fmla="*/ 382587 h 1093787"/>
                  <a:gd name="connsiteX72" fmla="*/ 76200 w 600075"/>
                  <a:gd name="connsiteY72" fmla="*/ 413776 h 1093787"/>
                  <a:gd name="connsiteX73" fmla="*/ 31334 w 600075"/>
                  <a:gd name="connsiteY73" fmla="*/ 413776 h 1093787"/>
                  <a:gd name="connsiteX74" fmla="*/ 31334 w 600075"/>
                  <a:gd name="connsiteY74" fmla="*/ 503798 h 1093787"/>
                  <a:gd name="connsiteX75" fmla="*/ 121065 w 600075"/>
                  <a:gd name="connsiteY75" fmla="*/ 503798 h 1093787"/>
                  <a:gd name="connsiteX76" fmla="*/ 121065 w 600075"/>
                  <a:gd name="connsiteY76" fmla="*/ 499545 h 1093787"/>
                  <a:gd name="connsiteX77" fmla="*/ 152400 w 600075"/>
                  <a:gd name="connsiteY77" fmla="*/ 468356 h 1093787"/>
                  <a:gd name="connsiteX78" fmla="*/ 152400 w 600075"/>
                  <a:gd name="connsiteY78" fmla="*/ 519393 h 1093787"/>
                  <a:gd name="connsiteX79" fmla="*/ 136732 w 600075"/>
                  <a:gd name="connsiteY79" fmla="*/ 534987 h 1093787"/>
                  <a:gd name="connsiteX80" fmla="*/ 15667 w 600075"/>
                  <a:gd name="connsiteY80" fmla="*/ 534987 h 1093787"/>
                  <a:gd name="connsiteX81" fmla="*/ 0 w 600075"/>
                  <a:gd name="connsiteY81" fmla="*/ 519393 h 1093787"/>
                  <a:gd name="connsiteX82" fmla="*/ 0 w 600075"/>
                  <a:gd name="connsiteY82" fmla="*/ 398182 h 1093787"/>
                  <a:gd name="connsiteX83" fmla="*/ 15667 w 600075"/>
                  <a:gd name="connsiteY83" fmla="*/ 382587 h 1093787"/>
                  <a:gd name="connsiteX84" fmla="*/ 301266 w 600075"/>
                  <a:gd name="connsiteY84" fmla="*/ 31750 h 1093787"/>
                  <a:gd name="connsiteX85" fmla="*/ 279758 w 600075"/>
                  <a:gd name="connsiteY85" fmla="*/ 36027 h 1093787"/>
                  <a:gd name="connsiteX86" fmla="*/ 246062 w 600075"/>
                  <a:gd name="connsiteY86" fmla="*/ 66675 h 1093787"/>
                  <a:gd name="connsiteX87" fmla="*/ 357187 w 600075"/>
                  <a:gd name="connsiteY87" fmla="*/ 66675 h 1093787"/>
                  <a:gd name="connsiteX88" fmla="*/ 323491 w 600075"/>
                  <a:gd name="connsiteY88" fmla="*/ 36027 h 1093787"/>
                  <a:gd name="connsiteX89" fmla="*/ 301266 w 600075"/>
                  <a:gd name="connsiteY89" fmla="*/ 31750 h 1093787"/>
                  <a:gd name="connsiteX90" fmla="*/ 300832 w 600075"/>
                  <a:gd name="connsiteY90" fmla="*/ 0 h 1093787"/>
                  <a:gd name="connsiteX91" fmla="*/ 373818 w 600075"/>
                  <a:gd name="connsiteY91" fmla="*/ 35602 h 1093787"/>
                  <a:gd name="connsiteX92" fmla="*/ 390275 w 600075"/>
                  <a:gd name="connsiteY92" fmla="*/ 66220 h 1093787"/>
                  <a:gd name="connsiteX93" fmla="*/ 439648 w 600075"/>
                  <a:gd name="connsiteY93" fmla="*/ 66220 h 1093787"/>
                  <a:gd name="connsiteX94" fmla="*/ 446088 w 600075"/>
                  <a:gd name="connsiteY94" fmla="*/ 73340 h 1093787"/>
                  <a:gd name="connsiteX95" fmla="*/ 446088 w 600075"/>
                  <a:gd name="connsiteY95" fmla="*/ 113927 h 1093787"/>
                  <a:gd name="connsiteX96" fmla="*/ 446088 w 600075"/>
                  <a:gd name="connsiteY96" fmla="*/ 145256 h 1093787"/>
                  <a:gd name="connsiteX97" fmla="*/ 446088 w 600075"/>
                  <a:gd name="connsiteY97" fmla="*/ 178010 h 1093787"/>
                  <a:gd name="connsiteX98" fmla="*/ 431062 w 600075"/>
                  <a:gd name="connsiteY98" fmla="*/ 193675 h 1093787"/>
                  <a:gd name="connsiteX99" fmla="*/ 171317 w 600075"/>
                  <a:gd name="connsiteY99" fmla="*/ 193675 h 1093787"/>
                  <a:gd name="connsiteX100" fmla="*/ 155575 w 600075"/>
                  <a:gd name="connsiteY100" fmla="*/ 178010 h 1093787"/>
                  <a:gd name="connsiteX101" fmla="*/ 155575 w 600075"/>
                  <a:gd name="connsiteY101" fmla="*/ 145256 h 1093787"/>
                  <a:gd name="connsiteX102" fmla="*/ 155575 w 600075"/>
                  <a:gd name="connsiteY102" fmla="*/ 113927 h 1093787"/>
                  <a:gd name="connsiteX103" fmla="*/ 155575 w 600075"/>
                  <a:gd name="connsiteY103" fmla="*/ 73340 h 1093787"/>
                  <a:gd name="connsiteX104" fmla="*/ 162731 w 600075"/>
                  <a:gd name="connsiteY104" fmla="*/ 66220 h 1093787"/>
                  <a:gd name="connsiteX105" fmla="*/ 212104 w 600075"/>
                  <a:gd name="connsiteY105" fmla="*/ 66220 h 1093787"/>
                  <a:gd name="connsiteX106" fmla="*/ 227846 w 600075"/>
                  <a:gd name="connsiteY106" fmla="*/ 35602 h 1093787"/>
                  <a:gd name="connsiteX107" fmla="*/ 300832 w 600075"/>
                  <a:gd name="connsiteY107" fmla="*/ 0 h 1093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</a:cxnLst>
                <a:rect l="l" t="t" r="r" b="b"/>
                <a:pathLst>
                  <a:path w="600075" h="1093787">
                    <a:moveTo>
                      <a:pt x="296727" y="1044575"/>
                    </a:moveTo>
                    <a:cubicBezTo>
                      <a:pt x="296727" y="1044575"/>
                      <a:pt x="296727" y="1044575"/>
                      <a:pt x="584335" y="1044575"/>
                    </a:cubicBezTo>
                    <a:cubicBezTo>
                      <a:pt x="592921" y="1044575"/>
                      <a:pt x="600075" y="1051791"/>
                      <a:pt x="600075" y="1060450"/>
                    </a:cubicBezTo>
                    <a:cubicBezTo>
                      <a:pt x="600075" y="1069109"/>
                      <a:pt x="592921" y="1076325"/>
                      <a:pt x="584335" y="1076325"/>
                    </a:cubicBezTo>
                    <a:cubicBezTo>
                      <a:pt x="584335" y="1076325"/>
                      <a:pt x="584335" y="1076325"/>
                      <a:pt x="296727" y="1076325"/>
                    </a:cubicBezTo>
                    <a:cubicBezTo>
                      <a:pt x="288142" y="1076325"/>
                      <a:pt x="280987" y="1069109"/>
                      <a:pt x="280987" y="1060450"/>
                    </a:cubicBezTo>
                    <a:cubicBezTo>
                      <a:pt x="280987" y="1051791"/>
                      <a:pt x="288142" y="1044575"/>
                      <a:pt x="296727" y="1044575"/>
                    </a:cubicBezTo>
                    <a:close/>
                    <a:moveTo>
                      <a:pt x="296727" y="958850"/>
                    </a:moveTo>
                    <a:cubicBezTo>
                      <a:pt x="296727" y="958850"/>
                      <a:pt x="296727" y="958850"/>
                      <a:pt x="584335" y="958850"/>
                    </a:cubicBezTo>
                    <a:cubicBezTo>
                      <a:pt x="592921" y="958850"/>
                      <a:pt x="600075" y="966066"/>
                      <a:pt x="600075" y="974725"/>
                    </a:cubicBezTo>
                    <a:cubicBezTo>
                      <a:pt x="600075" y="983384"/>
                      <a:pt x="592921" y="990600"/>
                      <a:pt x="584335" y="990600"/>
                    </a:cubicBezTo>
                    <a:cubicBezTo>
                      <a:pt x="584335" y="990600"/>
                      <a:pt x="584335" y="990600"/>
                      <a:pt x="296727" y="990600"/>
                    </a:cubicBezTo>
                    <a:cubicBezTo>
                      <a:pt x="288142" y="990600"/>
                      <a:pt x="280987" y="983384"/>
                      <a:pt x="280987" y="974725"/>
                    </a:cubicBezTo>
                    <a:cubicBezTo>
                      <a:pt x="280987" y="966066"/>
                      <a:pt x="288142" y="958850"/>
                      <a:pt x="296727" y="958850"/>
                    </a:cubicBezTo>
                    <a:close/>
                    <a:moveTo>
                      <a:pt x="15667" y="941387"/>
                    </a:moveTo>
                    <a:cubicBezTo>
                      <a:pt x="15667" y="941387"/>
                      <a:pt x="15667" y="941387"/>
                      <a:pt x="107534" y="941387"/>
                    </a:cubicBezTo>
                    <a:cubicBezTo>
                      <a:pt x="107534" y="941387"/>
                      <a:pt x="107534" y="941387"/>
                      <a:pt x="76200" y="972722"/>
                    </a:cubicBezTo>
                    <a:cubicBezTo>
                      <a:pt x="76200" y="972722"/>
                      <a:pt x="76200" y="972722"/>
                      <a:pt x="31334" y="972722"/>
                    </a:cubicBezTo>
                    <a:cubicBezTo>
                      <a:pt x="31334" y="972722"/>
                      <a:pt x="31334" y="972722"/>
                      <a:pt x="31334" y="1062453"/>
                    </a:cubicBezTo>
                    <a:cubicBezTo>
                      <a:pt x="31334" y="1062453"/>
                      <a:pt x="31334" y="1062453"/>
                      <a:pt x="121065" y="1062453"/>
                    </a:cubicBezTo>
                    <a:cubicBezTo>
                      <a:pt x="121065" y="1062453"/>
                      <a:pt x="121065" y="1062453"/>
                      <a:pt x="121065" y="1058892"/>
                    </a:cubicBezTo>
                    <a:cubicBezTo>
                      <a:pt x="121065" y="1058892"/>
                      <a:pt x="121065" y="1058892"/>
                      <a:pt x="152400" y="1027557"/>
                    </a:cubicBezTo>
                    <a:cubicBezTo>
                      <a:pt x="152400" y="1027557"/>
                      <a:pt x="152400" y="1027557"/>
                      <a:pt x="152400" y="1078120"/>
                    </a:cubicBezTo>
                    <a:cubicBezTo>
                      <a:pt x="152400" y="1086666"/>
                      <a:pt x="145990" y="1093787"/>
                      <a:pt x="136732" y="1093787"/>
                    </a:cubicBezTo>
                    <a:lnTo>
                      <a:pt x="15667" y="1093787"/>
                    </a:lnTo>
                    <a:cubicBezTo>
                      <a:pt x="7121" y="1093787"/>
                      <a:pt x="0" y="1086666"/>
                      <a:pt x="0" y="1078120"/>
                    </a:cubicBezTo>
                    <a:cubicBezTo>
                      <a:pt x="0" y="1078120"/>
                      <a:pt x="0" y="1078120"/>
                      <a:pt x="0" y="957054"/>
                    </a:cubicBezTo>
                    <a:cubicBezTo>
                      <a:pt x="0" y="948509"/>
                      <a:pt x="7121" y="941387"/>
                      <a:pt x="15667" y="941387"/>
                    </a:cubicBezTo>
                    <a:close/>
                    <a:moveTo>
                      <a:pt x="296727" y="766762"/>
                    </a:moveTo>
                    <a:cubicBezTo>
                      <a:pt x="296727" y="766762"/>
                      <a:pt x="296727" y="766762"/>
                      <a:pt x="584335" y="766762"/>
                    </a:cubicBezTo>
                    <a:cubicBezTo>
                      <a:pt x="592921" y="766762"/>
                      <a:pt x="600075" y="773978"/>
                      <a:pt x="600075" y="782637"/>
                    </a:cubicBezTo>
                    <a:cubicBezTo>
                      <a:pt x="600075" y="791296"/>
                      <a:pt x="592921" y="798512"/>
                      <a:pt x="584335" y="798512"/>
                    </a:cubicBezTo>
                    <a:cubicBezTo>
                      <a:pt x="584335" y="798512"/>
                      <a:pt x="584335" y="798512"/>
                      <a:pt x="296727" y="798512"/>
                    </a:cubicBezTo>
                    <a:cubicBezTo>
                      <a:pt x="288142" y="798512"/>
                      <a:pt x="280987" y="791296"/>
                      <a:pt x="280987" y="782637"/>
                    </a:cubicBezTo>
                    <a:cubicBezTo>
                      <a:pt x="280987" y="773978"/>
                      <a:pt x="288142" y="766762"/>
                      <a:pt x="296727" y="766762"/>
                    </a:cubicBezTo>
                    <a:close/>
                    <a:moveTo>
                      <a:pt x="296727" y="681037"/>
                    </a:moveTo>
                    <a:cubicBezTo>
                      <a:pt x="296727" y="681037"/>
                      <a:pt x="296727" y="681037"/>
                      <a:pt x="584335" y="681037"/>
                    </a:cubicBezTo>
                    <a:cubicBezTo>
                      <a:pt x="592921" y="681037"/>
                      <a:pt x="600075" y="688253"/>
                      <a:pt x="600075" y="696912"/>
                    </a:cubicBezTo>
                    <a:cubicBezTo>
                      <a:pt x="600075" y="705571"/>
                      <a:pt x="592921" y="712787"/>
                      <a:pt x="584335" y="712787"/>
                    </a:cubicBezTo>
                    <a:cubicBezTo>
                      <a:pt x="584335" y="712787"/>
                      <a:pt x="584335" y="712787"/>
                      <a:pt x="296727" y="712787"/>
                    </a:cubicBezTo>
                    <a:cubicBezTo>
                      <a:pt x="288142" y="712787"/>
                      <a:pt x="280987" y="705571"/>
                      <a:pt x="280987" y="696912"/>
                    </a:cubicBezTo>
                    <a:cubicBezTo>
                      <a:pt x="280987" y="688253"/>
                      <a:pt x="288142" y="681037"/>
                      <a:pt x="296727" y="681037"/>
                    </a:cubicBezTo>
                    <a:close/>
                    <a:moveTo>
                      <a:pt x="15667" y="663575"/>
                    </a:moveTo>
                    <a:cubicBezTo>
                      <a:pt x="15667" y="663575"/>
                      <a:pt x="15667" y="663575"/>
                      <a:pt x="107534" y="663575"/>
                    </a:cubicBezTo>
                    <a:cubicBezTo>
                      <a:pt x="107534" y="663575"/>
                      <a:pt x="107534" y="663575"/>
                      <a:pt x="76200" y="694910"/>
                    </a:cubicBezTo>
                    <a:cubicBezTo>
                      <a:pt x="76200" y="694910"/>
                      <a:pt x="76200" y="694910"/>
                      <a:pt x="31334" y="694910"/>
                    </a:cubicBezTo>
                    <a:cubicBezTo>
                      <a:pt x="31334" y="694910"/>
                      <a:pt x="31334" y="694910"/>
                      <a:pt x="31334" y="784641"/>
                    </a:cubicBezTo>
                    <a:cubicBezTo>
                      <a:pt x="31334" y="784641"/>
                      <a:pt x="31334" y="784641"/>
                      <a:pt x="121065" y="784641"/>
                    </a:cubicBezTo>
                    <a:cubicBezTo>
                      <a:pt x="121065" y="784641"/>
                      <a:pt x="121065" y="784641"/>
                      <a:pt x="121065" y="781080"/>
                    </a:cubicBezTo>
                    <a:cubicBezTo>
                      <a:pt x="121065" y="781080"/>
                      <a:pt x="121065" y="781080"/>
                      <a:pt x="152400" y="749745"/>
                    </a:cubicBezTo>
                    <a:cubicBezTo>
                      <a:pt x="152400" y="749745"/>
                      <a:pt x="152400" y="749745"/>
                      <a:pt x="152400" y="800308"/>
                    </a:cubicBezTo>
                    <a:cubicBezTo>
                      <a:pt x="152400" y="808854"/>
                      <a:pt x="145990" y="815975"/>
                      <a:pt x="136732" y="815975"/>
                    </a:cubicBezTo>
                    <a:cubicBezTo>
                      <a:pt x="136732" y="815975"/>
                      <a:pt x="136732" y="815975"/>
                      <a:pt x="15667" y="815975"/>
                    </a:cubicBezTo>
                    <a:cubicBezTo>
                      <a:pt x="7121" y="815975"/>
                      <a:pt x="0" y="808854"/>
                      <a:pt x="0" y="800308"/>
                    </a:cubicBezTo>
                    <a:lnTo>
                      <a:pt x="0" y="679242"/>
                    </a:lnTo>
                    <a:cubicBezTo>
                      <a:pt x="0" y="670697"/>
                      <a:pt x="7121" y="663575"/>
                      <a:pt x="15667" y="663575"/>
                    </a:cubicBezTo>
                    <a:close/>
                    <a:moveTo>
                      <a:pt x="296727" y="485775"/>
                    </a:moveTo>
                    <a:cubicBezTo>
                      <a:pt x="296727" y="485775"/>
                      <a:pt x="296727" y="485775"/>
                      <a:pt x="584335" y="485775"/>
                    </a:cubicBezTo>
                    <a:cubicBezTo>
                      <a:pt x="592921" y="485775"/>
                      <a:pt x="600075" y="492991"/>
                      <a:pt x="600075" y="501650"/>
                    </a:cubicBezTo>
                    <a:cubicBezTo>
                      <a:pt x="600075" y="511031"/>
                      <a:pt x="592921" y="517525"/>
                      <a:pt x="584335" y="517525"/>
                    </a:cubicBezTo>
                    <a:cubicBezTo>
                      <a:pt x="584335" y="517525"/>
                      <a:pt x="584335" y="517525"/>
                      <a:pt x="296727" y="517525"/>
                    </a:cubicBezTo>
                    <a:cubicBezTo>
                      <a:pt x="288142" y="517525"/>
                      <a:pt x="280987" y="511031"/>
                      <a:pt x="280987" y="501650"/>
                    </a:cubicBezTo>
                    <a:cubicBezTo>
                      <a:pt x="280987" y="492991"/>
                      <a:pt x="288142" y="485775"/>
                      <a:pt x="296727" y="485775"/>
                    </a:cubicBezTo>
                    <a:close/>
                    <a:moveTo>
                      <a:pt x="296727" y="400050"/>
                    </a:moveTo>
                    <a:cubicBezTo>
                      <a:pt x="296727" y="400050"/>
                      <a:pt x="296727" y="400050"/>
                      <a:pt x="584335" y="400050"/>
                    </a:cubicBezTo>
                    <a:cubicBezTo>
                      <a:pt x="592921" y="400050"/>
                      <a:pt x="600075" y="406544"/>
                      <a:pt x="600075" y="415925"/>
                    </a:cubicBezTo>
                    <a:cubicBezTo>
                      <a:pt x="600075" y="424584"/>
                      <a:pt x="592921" y="431800"/>
                      <a:pt x="584335" y="431800"/>
                    </a:cubicBezTo>
                    <a:cubicBezTo>
                      <a:pt x="584335" y="431800"/>
                      <a:pt x="584335" y="431800"/>
                      <a:pt x="296727" y="431800"/>
                    </a:cubicBezTo>
                    <a:cubicBezTo>
                      <a:pt x="288142" y="431800"/>
                      <a:pt x="280987" y="424584"/>
                      <a:pt x="280987" y="415925"/>
                    </a:cubicBezTo>
                    <a:cubicBezTo>
                      <a:pt x="280987" y="406544"/>
                      <a:pt x="288142" y="400050"/>
                      <a:pt x="296727" y="400050"/>
                    </a:cubicBezTo>
                    <a:close/>
                    <a:moveTo>
                      <a:pt x="15667" y="382587"/>
                    </a:moveTo>
                    <a:cubicBezTo>
                      <a:pt x="15667" y="382587"/>
                      <a:pt x="15667" y="382587"/>
                      <a:pt x="107534" y="382587"/>
                    </a:cubicBezTo>
                    <a:cubicBezTo>
                      <a:pt x="107534" y="382587"/>
                      <a:pt x="107534" y="382587"/>
                      <a:pt x="76200" y="413776"/>
                    </a:cubicBezTo>
                    <a:lnTo>
                      <a:pt x="31334" y="413776"/>
                    </a:lnTo>
                    <a:cubicBezTo>
                      <a:pt x="31334" y="413776"/>
                      <a:pt x="31334" y="413776"/>
                      <a:pt x="31334" y="503798"/>
                    </a:cubicBezTo>
                    <a:cubicBezTo>
                      <a:pt x="31334" y="503798"/>
                      <a:pt x="31334" y="503798"/>
                      <a:pt x="121065" y="503798"/>
                    </a:cubicBezTo>
                    <a:cubicBezTo>
                      <a:pt x="121065" y="503798"/>
                      <a:pt x="121065" y="503798"/>
                      <a:pt x="121065" y="499545"/>
                    </a:cubicBezTo>
                    <a:cubicBezTo>
                      <a:pt x="121065" y="499545"/>
                      <a:pt x="121065" y="499545"/>
                      <a:pt x="152400" y="468356"/>
                    </a:cubicBezTo>
                    <a:cubicBezTo>
                      <a:pt x="152400" y="468356"/>
                      <a:pt x="152400" y="468356"/>
                      <a:pt x="152400" y="519393"/>
                    </a:cubicBezTo>
                    <a:cubicBezTo>
                      <a:pt x="152400" y="527899"/>
                      <a:pt x="145990" y="534987"/>
                      <a:pt x="136732" y="534987"/>
                    </a:cubicBezTo>
                    <a:cubicBezTo>
                      <a:pt x="136732" y="534987"/>
                      <a:pt x="136732" y="534987"/>
                      <a:pt x="15667" y="534987"/>
                    </a:cubicBezTo>
                    <a:cubicBezTo>
                      <a:pt x="7121" y="534987"/>
                      <a:pt x="0" y="527899"/>
                      <a:pt x="0" y="519393"/>
                    </a:cubicBezTo>
                    <a:cubicBezTo>
                      <a:pt x="0" y="519393"/>
                      <a:pt x="0" y="519393"/>
                      <a:pt x="0" y="398182"/>
                    </a:cubicBezTo>
                    <a:cubicBezTo>
                      <a:pt x="0" y="389675"/>
                      <a:pt x="7121" y="382587"/>
                      <a:pt x="15667" y="382587"/>
                    </a:cubicBezTo>
                    <a:close/>
                    <a:moveTo>
                      <a:pt x="301266" y="31750"/>
                    </a:moveTo>
                    <a:cubicBezTo>
                      <a:pt x="294097" y="31750"/>
                      <a:pt x="286211" y="33176"/>
                      <a:pt x="279758" y="36027"/>
                    </a:cubicBezTo>
                    <a:cubicBezTo>
                      <a:pt x="264703" y="41016"/>
                      <a:pt x="252515" y="52420"/>
                      <a:pt x="246062" y="66675"/>
                    </a:cubicBezTo>
                    <a:cubicBezTo>
                      <a:pt x="246062" y="66675"/>
                      <a:pt x="246062" y="66675"/>
                      <a:pt x="357187" y="66675"/>
                    </a:cubicBezTo>
                    <a:cubicBezTo>
                      <a:pt x="350018" y="52420"/>
                      <a:pt x="337830" y="41016"/>
                      <a:pt x="323491" y="36027"/>
                    </a:cubicBezTo>
                    <a:cubicBezTo>
                      <a:pt x="316322" y="33176"/>
                      <a:pt x="309153" y="31750"/>
                      <a:pt x="301266" y="31750"/>
                    </a:cubicBezTo>
                    <a:close/>
                    <a:moveTo>
                      <a:pt x="300832" y="0"/>
                    </a:moveTo>
                    <a:cubicBezTo>
                      <a:pt x="330885" y="0"/>
                      <a:pt x="356645" y="13529"/>
                      <a:pt x="373818" y="35602"/>
                    </a:cubicBezTo>
                    <a:cubicBezTo>
                      <a:pt x="380973" y="44147"/>
                      <a:pt x="386698" y="54827"/>
                      <a:pt x="390275" y="66220"/>
                    </a:cubicBezTo>
                    <a:cubicBezTo>
                      <a:pt x="390275" y="66220"/>
                      <a:pt x="390275" y="66220"/>
                      <a:pt x="439648" y="66220"/>
                    </a:cubicBezTo>
                    <a:cubicBezTo>
                      <a:pt x="443226" y="66220"/>
                      <a:pt x="446088" y="69068"/>
                      <a:pt x="446088" y="73340"/>
                    </a:cubicBezTo>
                    <a:cubicBezTo>
                      <a:pt x="446088" y="73340"/>
                      <a:pt x="446088" y="73340"/>
                      <a:pt x="446088" y="113927"/>
                    </a:cubicBezTo>
                    <a:cubicBezTo>
                      <a:pt x="446088" y="113927"/>
                      <a:pt x="446088" y="113927"/>
                      <a:pt x="446088" y="145256"/>
                    </a:cubicBezTo>
                    <a:cubicBezTo>
                      <a:pt x="446088" y="145256"/>
                      <a:pt x="446088" y="145256"/>
                      <a:pt x="446088" y="178010"/>
                    </a:cubicBezTo>
                    <a:cubicBezTo>
                      <a:pt x="446088" y="186555"/>
                      <a:pt x="439648" y="193675"/>
                      <a:pt x="431062" y="193675"/>
                    </a:cubicBezTo>
                    <a:lnTo>
                      <a:pt x="171317" y="193675"/>
                    </a:lnTo>
                    <a:cubicBezTo>
                      <a:pt x="162731" y="193675"/>
                      <a:pt x="155575" y="186555"/>
                      <a:pt x="155575" y="178010"/>
                    </a:cubicBezTo>
                    <a:cubicBezTo>
                      <a:pt x="155575" y="178010"/>
                      <a:pt x="155575" y="178010"/>
                      <a:pt x="155575" y="145256"/>
                    </a:cubicBezTo>
                    <a:cubicBezTo>
                      <a:pt x="155575" y="145256"/>
                      <a:pt x="155575" y="145256"/>
                      <a:pt x="155575" y="113927"/>
                    </a:cubicBezTo>
                    <a:cubicBezTo>
                      <a:pt x="155575" y="113927"/>
                      <a:pt x="155575" y="113927"/>
                      <a:pt x="155575" y="73340"/>
                    </a:cubicBezTo>
                    <a:cubicBezTo>
                      <a:pt x="155575" y="69068"/>
                      <a:pt x="159153" y="66220"/>
                      <a:pt x="162731" y="66220"/>
                    </a:cubicBezTo>
                    <a:cubicBezTo>
                      <a:pt x="162731" y="66220"/>
                      <a:pt x="162731" y="66220"/>
                      <a:pt x="212104" y="66220"/>
                    </a:cubicBezTo>
                    <a:cubicBezTo>
                      <a:pt x="215681" y="54827"/>
                      <a:pt x="220690" y="44147"/>
                      <a:pt x="227846" y="35602"/>
                    </a:cubicBezTo>
                    <a:cubicBezTo>
                      <a:pt x="245019" y="13529"/>
                      <a:pt x="271494" y="0"/>
                      <a:pt x="300832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34DEDC9-55B4-87F0-C05D-C9A8C309DE33}"/>
              </a:ext>
            </a:extLst>
          </p:cNvPr>
          <p:cNvGrpSpPr>
            <a:grpSpLocks noChangeAspect="1"/>
          </p:cNvGrpSpPr>
          <p:nvPr/>
        </p:nvGrpSpPr>
        <p:grpSpPr>
          <a:xfrm>
            <a:off x="1402613" y="1210250"/>
            <a:ext cx="470262" cy="470262"/>
            <a:chOff x="5272088" y="2605088"/>
            <a:chExt cx="1646237" cy="1646237"/>
          </a:xfrm>
        </p:grpSpPr>
        <p:sp>
          <p:nvSpPr>
            <p:cNvPr id="58" name="AutoShape 3">
              <a:extLst>
                <a:ext uri="{FF2B5EF4-FFF2-40B4-BE49-F238E27FC236}">
                  <a16:creationId xmlns:a16="http://schemas.microsoft.com/office/drawing/2014/main" id="{199A7693-E8EB-BE35-73B2-0D8F4101ADE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272088" y="2605088"/>
              <a:ext cx="1646237" cy="1646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07CC11BE-5644-A075-4822-425E3F3623C5}"/>
                </a:ext>
              </a:extLst>
            </p:cNvPr>
            <p:cNvGrpSpPr/>
            <p:nvPr/>
          </p:nvGrpSpPr>
          <p:grpSpPr>
            <a:xfrm>
              <a:off x="5545138" y="2887663"/>
              <a:ext cx="1100137" cy="1192212"/>
              <a:chOff x="5545138" y="2887663"/>
              <a:chExt cx="1100137" cy="1192212"/>
            </a:xfrm>
          </p:grpSpPr>
          <p:sp>
            <p:nvSpPr>
              <p:cNvPr id="60" name="Freeform 35">
                <a:extLst>
                  <a:ext uri="{FF2B5EF4-FFF2-40B4-BE49-F238E27FC236}">
                    <a16:creationId xmlns:a16="http://schemas.microsoft.com/office/drawing/2014/main" id="{460D2690-7F64-8BFB-2119-460203E50A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5138" y="2887663"/>
                <a:ext cx="1100137" cy="1192212"/>
              </a:xfrm>
              <a:custGeom>
                <a:avLst/>
                <a:gdLst>
                  <a:gd name="connsiteX0" fmla="*/ 31750 w 1100137"/>
                  <a:gd name="connsiteY0" fmla="*/ 280987 h 1192212"/>
                  <a:gd name="connsiteX1" fmla="*/ 31750 w 1100137"/>
                  <a:gd name="connsiteY1" fmla="*/ 1162049 h 1192212"/>
                  <a:gd name="connsiteX2" fmla="*/ 655637 w 1100137"/>
                  <a:gd name="connsiteY2" fmla="*/ 1162049 h 1192212"/>
                  <a:gd name="connsiteX3" fmla="*/ 655637 w 1100137"/>
                  <a:gd name="connsiteY3" fmla="*/ 1068387 h 1192212"/>
                  <a:gd name="connsiteX4" fmla="*/ 655637 w 1100137"/>
                  <a:gd name="connsiteY4" fmla="*/ 1052512 h 1192212"/>
                  <a:gd name="connsiteX5" fmla="*/ 655637 w 1100137"/>
                  <a:gd name="connsiteY5" fmla="*/ 1036637 h 1192212"/>
                  <a:gd name="connsiteX6" fmla="*/ 655637 w 1100137"/>
                  <a:gd name="connsiteY6" fmla="*/ 1025524 h 1192212"/>
                  <a:gd name="connsiteX7" fmla="*/ 655637 w 1100137"/>
                  <a:gd name="connsiteY7" fmla="*/ 1009649 h 1192212"/>
                  <a:gd name="connsiteX8" fmla="*/ 655637 w 1100137"/>
                  <a:gd name="connsiteY8" fmla="*/ 993774 h 1192212"/>
                  <a:gd name="connsiteX9" fmla="*/ 655637 w 1100137"/>
                  <a:gd name="connsiteY9" fmla="*/ 974724 h 1192212"/>
                  <a:gd name="connsiteX10" fmla="*/ 655637 w 1100137"/>
                  <a:gd name="connsiteY10" fmla="*/ 958849 h 1192212"/>
                  <a:gd name="connsiteX11" fmla="*/ 655637 w 1100137"/>
                  <a:gd name="connsiteY11" fmla="*/ 942974 h 1192212"/>
                  <a:gd name="connsiteX12" fmla="*/ 655637 w 1100137"/>
                  <a:gd name="connsiteY12" fmla="*/ 927099 h 1192212"/>
                  <a:gd name="connsiteX13" fmla="*/ 655637 w 1100137"/>
                  <a:gd name="connsiteY13" fmla="*/ 920749 h 1192212"/>
                  <a:gd name="connsiteX14" fmla="*/ 655637 w 1100137"/>
                  <a:gd name="connsiteY14" fmla="*/ 911224 h 1192212"/>
                  <a:gd name="connsiteX15" fmla="*/ 655637 w 1100137"/>
                  <a:gd name="connsiteY15" fmla="*/ 900112 h 1192212"/>
                  <a:gd name="connsiteX16" fmla="*/ 655637 w 1100137"/>
                  <a:gd name="connsiteY16" fmla="*/ 890587 h 1192212"/>
                  <a:gd name="connsiteX17" fmla="*/ 655637 w 1100137"/>
                  <a:gd name="connsiteY17" fmla="*/ 884237 h 1192212"/>
                  <a:gd name="connsiteX18" fmla="*/ 655637 w 1100137"/>
                  <a:gd name="connsiteY18" fmla="*/ 868362 h 1192212"/>
                  <a:gd name="connsiteX19" fmla="*/ 655637 w 1100137"/>
                  <a:gd name="connsiteY19" fmla="*/ 819149 h 1192212"/>
                  <a:gd name="connsiteX20" fmla="*/ 655637 w 1100137"/>
                  <a:gd name="connsiteY20" fmla="*/ 796924 h 1192212"/>
                  <a:gd name="connsiteX21" fmla="*/ 655637 w 1100137"/>
                  <a:gd name="connsiteY21" fmla="*/ 787399 h 1192212"/>
                  <a:gd name="connsiteX22" fmla="*/ 655637 w 1100137"/>
                  <a:gd name="connsiteY22" fmla="*/ 765174 h 1192212"/>
                  <a:gd name="connsiteX23" fmla="*/ 655637 w 1100137"/>
                  <a:gd name="connsiteY23" fmla="*/ 715962 h 1192212"/>
                  <a:gd name="connsiteX24" fmla="*/ 655637 w 1100137"/>
                  <a:gd name="connsiteY24" fmla="*/ 693737 h 1192212"/>
                  <a:gd name="connsiteX25" fmla="*/ 655637 w 1100137"/>
                  <a:gd name="connsiteY25" fmla="*/ 685799 h 1192212"/>
                  <a:gd name="connsiteX26" fmla="*/ 655637 w 1100137"/>
                  <a:gd name="connsiteY26" fmla="*/ 661987 h 1192212"/>
                  <a:gd name="connsiteX27" fmla="*/ 655637 w 1100137"/>
                  <a:gd name="connsiteY27" fmla="*/ 612774 h 1192212"/>
                  <a:gd name="connsiteX28" fmla="*/ 655637 w 1100137"/>
                  <a:gd name="connsiteY28" fmla="*/ 590549 h 1192212"/>
                  <a:gd name="connsiteX29" fmla="*/ 655637 w 1100137"/>
                  <a:gd name="connsiteY29" fmla="*/ 582612 h 1192212"/>
                  <a:gd name="connsiteX30" fmla="*/ 655637 w 1100137"/>
                  <a:gd name="connsiteY30" fmla="*/ 560387 h 1192212"/>
                  <a:gd name="connsiteX31" fmla="*/ 655637 w 1100137"/>
                  <a:gd name="connsiteY31" fmla="*/ 509587 h 1192212"/>
                  <a:gd name="connsiteX32" fmla="*/ 655637 w 1100137"/>
                  <a:gd name="connsiteY32" fmla="*/ 487362 h 1192212"/>
                  <a:gd name="connsiteX33" fmla="*/ 655637 w 1100137"/>
                  <a:gd name="connsiteY33" fmla="*/ 479425 h 1192212"/>
                  <a:gd name="connsiteX34" fmla="*/ 655637 w 1100137"/>
                  <a:gd name="connsiteY34" fmla="*/ 457200 h 1192212"/>
                  <a:gd name="connsiteX35" fmla="*/ 655637 w 1100137"/>
                  <a:gd name="connsiteY35" fmla="*/ 407987 h 1192212"/>
                  <a:gd name="connsiteX36" fmla="*/ 655637 w 1100137"/>
                  <a:gd name="connsiteY36" fmla="*/ 384175 h 1192212"/>
                  <a:gd name="connsiteX37" fmla="*/ 655637 w 1100137"/>
                  <a:gd name="connsiteY37" fmla="*/ 376237 h 1192212"/>
                  <a:gd name="connsiteX38" fmla="*/ 655637 w 1100137"/>
                  <a:gd name="connsiteY38" fmla="*/ 354012 h 1192212"/>
                  <a:gd name="connsiteX39" fmla="*/ 655637 w 1100137"/>
                  <a:gd name="connsiteY39" fmla="*/ 304800 h 1192212"/>
                  <a:gd name="connsiteX40" fmla="*/ 655637 w 1100137"/>
                  <a:gd name="connsiteY40" fmla="*/ 282575 h 1192212"/>
                  <a:gd name="connsiteX41" fmla="*/ 655637 w 1100137"/>
                  <a:gd name="connsiteY41" fmla="*/ 280987 h 1192212"/>
                  <a:gd name="connsiteX42" fmla="*/ 539750 w 1100137"/>
                  <a:gd name="connsiteY42" fmla="*/ 280987 h 1192212"/>
                  <a:gd name="connsiteX43" fmla="*/ 490537 w 1100137"/>
                  <a:gd name="connsiteY43" fmla="*/ 280987 h 1192212"/>
                  <a:gd name="connsiteX44" fmla="*/ 474662 w 1100137"/>
                  <a:gd name="connsiteY44" fmla="*/ 280987 h 1192212"/>
                  <a:gd name="connsiteX45" fmla="*/ 458787 w 1100137"/>
                  <a:gd name="connsiteY45" fmla="*/ 280987 h 1192212"/>
                  <a:gd name="connsiteX46" fmla="*/ 444500 w 1100137"/>
                  <a:gd name="connsiteY46" fmla="*/ 280987 h 1192212"/>
                  <a:gd name="connsiteX47" fmla="*/ 428625 w 1100137"/>
                  <a:gd name="connsiteY47" fmla="*/ 280987 h 1192212"/>
                  <a:gd name="connsiteX48" fmla="*/ 414337 w 1100137"/>
                  <a:gd name="connsiteY48" fmla="*/ 280987 h 1192212"/>
                  <a:gd name="connsiteX49" fmla="*/ 398462 w 1100137"/>
                  <a:gd name="connsiteY49" fmla="*/ 280987 h 1192212"/>
                  <a:gd name="connsiteX50" fmla="*/ 382587 w 1100137"/>
                  <a:gd name="connsiteY50" fmla="*/ 280987 h 1192212"/>
                  <a:gd name="connsiteX51" fmla="*/ 325437 w 1100137"/>
                  <a:gd name="connsiteY51" fmla="*/ 280987 h 1192212"/>
                  <a:gd name="connsiteX52" fmla="*/ 284163 w 1100137"/>
                  <a:gd name="connsiteY52" fmla="*/ 280987 h 1192212"/>
                  <a:gd name="connsiteX53" fmla="*/ 268288 w 1100137"/>
                  <a:gd name="connsiteY53" fmla="*/ 280987 h 1192212"/>
                  <a:gd name="connsiteX54" fmla="*/ 252413 w 1100137"/>
                  <a:gd name="connsiteY54" fmla="*/ 280987 h 1192212"/>
                  <a:gd name="connsiteX55" fmla="*/ 238125 w 1100137"/>
                  <a:gd name="connsiteY55" fmla="*/ 280987 h 1192212"/>
                  <a:gd name="connsiteX56" fmla="*/ 222250 w 1100137"/>
                  <a:gd name="connsiteY56" fmla="*/ 280987 h 1192212"/>
                  <a:gd name="connsiteX57" fmla="*/ 206375 w 1100137"/>
                  <a:gd name="connsiteY57" fmla="*/ 280987 h 1192212"/>
                  <a:gd name="connsiteX58" fmla="*/ 238125 w 1100137"/>
                  <a:gd name="connsiteY58" fmla="*/ 155575 h 1192212"/>
                  <a:gd name="connsiteX59" fmla="*/ 238125 w 1100137"/>
                  <a:gd name="connsiteY59" fmla="*/ 249259 h 1192212"/>
                  <a:gd name="connsiteX60" fmla="*/ 251719 w 1100137"/>
                  <a:gd name="connsiteY60" fmla="*/ 249259 h 1192212"/>
                  <a:gd name="connsiteX61" fmla="*/ 267459 w 1100137"/>
                  <a:gd name="connsiteY61" fmla="*/ 249259 h 1192212"/>
                  <a:gd name="connsiteX62" fmla="*/ 283200 w 1100137"/>
                  <a:gd name="connsiteY62" fmla="*/ 249259 h 1192212"/>
                  <a:gd name="connsiteX63" fmla="*/ 381934 w 1100137"/>
                  <a:gd name="connsiteY63" fmla="*/ 249259 h 1192212"/>
                  <a:gd name="connsiteX64" fmla="*/ 397674 w 1100137"/>
                  <a:gd name="connsiteY64" fmla="*/ 249259 h 1192212"/>
                  <a:gd name="connsiteX65" fmla="*/ 413415 w 1100137"/>
                  <a:gd name="connsiteY65" fmla="*/ 249259 h 1192212"/>
                  <a:gd name="connsiteX66" fmla="*/ 429155 w 1100137"/>
                  <a:gd name="connsiteY66" fmla="*/ 249259 h 1192212"/>
                  <a:gd name="connsiteX67" fmla="*/ 444895 w 1100137"/>
                  <a:gd name="connsiteY67" fmla="*/ 249259 h 1192212"/>
                  <a:gd name="connsiteX68" fmla="*/ 458489 w 1100137"/>
                  <a:gd name="connsiteY68" fmla="*/ 249259 h 1192212"/>
                  <a:gd name="connsiteX69" fmla="*/ 474229 w 1100137"/>
                  <a:gd name="connsiteY69" fmla="*/ 249259 h 1192212"/>
                  <a:gd name="connsiteX70" fmla="*/ 489970 w 1100137"/>
                  <a:gd name="connsiteY70" fmla="*/ 249259 h 1192212"/>
                  <a:gd name="connsiteX71" fmla="*/ 670983 w 1100137"/>
                  <a:gd name="connsiteY71" fmla="*/ 249259 h 1192212"/>
                  <a:gd name="connsiteX72" fmla="*/ 677422 w 1100137"/>
                  <a:gd name="connsiteY72" fmla="*/ 250690 h 1192212"/>
                  <a:gd name="connsiteX73" fmla="*/ 686723 w 1100137"/>
                  <a:gd name="connsiteY73" fmla="*/ 264993 h 1192212"/>
                  <a:gd name="connsiteX74" fmla="*/ 686723 w 1100137"/>
                  <a:gd name="connsiteY74" fmla="*/ 273575 h 1192212"/>
                  <a:gd name="connsiteX75" fmla="*/ 686723 w 1100137"/>
                  <a:gd name="connsiteY75" fmla="*/ 282156 h 1192212"/>
                  <a:gd name="connsiteX76" fmla="*/ 686723 w 1100137"/>
                  <a:gd name="connsiteY76" fmla="*/ 304326 h 1192212"/>
                  <a:gd name="connsiteX77" fmla="*/ 686723 w 1100137"/>
                  <a:gd name="connsiteY77" fmla="*/ 353671 h 1192212"/>
                  <a:gd name="connsiteX78" fmla="*/ 686723 w 1100137"/>
                  <a:gd name="connsiteY78" fmla="*/ 375841 h 1192212"/>
                  <a:gd name="connsiteX79" fmla="*/ 686723 w 1100137"/>
                  <a:gd name="connsiteY79" fmla="*/ 384422 h 1192212"/>
                  <a:gd name="connsiteX80" fmla="*/ 686723 w 1100137"/>
                  <a:gd name="connsiteY80" fmla="*/ 407307 h 1192212"/>
                  <a:gd name="connsiteX81" fmla="*/ 686723 w 1100137"/>
                  <a:gd name="connsiteY81" fmla="*/ 457367 h 1192212"/>
                  <a:gd name="connsiteX82" fmla="*/ 686723 w 1100137"/>
                  <a:gd name="connsiteY82" fmla="*/ 478822 h 1192212"/>
                  <a:gd name="connsiteX83" fmla="*/ 686723 w 1100137"/>
                  <a:gd name="connsiteY83" fmla="*/ 487404 h 1192212"/>
                  <a:gd name="connsiteX84" fmla="*/ 686723 w 1100137"/>
                  <a:gd name="connsiteY84" fmla="*/ 509573 h 1192212"/>
                  <a:gd name="connsiteX85" fmla="*/ 686723 w 1100137"/>
                  <a:gd name="connsiteY85" fmla="*/ 560349 h 1192212"/>
                  <a:gd name="connsiteX86" fmla="*/ 686723 w 1100137"/>
                  <a:gd name="connsiteY86" fmla="*/ 582518 h 1192212"/>
                  <a:gd name="connsiteX87" fmla="*/ 686723 w 1100137"/>
                  <a:gd name="connsiteY87" fmla="*/ 591100 h 1192212"/>
                  <a:gd name="connsiteX88" fmla="*/ 686723 w 1100137"/>
                  <a:gd name="connsiteY88" fmla="*/ 612555 h 1192212"/>
                  <a:gd name="connsiteX89" fmla="*/ 686723 w 1100137"/>
                  <a:gd name="connsiteY89" fmla="*/ 662615 h 1192212"/>
                  <a:gd name="connsiteX90" fmla="*/ 686723 w 1100137"/>
                  <a:gd name="connsiteY90" fmla="*/ 685500 h 1192212"/>
                  <a:gd name="connsiteX91" fmla="*/ 686723 w 1100137"/>
                  <a:gd name="connsiteY91" fmla="*/ 694081 h 1192212"/>
                  <a:gd name="connsiteX92" fmla="*/ 686723 w 1100137"/>
                  <a:gd name="connsiteY92" fmla="*/ 716251 h 1192212"/>
                  <a:gd name="connsiteX93" fmla="*/ 686723 w 1100137"/>
                  <a:gd name="connsiteY93" fmla="*/ 765596 h 1192212"/>
                  <a:gd name="connsiteX94" fmla="*/ 686723 w 1100137"/>
                  <a:gd name="connsiteY94" fmla="*/ 787766 h 1192212"/>
                  <a:gd name="connsiteX95" fmla="*/ 686723 w 1100137"/>
                  <a:gd name="connsiteY95" fmla="*/ 796348 h 1192212"/>
                  <a:gd name="connsiteX96" fmla="*/ 686723 w 1100137"/>
                  <a:gd name="connsiteY96" fmla="*/ 819232 h 1192212"/>
                  <a:gd name="connsiteX97" fmla="*/ 686723 w 1100137"/>
                  <a:gd name="connsiteY97" fmla="*/ 868577 h 1192212"/>
                  <a:gd name="connsiteX98" fmla="*/ 686723 w 1100137"/>
                  <a:gd name="connsiteY98" fmla="*/ 884311 h 1192212"/>
                  <a:gd name="connsiteX99" fmla="*/ 686723 w 1100137"/>
                  <a:gd name="connsiteY99" fmla="*/ 890747 h 1192212"/>
                  <a:gd name="connsiteX100" fmla="*/ 686723 w 1100137"/>
                  <a:gd name="connsiteY100" fmla="*/ 900044 h 1192212"/>
                  <a:gd name="connsiteX101" fmla="*/ 686723 w 1100137"/>
                  <a:gd name="connsiteY101" fmla="*/ 911486 h 1192212"/>
                  <a:gd name="connsiteX102" fmla="*/ 686723 w 1100137"/>
                  <a:gd name="connsiteY102" fmla="*/ 921498 h 1192212"/>
                  <a:gd name="connsiteX103" fmla="*/ 686723 w 1100137"/>
                  <a:gd name="connsiteY103" fmla="*/ 927220 h 1192212"/>
                  <a:gd name="connsiteX104" fmla="*/ 686723 w 1100137"/>
                  <a:gd name="connsiteY104" fmla="*/ 942953 h 1192212"/>
                  <a:gd name="connsiteX105" fmla="*/ 686723 w 1100137"/>
                  <a:gd name="connsiteY105" fmla="*/ 958686 h 1192212"/>
                  <a:gd name="connsiteX106" fmla="*/ 686723 w 1100137"/>
                  <a:gd name="connsiteY106" fmla="*/ 974419 h 1192212"/>
                  <a:gd name="connsiteX107" fmla="*/ 686723 w 1100137"/>
                  <a:gd name="connsiteY107" fmla="*/ 1009462 h 1192212"/>
                  <a:gd name="connsiteX108" fmla="*/ 686723 w 1100137"/>
                  <a:gd name="connsiteY108" fmla="*/ 1025195 h 1192212"/>
                  <a:gd name="connsiteX109" fmla="*/ 686723 w 1100137"/>
                  <a:gd name="connsiteY109" fmla="*/ 1036637 h 1192212"/>
                  <a:gd name="connsiteX110" fmla="*/ 862012 w 1100137"/>
                  <a:gd name="connsiteY110" fmla="*/ 1036637 h 1192212"/>
                  <a:gd name="connsiteX111" fmla="*/ 862012 w 1100137"/>
                  <a:gd name="connsiteY111" fmla="*/ 974419 h 1192212"/>
                  <a:gd name="connsiteX112" fmla="*/ 862012 w 1100137"/>
                  <a:gd name="connsiteY112" fmla="*/ 958686 h 1192212"/>
                  <a:gd name="connsiteX113" fmla="*/ 862012 w 1100137"/>
                  <a:gd name="connsiteY113" fmla="*/ 942953 h 1192212"/>
                  <a:gd name="connsiteX114" fmla="*/ 862012 w 1100137"/>
                  <a:gd name="connsiteY114" fmla="*/ 927220 h 1192212"/>
                  <a:gd name="connsiteX115" fmla="*/ 862012 w 1100137"/>
                  <a:gd name="connsiteY115" fmla="*/ 911486 h 1192212"/>
                  <a:gd name="connsiteX116" fmla="*/ 862012 w 1100137"/>
                  <a:gd name="connsiteY116" fmla="*/ 900044 h 1192212"/>
                  <a:gd name="connsiteX117" fmla="*/ 862012 w 1100137"/>
                  <a:gd name="connsiteY117" fmla="*/ 884311 h 1192212"/>
                  <a:gd name="connsiteX118" fmla="*/ 862012 w 1100137"/>
                  <a:gd name="connsiteY118" fmla="*/ 868577 h 1192212"/>
                  <a:gd name="connsiteX119" fmla="*/ 862012 w 1100137"/>
                  <a:gd name="connsiteY119" fmla="*/ 796348 h 1192212"/>
                  <a:gd name="connsiteX120" fmla="*/ 862012 w 1100137"/>
                  <a:gd name="connsiteY120" fmla="*/ 765596 h 1192212"/>
                  <a:gd name="connsiteX121" fmla="*/ 862012 w 1100137"/>
                  <a:gd name="connsiteY121" fmla="*/ 694081 h 1192212"/>
                  <a:gd name="connsiteX122" fmla="*/ 862012 w 1100137"/>
                  <a:gd name="connsiteY122" fmla="*/ 662615 h 1192212"/>
                  <a:gd name="connsiteX123" fmla="*/ 862012 w 1100137"/>
                  <a:gd name="connsiteY123" fmla="*/ 591100 h 1192212"/>
                  <a:gd name="connsiteX124" fmla="*/ 862012 w 1100137"/>
                  <a:gd name="connsiteY124" fmla="*/ 560349 h 1192212"/>
                  <a:gd name="connsiteX125" fmla="*/ 862012 w 1100137"/>
                  <a:gd name="connsiteY125" fmla="*/ 487404 h 1192212"/>
                  <a:gd name="connsiteX126" fmla="*/ 862012 w 1100137"/>
                  <a:gd name="connsiteY126" fmla="*/ 457367 h 1192212"/>
                  <a:gd name="connsiteX127" fmla="*/ 862012 w 1100137"/>
                  <a:gd name="connsiteY127" fmla="*/ 384422 h 1192212"/>
                  <a:gd name="connsiteX128" fmla="*/ 862012 w 1100137"/>
                  <a:gd name="connsiteY128" fmla="*/ 353671 h 1192212"/>
                  <a:gd name="connsiteX129" fmla="*/ 862012 w 1100137"/>
                  <a:gd name="connsiteY129" fmla="*/ 282156 h 1192212"/>
                  <a:gd name="connsiteX130" fmla="*/ 862012 w 1100137"/>
                  <a:gd name="connsiteY130" fmla="*/ 250690 h 1192212"/>
                  <a:gd name="connsiteX131" fmla="*/ 862012 w 1100137"/>
                  <a:gd name="connsiteY131" fmla="*/ 179175 h 1192212"/>
                  <a:gd name="connsiteX132" fmla="*/ 862012 w 1100137"/>
                  <a:gd name="connsiteY132" fmla="*/ 155575 h 1192212"/>
                  <a:gd name="connsiteX133" fmla="*/ 532182 w 1100137"/>
                  <a:gd name="connsiteY133" fmla="*/ 155575 h 1192212"/>
                  <a:gd name="connsiteX134" fmla="*/ 489970 w 1100137"/>
                  <a:gd name="connsiteY134" fmla="*/ 155575 h 1192212"/>
                  <a:gd name="connsiteX135" fmla="*/ 474229 w 1100137"/>
                  <a:gd name="connsiteY135" fmla="*/ 155575 h 1192212"/>
                  <a:gd name="connsiteX136" fmla="*/ 458489 w 1100137"/>
                  <a:gd name="connsiteY136" fmla="*/ 155575 h 1192212"/>
                  <a:gd name="connsiteX137" fmla="*/ 444895 w 1100137"/>
                  <a:gd name="connsiteY137" fmla="*/ 155575 h 1192212"/>
                  <a:gd name="connsiteX138" fmla="*/ 429155 w 1100137"/>
                  <a:gd name="connsiteY138" fmla="*/ 155575 h 1192212"/>
                  <a:gd name="connsiteX139" fmla="*/ 413415 w 1100137"/>
                  <a:gd name="connsiteY139" fmla="*/ 155575 h 1192212"/>
                  <a:gd name="connsiteX140" fmla="*/ 397674 w 1100137"/>
                  <a:gd name="connsiteY140" fmla="*/ 155575 h 1192212"/>
                  <a:gd name="connsiteX141" fmla="*/ 381934 w 1100137"/>
                  <a:gd name="connsiteY141" fmla="*/ 155575 h 1192212"/>
                  <a:gd name="connsiteX142" fmla="*/ 238125 w 1100137"/>
                  <a:gd name="connsiteY142" fmla="*/ 155575 h 1192212"/>
                  <a:gd name="connsiteX143" fmla="*/ 444500 w 1100137"/>
                  <a:gd name="connsiteY143" fmla="*/ 31750 h 1192212"/>
                  <a:gd name="connsiteX144" fmla="*/ 444500 w 1100137"/>
                  <a:gd name="connsiteY144" fmla="*/ 125266 h 1192212"/>
                  <a:gd name="connsiteX145" fmla="*/ 458079 w 1100137"/>
                  <a:gd name="connsiteY145" fmla="*/ 125266 h 1192212"/>
                  <a:gd name="connsiteX146" fmla="*/ 473801 w 1100137"/>
                  <a:gd name="connsiteY146" fmla="*/ 125266 h 1192212"/>
                  <a:gd name="connsiteX147" fmla="*/ 489523 w 1100137"/>
                  <a:gd name="connsiteY147" fmla="*/ 125266 h 1192212"/>
                  <a:gd name="connsiteX148" fmla="*/ 876862 w 1100137"/>
                  <a:gd name="connsiteY148" fmla="*/ 125266 h 1192212"/>
                  <a:gd name="connsiteX149" fmla="*/ 879006 w 1100137"/>
                  <a:gd name="connsiteY149" fmla="*/ 125266 h 1192212"/>
                  <a:gd name="connsiteX150" fmla="*/ 892584 w 1100137"/>
                  <a:gd name="connsiteY150" fmla="*/ 140971 h 1192212"/>
                  <a:gd name="connsiteX151" fmla="*/ 892584 w 1100137"/>
                  <a:gd name="connsiteY151" fmla="*/ 149537 h 1192212"/>
                  <a:gd name="connsiteX152" fmla="*/ 892584 w 1100137"/>
                  <a:gd name="connsiteY152" fmla="*/ 180233 h 1192212"/>
                  <a:gd name="connsiteX153" fmla="*/ 892584 w 1100137"/>
                  <a:gd name="connsiteY153" fmla="*/ 251619 h 1192212"/>
                  <a:gd name="connsiteX154" fmla="*/ 892584 w 1100137"/>
                  <a:gd name="connsiteY154" fmla="*/ 283029 h 1192212"/>
                  <a:gd name="connsiteX155" fmla="*/ 892584 w 1100137"/>
                  <a:gd name="connsiteY155" fmla="*/ 354415 h 1192212"/>
                  <a:gd name="connsiteX156" fmla="*/ 892584 w 1100137"/>
                  <a:gd name="connsiteY156" fmla="*/ 385111 h 1192212"/>
                  <a:gd name="connsiteX157" fmla="*/ 892584 w 1100137"/>
                  <a:gd name="connsiteY157" fmla="*/ 457924 h 1192212"/>
                  <a:gd name="connsiteX158" fmla="*/ 892584 w 1100137"/>
                  <a:gd name="connsiteY158" fmla="*/ 487906 h 1192212"/>
                  <a:gd name="connsiteX159" fmla="*/ 892584 w 1100137"/>
                  <a:gd name="connsiteY159" fmla="*/ 560720 h 1192212"/>
                  <a:gd name="connsiteX160" fmla="*/ 892584 w 1100137"/>
                  <a:gd name="connsiteY160" fmla="*/ 591416 h 1192212"/>
                  <a:gd name="connsiteX161" fmla="*/ 892584 w 1100137"/>
                  <a:gd name="connsiteY161" fmla="*/ 662802 h 1192212"/>
                  <a:gd name="connsiteX162" fmla="*/ 892584 w 1100137"/>
                  <a:gd name="connsiteY162" fmla="*/ 694212 h 1192212"/>
                  <a:gd name="connsiteX163" fmla="*/ 892584 w 1100137"/>
                  <a:gd name="connsiteY163" fmla="*/ 765598 h 1192212"/>
                  <a:gd name="connsiteX164" fmla="*/ 892584 w 1100137"/>
                  <a:gd name="connsiteY164" fmla="*/ 796294 h 1192212"/>
                  <a:gd name="connsiteX165" fmla="*/ 892584 w 1100137"/>
                  <a:gd name="connsiteY165" fmla="*/ 884098 h 1192212"/>
                  <a:gd name="connsiteX166" fmla="*/ 892584 w 1100137"/>
                  <a:gd name="connsiteY166" fmla="*/ 899803 h 1192212"/>
                  <a:gd name="connsiteX167" fmla="*/ 892584 w 1100137"/>
                  <a:gd name="connsiteY167" fmla="*/ 911225 h 1192212"/>
                  <a:gd name="connsiteX168" fmla="*/ 1068387 w 1100137"/>
                  <a:gd name="connsiteY168" fmla="*/ 911225 h 1192212"/>
                  <a:gd name="connsiteX169" fmla="*/ 1068387 w 1100137"/>
                  <a:gd name="connsiteY169" fmla="*/ 31750 h 1192212"/>
                  <a:gd name="connsiteX170" fmla="*/ 444500 w 1100137"/>
                  <a:gd name="connsiteY170" fmla="*/ 31750 h 1192212"/>
                  <a:gd name="connsiteX171" fmla="*/ 427911 w 1100137"/>
                  <a:gd name="connsiteY171" fmla="*/ 0 h 1192212"/>
                  <a:gd name="connsiteX172" fmla="*/ 429339 w 1100137"/>
                  <a:gd name="connsiteY172" fmla="*/ 0 h 1192212"/>
                  <a:gd name="connsiteX173" fmla="*/ 1084421 w 1100137"/>
                  <a:gd name="connsiteY173" fmla="*/ 0 h 1192212"/>
                  <a:gd name="connsiteX174" fmla="*/ 1086564 w 1100137"/>
                  <a:gd name="connsiteY174" fmla="*/ 0 h 1192212"/>
                  <a:gd name="connsiteX175" fmla="*/ 1100137 w 1100137"/>
                  <a:gd name="connsiteY175" fmla="*/ 15706 h 1192212"/>
                  <a:gd name="connsiteX176" fmla="*/ 1100137 w 1100137"/>
                  <a:gd name="connsiteY176" fmla="*/ 926642 h 1192212"/>
                  <a:gd name="connsiteX177" fmla="*/ 1084421 w 1100137"/>
                  <a:gd name="connsiteY177" fmla="*/ 942347 h 1192212"/>
                  <a:gd name="connsiteX178" fmla="*/ 892969 w 1100137"/>
                  <a:gd name="connsiteY178" fmla="*/ 942347 h 1192212"/>
                  <a:gd name="connsiteX179" fmla="*/ 892969 w 1100137"/>
                  <a:gd name="connsiteY179" fmla="*/ 958053 h 1192212"/>
                  <a:gd name="connsiteX180" fmla="*/ 892969 w 1100137"/>
                  <a:gd name="connsiteY180" fmla="*/ 973759 h 1192212"/>
                  <a:gd name="connsiteX181" fmla="*/ 892969 w 1100137"/>
                  <a:gd name="connsiteY181" fmla="*/ 1051574 h 1192212"/>
                  <a:gd name="connsiteX182" fmla="*/ 877252 w 1100137"/>
                  <a:gd name="connsiteY182" fmla="*/ 1067280 h 1192212"/>
                  <a:gd name="connsiteX183" fmla="*/ 686514 w 1100137"/>
                  <a:gd name="connsiteY183" fmla="*/ 1067280 h 1192212"/>
                  <a:gd name="connsiteX184" fmla="*/ 686514 w 1100137"/>
                  <a:gd name="connsiteY184" fmla="*/ 1176506 h 1192212"/>
                  <a:gd name="connsiteX185" fmla="*/ 670798 w 1100137"/>
                  <a:gd name="connsiteY185" fmla="*/ 1192212 h 1192212"/>
                  <a:gd name="connsiteX186" fmla="*/ 15716 w 1100137"/>
                  <a:gd name="connsiteY186" fmla="*/ 1192212 h 1192212"/>
                  <a:gd name="connsiteX187" fmla="*/ 0 w 1100137"/>
                  <a:gd name="connsiteY187" fmla="*/ 1176506 h 1192212"/>
                  <a:gd name="connsiteX188" fmla="*/ 0 w 1100137"/>
                  <a:gd name="connsiteY188" fmla="*/ 265571 h 1192212"/>
                  <a:gd name="connsiteX189" fmla="*/ 15716 w 1100137"/>
                  <a:gd name="connsiteY189" fmla="*/ 249865 h 1192212"/>
                  <a:gd name="connsiteX190" fmla="*/ 207169 w 1100137"/>
                  <a:gd name="connsiteY190" fmla="*/ 249865 h 1192212"/>
                  <a:gd name="connsiteX191" fmla="*/ 207169 w 1100137"/>
                  <a:gd name="connsiteY191" fmla="*/ 140638 h 1192212"/>
                  <a:gd name="connsiteX192" fmla="*/ 222885 w 1100137"/>
                  <a:gd name="connsiteY192" fmla="*/ 124933 h 1192212"/>
                  <a:gd name="connsiteX193" fmla="*/ 382191 w 1100137"/>
                  <a:gd name="connsiteY193" fmla="*/ 124933 h 1192212"/>
                  <a:gd name="connsiteX194" fmla="*/ 397907 w 1100137"/>
                  <a:gd name="connsiteY194" fmla="*/ 124933 h 1192212"/>
                  <a:gd name="connsiteX195" fmla="*/ 413623 w 1100137"/>
                  <a:gd name="connsiteY195" fmla="*/ 124933 h 1192212"/>
                  <a:gd name="connsiteX196" fmla="*/ 413623 w 1100137"/>
                  <a:gd name="connsiteY196" fmla="*/ 15706 h 1192212"/>
                  <a:gd name="connsiteX197" fmla="*/ 427911 w 1100137"/>
                  <a:gd name="connsiteY197" fmla="*/ 0 h 119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</a:cxnLst>
                <a:rect l="l" t="t" r="r" b="b"/>
                <a:pathLst>
                  <a:path w="1100137" h="1192212">
                    <a:moveTo>
                      <a:pt x="31750" y="280987"/>
                    </a:moveTo>
                    <a:lnTo>
                      <a:pt x="31750" y="1162049"/>
                    </a:lnTo>
                    <a:lnTo>
                      <a:pt x="655637" y="1162049"/>
                    </a:lnTo>
                    <a:lnTo>
                      <a:pt x="655637" y="1068387"/>
                    </a:lnTo>
                    <a:lnTo>
                      <a:pt x="655637" y="1052512"/>
                    </a:lnTo>
                    <a:lnTo>
                      <a:pt x="655637" y="1036637"/>
                    </a:lnTo>
                    <a:lnTo>
                      <a:pt x="655637" y="1025524"/>
                    </a:lnTo>
                    <a:lnTo>
                      <a:pt x="655637" y="1009649"/>
                    </a:lnTo>
                    <a:lnTo>
                      <a:pt x="655637" y="993774"/>
                    </a:lnTo>
                    <a:lnTo>
                      <a:pt x="655637" y="974724"/>
                    </a:lnTo>
                    <a:lnTo>
                      <a:pt x="655637" y="958849"/>
                    </a:lnTo>
                    <a:lnTo>
                      <a:pt x="655637" y="942974"/>
                    </a:lnTo>
                    <a:lnTo>
                      <a:pt x="655637" y="927099"/>
                    </a:lnTo>
                    <a:lnTo>
                      <a:pt x="655637" y="920749"/>
                    </a:lnTo>
                    <a:lnTo>
                      <a:pt x="655637" y="911224"/>
                    </a:lnTo>
                    <a:lnTo>
                      <a:pt x="655637" y="900112"/>
                    </a:lnTo>
                    <a:lnTo>
                      <a:pt x="655637" y="890587"/>
                    </a:lnTo>
                    <a:lnTo>
                      <a:pt x="655637" y="884237"/>
                    </a:lnTo>
                    <a:lnTo>
                      <a:pt x="655637" y="868362"/>
                    </a:lnTo>
                    <a:lnTo>
                      <a:pt x="655637" y="819149"/>
                    </a:lnTo>
                    <a:lnTo>
                      <a:pt x="655637" y="796924"/>
                    </a:lnTo>
                    <a:lnTo>
                      <a:pt x="655637" y="787399"/>
                    </a:lnTo>
                    <a:lnTo>
                      <a:pt x="655637" y="765174"/>
                    </a:lnTo>
                    <a:lnTo>
                      <a:pt x="655637" y="715962"/>
                    </a:lnTo>
                    <a:lnTo>
                      <a:pt x="655637" y="693737"/>
                    </a:lnTo>
                    <a:lnTo>
                      <a:pt x="655637" y="685799"/>
                    </a:lnTo>
                    <a:lnTo>
                      <a:pt x="655637" y="661987"/>
                    </a:lnTo>
                    <a:lnTo>
                      <a:pt x="655637" y="612774"/>
                    </a:lnTo>
                    <a:lnTo>
                      <a:pt x="655637" y="590549"/>
                    </a:lnTo>
                    <a:lnTo>
                      <a:pt x="655637" y="582612"/>
                    </a:lnTo>
                    <a:lnTo>
                      <a:pt x="655637" y="560387"/>
                    </a:lnTo>
                    <a:lnTo>
                      <a:pt x="655637" y="509587"/>
                    </a:lnTo>
                    <a:lnTo>
                      <a:pt x="655637" y="487362"/>
                    </a:lnTo>
                    <a:lnTo>
                      <a:pt x="655637" y="479425"/>
                    </a:lnTo>
                    <a:lnTo>
                      <a:pt x="655637" y="457200"/>
                    </a:lnTo>
                    <a:lnTo>
                      <a:pt x="655637" y="407987"/>
                    </a:lnTo>
                    <a:lnTo>
                      <a:pt x="655637" y="384175"/>
                    </a:lnTo>
                    <a:lnTo>
                      <a:pt x="655637" y="376237"/>
                    </a:lnTo>
                    <a:lnTo>
                      <a:pt x="655637" y="354012"/>
                    </a:lnTo>
                    <a:lnTo>
                      <a:pt x="655637" y="304800"/>
                    </a:lnTo>
                    <a:lnTo>
                      <a:pt x="655637" y="282575"/>
                    </a:lnTo>
                    <a:lnTo>
                      <a:pt x="655637" y="280987"/>
                    </a:lnTo>
                    <a:lnTo>
                      <a:pt x="539750" y="280987"/>
                    </a:lnTo>
                    <a:lnTo>
                      <a:pt x="490537" y="280987"/>
                    </a:lnTo>
                    <a:lnTo>
                      <a:pt x="474662" y="280987"/>
                    </a:lnTo>
                    <a:lnTo>
                      <a:pt x="458787" y="280987"/>
                    </a:lnTo>
                    <a:lnTo>
                      <a:pt x="444500" y="280987"/>
                    </a:lnTo>
                    <a:lnTo>
                      <a:pt x="428625" y="280987"/>
                    </a:lnTo>
                    <a:lnTo>
                      <a:pt x="414337" y="280987"/>
                    </a:lnTo>
                    <a:lnTo>
                      <a:pt x="398462" y="280987"/>
                    </a:lnTo>
                    <a:lnTo>
                      <a:pt x="382587" y="280987"/>
                    </a:lnTo>
                    <a:lnTo>
                      <a:pt x="325437" y="280987"/>
                    </a:lnTo>
                    <a:lnTo>
                      <a:pt x="284163" y="280987"/>
                    </a:lnTo>
                    <a:lnTo>
                      <a:pt x="268288" y="280987"/>
                    </a:lnTo>
                    <a:lnTo>
                      <a:pt x="252413" y="280987"/>
                    </a:lnTo>
                    <a:lnTo>
                      <a:pt x="238125" y="280987"/>
                    </a:lnTo>
                    <a:lnTo>
                      <a:pt x="222250" y="280987"/>
                    </a:lnTo>
                    <a:lnTo>
                      <a:pt x="206375" y="280987"/>
                    </a:lnTo>
                    <a:close/>
                    <a:moveTo>
                      <a:pt x="238125" y="155575"/>
                    </a:moveTo>
                    <a:cubicBezTo>
                      <a:pt x="238125" y="155575"/>
                      <a:pt x="238125" y="155575"/>
                      <a:pt x="238125" y="249259"/>
                    </a:cubicBezTo>
                    <a:cubicBezTo>
                      <a:pt x="238125" y="249259"/>
                      <a:pt x="238125" y="249259"/>
                      <a:pt x="251719" y="249259"/>
                    </a:cubicBezTo>
                    <a:cubicBezTo>
                      <a:pt x="251719" y="249259"/>
                      <a:pt x="251719" y="249259"/>
                      <a:pt x="267459" y="249259"/>
                    </a:cubicBezTo>
                    <a:cubicBezTo>
                      <a:pt x="267459" y="249259"/>
                      <a:pt x="267459" y="249259"/>
                      <a:pt x="283200" y="249259"/>
                    </a:cubicBezTo>
                    <a:cubicBezTo>
                      <a:pt x="283200" y="249259"/>
                      <a:pt x="283200" y="249259"/>
                      <a:pt x="381934" y="249259"/>
                    </a:cubicBezTo>
                    <a:cubicBezTo>
                      <a:pt x="381934" y="249259"/>
                      <a:pt x="381934" y="249259"/>
                      <a:pt x="397674" y="249259"/>
                    </a:cubicBezTo>
                    <a:cubicBezTo>
                      <a:pt x="397674" y="249259"/>
                      <a:pt x="397674" y="249259"/>
                      <a:pt x="413415" y="249259"/>
                    </a:cubicBezTo>
                    <a:cubicBezTo>
                      <a:pt x="413415" y="249259"/>
                      <a:pt x="413415" y="249259"/>
                      <a:pt x="429155" y="249259"/>
                    </a:cubicBezTo>
                    <a:cubicBezTo>
                      <a:pt x="429155" y="249259"/>
                      <a:pt x="429155" y="249259"/>
                      <a:pt x="444895" y="249259"/>
                    </a:cubicBezTo>
                    <a:cubicBezTo>
                      <a:pt x="444895" y="249259"/>
                      <a:pt x="444895" y="249259"/>
                      <a:pt x="458489" y="249259"/>
                    </a:cubicBezTo>
                    <a:cubicBezTo>
                      <a:pt x="458489" y="249259"/>
                      <a:pt x="458489" y="249259"/>
                      <a:pt x="474229" y="249259"/>
                    </a:cubicBezTo>
                    <a:cubicBezTo>
                      <a:pt x="474229" y="249259"/>
                      <a:pt x="474229" y="249259"/>
                      <a:pt x="489970" y="249259"/>
                    </a:cubicBezTo>
                    <a:cubicBezTo>
                      <a:pt x="489970" y="249259"/>
                      <a:pt x="489970" y="249259"/>
                      <a:pt x="670983" y="249259"/>
                    </a:cubicBezTo>
                    <a:cubicBezTo>
                      <a:pt x="673129" y="249259"/>
                      <a:pt x="675275" y="249975"/>
                      <a:pt x="677422" y="250690"/>
                    </a:cubicBezTo>
                    <a:cubicBezTo>
                      <a:pt x="682430" y="253550"/>
                      <a:pt x="686723" y="258556"/>
                      <a:pt x="686723" y="264993"/>
                    </a:cubicBezTo>
                    <a:cubicBezTo>
                      <a:pt x="686723" y="264993"/>
                      <a:pt x="686723" y="264993"/>
                      <a:pt x="686723" y="273575"/>
                    </a:cubicBezTo>
                    <a:cubicBezTo>
                      <a:pt x="686723" y="273575"/>
                      <a:pt x="686723" y="273575"/>
                      <a:pt x="686723" y="282156"/>
                    </a:cubicBezTo>
                    <a:cubicBezTo>
                      <a:pt x="686723" y="282156"/>
                      <a:pt x="686723" y="282156"/>
                      <a:pt x="686723" y="304326"/>
                    </a:cubicBezTo>
                    <a:cubicBezTo>
                      <a:pt x="686723" y="304326"/>
                      <a:pt x="686723" y="304326"/>
                      <a:pt x="686723" y="353671"/>
                    </a:cubicBezTo>
                    <a:cubicBezTo>
                      <a:pt x="686723" y="353671"/>
                      <a:pt x="686723" y="353671"/>
                      <a:pt x="686723" y="375841"/>
                    </a:cubicBezTo>
                    <a:cubicBezTo>
                      <a:pt x="686723" y="375841"/>
                      <a:pt x="686723" y="375841"/>
                      <a:pt x="686723" y="384422"/>
                    </a:cubicBezTo>
                    <a:cubicBezTo>
                      <a:pt x="686723" y="384422"/>
                      <a:pt x="686723" y="384422"/>
                      <a:pt x="686723" y="407307"/>
                    </a:cubicBezTo>
                    <a:cubicBezTo>
                      <a:pt x="686723" y="407307"/>
                      <a:pt x="686723" y="407307"/>
                      <a:pt x="686723" y="457367"/>
                    </a:cubicBezTo>
                    <a:cubicBezTo>
                      <a:pt x="686723" y="457367"/>
                      <a:pt x="686723" y="457367"/>
                      <a:pt x="686723" y="478822"/>
                    </a:cubicBezTo>
                    <a:cubicBezTo>
                      <a:pt x="686723" y="478822"/>
                      <a:pt x="686723" y="478822"/>
                      <a:pt x="686723" y="487404"/>
                    </a:cubicBezTo>
                    <a:cubicBezTo>
                      <a:pt x="686723" y="487404"/>
                      <a:pt x="686723" y="487404"/>
                      <a:pt x="686723" y="509573"/>
                    </a:cubicBezTo>
                    <a:cubicBezTo>
                      <a:pt x="686723" y="509573"/>
                      <a:pt x="686723" y="509573"/>
                      <a:pt x="686723" y="560349"/>
                    </a:cubicBezTo>
                    <a:cubicBezTo>
                      <a:pt x="686723" y="560349"/>
                      <a:pt x="686723" y="560349"/>
                      <a:pt x="686723" y="582518"/>
                    </a:cubicBezTo>
                    <a:cubicBezTo>
                      <a:pt x="686723" y="582518"/>
                      <a:pt x="686723" y="582518"/>
                      <a:pt x="686723" y="591100"/>
                    </a:cubicBezTo>
                    <a:cubicBezTo>
                      <a:pt x="686723" y="591100"/>
                      <a:pt x="686723" y="591100"/>
                      <a:pt x="686723" y="612555"/>
                    </a:cubicBezTo>
                    <a:cubicBezTo>
                      <a:pt x="686723" y="612555"/>
                      <a:pt x="686723" y="612555"/>
                      <a:pt x="686723" y="662615"/>
                    </a:cubicBezTo>
                    <a:cubicBezTo>
                      <a:pt x="686723" y="662615"/>
                      <a:pt x="686723" y="662615"/>
                      <a:pt x="686723" y="685500"/>
                    </a:cubicBezTo>
                    <a:cubicBezTo>
                      <a:pt x="686723" y="685500"/>
                      <a:pt x="686723" y="685500"/>
                      <a:pt x="686723" y="694081"/>
                    </a:cubicBezTo>
                    <a:cubicBezTo>
                      <a:pt x="686723" y="694081"/>
                      <a:pt x="686723" y="694081"/>
                      <a:pt x="686723" y="716251"/>
                    </a:cubicBezTo>
                    <a:cubicBezTo>
                      <a:pt x="686723" y="716251"/>
                      <a:pt x="686723" y="716251"/>
                      <a:pt x="686723" y="765596"/>
                    </a:cubicBezTo>
                    <a:cubicBezTo>
                      <a:pt x="686723" y="765596"/>
                      <a:pt x="686723" y="765596"/>
                      <a:pt x="686723" y="787766"/>
                    </a:cubicBezTo>
                    <a:cubicBezTo>
                      <a:pt x="686723" y="787766"/>
                      <a:pt x="686723" y="787766"/>
                      <a:pt x="686723" y="796348"/>
                    </a:cubicBezTo>
                    <a:cubicBezTo>
                      <a:pt x="686723" y="796348"/>
                      <a:pt x="686723" y="796348"/>
                      <a:pt x="686723" y="819232"/>
                    </a:cubicBezTo>
                    <a:cubicBezTo>
                      <a:pt x="686723" y="819232"/>
                      <a:pt x="686723" y="819232"/>
                      <a:pt x="686723" y="868577"/>
                    </a:cubicBezTo>
                    <a:cubicBezTo>
                      <a:pt x="686723" y="868577"/>
                      <a:pt x="686723" y="868577"/>
                      <a:pt x="686723" y="884311"/>
                    </a:cubicBezTo>
                    <a:cubicBezTo>
                      <a:pt x="686723" y="884311"/>
                      <a:pt x="686723" y="884311"/>
                      <a:pt x="686723" y="890747"/>
                    </a:cubicBezTo>
                    <a:cubicBezTo>
                      <a:pt x="686723" y="890747"/>
                      <a:pt x="686723" y="890747"/>
                      <a:pt x="686723" y="900044"/>
                    </a:cubicBezTo>
                    <a:cubicBezTo>
                      <a:pt x="686723" y="900044"/>
                      <a:pt x="686723" y="900044"/>
                      <a:pt x="686723" y="911486"/>
                    </a:cubicBezTo>
                    <a:cubicBezTo>
                      <a:pt x="686723" y="911486"/>
                      <a:pt x="686723" y="911486"/>
                      <a:pt x="686723" y="921498"/>
                    </a:cubicBezTo>
                    <a:cubicBezTo>
                      <a:pt x="686723" y="921498"/>
                      <a:pt x="686723" y="921498"/>
                      <a:pt x="686723" y="927220"/>
                    </a:cubicBezTo>
                    <a:cubicBezTo>
                      <a:pt x="686723" y="927220"/>
                      <a:pt x="686723" y="927220"/>
                      <a:pt x="686723" y="942953"/>
                    </a:cubicBezTo>
                    <a:cubicBezTo>
                      <a:pt x="686723" y="942953"/>
                      <a:pt x="686723" y="942953"/>
                      <a:pt x="686723" y="958686"/>
                    </a:cubicBezTo>
                    <a:cubicBezTo>
                      <a:pt x="686723" y="958686"/>
                      <a:pt x="686723" y="958686"/>
                      <a:pt x="686723" y="974419"/>
                    </a:cubicBezTo>
                    <a:cubicBezTo>
                      <a:pt x="686723" y="974419"/>
                      <a:pt x="686723" y="974419"/>
                      <a:pt x="686723" y="1009462"/>
                    </a:cubicBezTo>
                    <a:cubicBezTo>
                      <a:pt x="686723" y="1009462"/>
                      <a:pt x="686723" y="1009462"/>
                      <a:pt x="686723" y="1025195"/>
                    </a:cubicBezTo>
                    <a:cubicBezTo>
                      <a:pt x="686723" y="1025195"/>
                      <a:pt x="686723" y="1025195"/>
                      <a:pt x="686723" y="1036637"/>
                    </a:cubicBezTo>
                    <a:cubicBezTo>
                      <a:pt x="686723" y="1036637"/>
                      <a:pt x="686723" y="1036637"/>
                      <a:pt x="862012" y="1036637"/>
                    </a:cubicBezTo>
                    <a:cubicBezTo>
                      <a:pt x="862012" y="1036637"/>
                      <a:pt x="862012" y="1036637"/>
                      <a:pt x="862012" y="974419"/>
                    </a:cubicBezTo>
                    <a:cubicBezTo>
                      <a:pt x="862012" y="974419"/>
                      <a:pt x="862012" y="974419"/>
                      <a:pt x="862012" y="958686"/>
                    </a:cubicBezTo>
                    <a:cubicBezTo>
                      <a:pt x="862012" y="958686"/>
                      <a:pt x="862012" y="958686"/>
                      <a:pt x="862012" y="942953"/>
                    </a:cubicBezTo>
                    <a:cubicBezTo>
                      <a:pt x="862012" y="942953"/>
                      <a:pt x="862012" y="942953"/>
                      <a:pt x="862012" y="927220"/>
                    </a:cubicBezTo>
                    <a:cubicBezTo>
                      <a:pt x="862012" y="927220"/>
                      <a:pt x="862012" y="927220"/>
                      <a:pt x="862012" y="911486"/>
                    </a:cubicBezTo>
                    <a:cubicBezTo>
                      <a:pt x="862012" y="911486"/>
                      <a:pt x="862012" y="911486"/>
                      <a:pt x="862012" y="900044"/>
                    </a:cubicBezTo>
                    <a:cubicBezTo>
                      <a:pt x="862012" y="900044"/>
                      <a:pt x="862012" y="900044"/>
                      <a:pt x="862012" y="884311"/>
                    </a:cubicBezTo>
                    <a:cubicBezTo>
                      <a:pt x="862012" y="884311"/>
                      <a:pt x="862012" y="884311"/>
                      <a:pt x="862012" y="868577"/>
                    </a:cubicBezTo>
                    <a:cubicBezTo>
                      <a:pt x="862012" y="868577"/>
                      <a:pt x="862012" y="868577"/>
                      <a:pt x="862012" y="796348"/>
                    </a:cubicBezTo>
                    <a:cubicBezTo>
                      <a:pt x="862012" y="796348"/>
                      <a:pt x="862012" y="796348"/>
                      <a:pt x="862012" y="765596"/>
                    </a:cubicBezTo>
                    <a:cubicBezTo>
                      <a:pt x="862012" y="765596"/>
                      <a:pt x="862012" y="765596"/>
                      <a:pt x="862012" y="694081"/>
                    </a:cubicBezTo>
                    <a:cubicBezTo>
                      <a:pt x="862012" y="694081"/>
                      <a:pt x="862012" y="694081"/>
                      <a:pt x="862012" y="662615"/>
                    </a:cubicBezTo>
                    <a:cubicBezTo>
                      <a:pt x="862012" y="662615"/>
                      <a:pt x="862012" y="662615"/>
                      <a:pt x="862012" y="591100"/>
                    </a:cubicBezTo>
                    <a:cubicBezTo>
                      <a:pt x="862012" y="591100"/>
                      <a:pt x="862012" y="591100"/>
                      <a:pt x="862012" y="560349"/>
                    </a:cubicBezTo>
                    <a:cubicBezTo>
                      <a:pt x="862012" y="560349"/>
                      <a:pt x="862012" y="560349"/>
                      <a:pt x="862012" y="487404"/>
                    </a:cubicBezTo>
                    <a:cubicBezTo>
                      <a:pt x="862012" y="487404"/>
                      <a:pt x="862012" y="487404"/>
                      <a:pt x="862012" y="457367"/>
                    </a:cubicBezTo>
                    <a:cubicBezTo>
                      <a:pt x="862012" y="457367"/>
                      <a:pt x="862012" y="457367"/>
                      <a:pt x="862012" y="384422"/>
                    </a:cubicBezTo>
                    <a:cubicBezTo>
                      <a:pt x="862012" y="384422"/>
                      <a:pt x="862012" y="384422"/>
                      <a:pt x="862012" y="353671"/>
                    </a:cubicBezTo>
                    <a:cubicBezTo>
                      <a:pt x="862012" y="353671"/>
                      <a:pt x="862012" y="353671"/>
                      <a:pt x="862012" y="282156"/>
                    </a:cubicBezTo>
                    <a:cubicBezTo>
                      <a:pt x="862012" y="282156"/>
                      <a:pt x="862012" y="282156"/>
                      <a:pt x="862012" y="250690"/>
                    </a:cubicBezTo>
                    <a:cubicBezTo>
                      <a:pt x="862012" y="250690"/>
                      <a:pt x="862012" y="250690"/>
                      <a:pt x="862012" y="179175"/>
                    </a:cubicBezTo>
                    <a:cubicBezTo>
                      <a:pt x="862012" y="179175"/>
                      <a:pt x="862012" y="179175"/>
                      <a:pt x="862012" y="155575"/>
                    </a:cubicBezTo>
                    <a:cubicBezTo>
                      <a:pt x="862012" y="155575"/>
                      <a:pt x="862012" y="155575"/>
                      <a:pt x="532182" y="155575"/>
                    </a:cubicBezTo>
                    <a:cubicBezTo>
                      <a:pt x="532182" y="155575"/>
                      <a:pt x="532182" y="155575"/>
                      <a:pt x="489970" y="155575"/>
                    </a:cubicBezTo>
                    <a:cubicBezTo>
                      <a:pt x="489970" y="155575"/>
                      <a:pt x="489970" y="155575"/>
                      <a:pt x="474229" y="155575"/>
                    </a:cubicBezTo>
                    <a:cubicBezTo>
                      <a:pt x="474229" y="155575"/>
                      <a:pt x="474229" y="155575"/>
                      <a:pt x="458489" y="155575"/>
                    </a:cubicBezTo>
                    <a:cubicBezTo>
                      <a:pt x="458489" y="155575"/>
                      <a:pt x="458489" y="155575"/>
                      <a:pt x="444895" y="155575"/>
                    </a:cubicBezTo>
                    <a:cubicBezTo>
                      <a:pt x="444895" y="155575"/>
                      <a:pt x="444895" y="155575"/>
                      <a:pt x="429155" y="155575"/>
                    </a:cubicBezTo>
                    <a:cubicBezTo>
                      <a:pt x="429155" y="155575"/>
                      <a:pt x="429155" y="155575"/>
                      <a:pt x="413415" y="155575"/>
                    </a:cubicBezTo>
                    <a:cubicBezTo>
                      <a:pt x="413415" y="155575"/>
                      <a:pt x="413415" y="155575"/>
                      <a:pt x="397674" y="155575"/>
                    </a:cubicBezTo>
                    <a:cubicBezTo>
                      <a:pt x="397674" y="155575"/>
                      <a:pt x="397674" y="155575"/>
                      <a:pt x="381934" y="155575"/>
                    </a:cubicBezTo>
                    <a:cubicBezTo>
                      <a:pt x="381934" y="155575"/>
                      <a:pt x="381934" y="155575"/>
                      <a:pt x="238125" y="155575"/>
                    </a:cubicBezTo>
                    <a:close/>
                    <a:moveTo>
                      <a:pt x="444500" y="31750"/>
                    </a:moveTo>
                    <a:lnTo>
                      <a:pt x="444500" y="125266"/>
                    </a:lnTo>
                    <a:cubicBezTo>
                      <a:pt x="444500" y="125266"/>
                      <a:pt x="444500" y="125266"/>
                      <a:pt x="458079" y="125266"/>
                    </a:cubicBezTo>
                    <a:cubicBezTo>
                      <a:pt x="458079" y="125266"/>
                      <a:pt x="458079" y="125266"/>
                      <a:pt x="473801" y="125266"/>
                    </a:cubicBezTo>
                    <a:cubicBezTo>
                      <a:pt x="473801" y="125266"/>
                      <a:pt x="473801" y="125266"/>
                      <a:pt x="489523" y="125266"/>
                    </a:cubicBezTo>
                    <a:cubicBezTo>
                      <a:pt x="489523" y="125266"/>
                      <a:pt x="489523" y="125266"/>
                      <a:pt x="876862" y="125266"/>
                    </a:cubicBezTo>
                    <a:cubicBezTo>
                      <a:pt x="877576" y="125266"/>
                      <a:pt x="878291" y="125266"/>
                      <a:pt x="879006" y="125266"/>
                    </a:cubicBezTo>
                    <a:cubicBezTo>
                      <a:pt x="886867" y="125980"/>
                      <a:pt x="892584" y="133118"/>
                      <a:pt x="892584" y="140971"/>
                    </a:cubicBezTo>
                    <a:cubicBezTo>
                      <a:pt x="892584" y="140971"/>
                      <a:pt x="892584" y="140971"/>
                      <a:pt x="892584" y="149537"/>
                    </a:cubicBezTo>
                    <a:cubicBezTo>
                      <a:pt x="892584" y="149537"/>
                      <a:pt x="892584" y="149537"/>
                      <a:pt x="892584" y="180233"/>
                    </a:cubicBezTo>
                    <a:cubicBezTo>
                      <a:pt x="892584" y="180233"/>
                      <a:pt x="892584" y="180233"/>
                      <a:pt x="892584" y="251619"/>
                    </a:cubicBezTo>
                    <a:cubicBezTo>
                      <a:pt x="892584" y="251619"/>
                      <a:pt x="892584" y="251619"/>
                      <a:pt x="892584" y="283029"/>
                    </a:cubicBezTo>
                    <a:cubicBezTo>
                      <a:pt x="892584" y="283029"/>
                      <a:pt x="892584" y="283029"/>
                      <a:pt x="892584" y="354415"/>
                    </a:cubicBezTo>
                    <a:cubicBezTo>
                      <a:pt x="892584" y="354415"/>
                      <a:pt x="892584" y="354415"/>
                      <a:pt x="892584" y="385111"/>
                    </a:cubicBezTo>
                    <a:cubicBezTo>
                      <a:pt x="892584" y="385111"/>
                      <a:pt x="892584" y="385111"/>
                      <a:pt x="892584" y="457924"/>
                    </a:cubicBezTo>
                    <a:cubicBezTo>
                      <a:pt x="892584" y="457924"/>
                      <a:pt x="892584" y="457924"/>
                      <a:pt x="892584" y="487906"/>
                    </a:cubicBezTo>
                    <a:cubicBezTo>
                      <a:pt x="892584" y="487906"/>
                      <a:pt x="892584" y="487906"/>
                      <a:pt x="892584" y="560720"/>
                    </a:cubicBezTo>
                    <a:cubicBezTo>
                      <a:pt x="892584" y="560720"/>
                      <a:pt x="892584" y="560720"/>
                      <a:pt x="892584" y="591416"/>
                    </a:cubicBezTo>
                    <a:cubicBezTo>
                      <a:pt x="892584" y="591416"/>
                      <a:pt x="892584" y="591416"/>
                      <a:pt x="892584" y="662802"/>
                    </a:cubicBezTo>
                    <a:cubicBezTo>
                      <a:pt x="892584" y="662802"/>
                      <a:pt x="892584" y="662802"/>
                      <a:pt x="892584" y="694212"/>
                    </a:cubicBezTo>
                    <a:cubicBezTo>
                      <a:pt x="892584" y="694212"/>
                      <a:pt x="892584" y="694212"/>
                      <a:pt x="892584" y="765598"/>
                    </a:cubicBezTo>
                    <a:cubicBezTo>
                      <a:pt x="892584" y="765598"/>
                      <a:pt x="892584" y="765598"/>
                      <a:pt x="892584" y="796294"/>
                    </a:cubicBezTo>
                    <a:cubicBezTo>
                      <a:pt x="892584" y="796294"/>
                      <a:pt x="892584" y="796294"/>
                      <a:pt x="892584" y="884098"/>
                    </a:cubicBezTo>
                    <a:cubicBezTo>
                      <a:pt x="892584" y="884098"/>
                      <a:pt x="892584" y="884098"/>
                      <a:pt x="892584" y="899803"/>
                    </a:cubicBezTo>
                    <a:cubicBezTo>
                      <a:pt x="892584" y="899803"/>
                      <a:pt x="892584" y="899803"/>
                      <a:pt x="892584" y="911225"/>
                    </a:cubicBezTo>
                    <a:cubicBezTo>
                      <a:pt x="892584" y="911225"/>
                      <a:pt x="892584" y="911225"/>
                      <a:pt x="1068387" y="911225"/>
                    </a:cubicBezTo>
                    <a:cubicBezTo>
                      <a:pt x="1068387" y="911225"/>
                      <a:pt x="1068387" y="911225"/>
                      <a:pt x="1068387" y="31750"/>
                    </a:cubicBezTo>
                    <a:cubicBezTo>
                      <a:pt x="1068387" y="31750"/>
                      <a:pt x="1068387" y="31750"/>
                      <a:pt x="444500" y="31750"/>
                    </a:cubicBezTo>
                    <a:close/>
                    <a:moveTo>
                      <a:pt x="427911" y="0"/>
                    </a:moveTo>
                    <a:cubicBezTo>
                      <a:pt x="428625" y="0"/>
                      <a:pt x="428625" y="0"/>
                      <a:pt x="429339" y="0"/>
                    </a:cubicBezTo>
                    <a:cubicBezTo>
                      <a:pt x="429339" y="0"/>
                      <a:pt x="429339" y="0"/>
                      <a:pt x="1084421" y="0"/>
                    </a:cubicBezTo>
                    <a:cubicBezTo>
                      <a:pt x="1085135" y="0"/>
                      <a:pt x="1085850" y="0"/>
                      <a:pt x="1086564" y="0"/>
                    </a:cubicBezTo>
                    <a:cubicBezTo>
                      <a:pt x="1094422" y="714"/>
                      <a:pt x="1100137" y="7853"/>
                      <a:pt x="1100137" y="15706"/>
                    </a:cubicBezTo>
                    <a:cubicBezTo>
                      <a:pt x="1100137" y="15706"/>
                      <a:pt x="1100137" y="15706"/>
                      <a:pt x="1100137" y="926642"/>
                    </a:cubicBezTo>
                    <a:cubicBezTo>
                      <a:pt x="1100137" y="935208"/>
                      <a:pt x="1092993" y="942347"/>
                      <a:pt x="1084421" y="942347"/>
                    </a:cubicBezTo>
                    <a:cubicBezTo>
                      <a:pt x="1084421" y="942347"/>
                      <a:pt x="1084421" y="942347"/>
                      <a:pt x="892969" y="942347"/>
                    </a:cubicBezTo>
                    <a:cubicBezTo>
                      <a:pt x="892969" y="942347"/>
                      <a:pt x="892969" y="942347"/>
                      <a:pt x="892969" y="958053"/>
                    </a:cubicBezTo>
                    <a:cubicBezTo>
                      <a:pt x="892969" y="958053"/>
                      <a:pt x="892969" y="958053"/>
                      <a:pt x="892969" y="973759"/>
                    </a:cubicBezTo>
                    <a:cubicBezTo>
                      <a:pt x="892969" y="973759"/>
                      <a:pt x="892969" y="973759"/>
                      <a:pt x="892969" y="1051574"/>
                    </a:cubicBezTo>
                    <a:cubicBezTo>
                      <a:pt x="892969" y="1060141"/>
                      <a:pt x="886539" y="1067280"/>
                      <a:pt x="877252" y="1067280"/>
                    </a:cubicBezTo>
                    <a:cubicBezTo>
                      <a:pt x="877252" y="1067280"/>
                      <a:pt x="877252" y="1067280"/>
                      <a:pt x="686514" y="1067280"/>
                    </a:cubicBezTo>
                    <a:cubicBezTo>
                      <a:pt x="686514" y="1067280"/>
                      <a:pt x="686514" y="1067280"/>
                      <a:pt x="686514" y="1176506"/>
                    </a:cubicBezTo>
                    <a:cubicBezTo>
                      <a:pt x="686514" y="1185073"/>
                      <a:pt x="679371" y="1192212"/>
                      <a:pt x="670798" y="1192212"/>
                    </a:cubicBezTo>
                    <a:cubicBezTo>
                      <a:pt x="670798" y="1192212"/>
                      <a:pt x="670798" y="1192212"/>
                      <a:pt x="15716" y="1192212"/>
                    </a:cubicBezTo>
                    <a:cubicBezTo>
                      <a:pt x="7144" y="1192212"/>
                      <a:pt x="0" y="1185073"/>
                      <a:pt x="0" y="1176506"/>
                    </a:cubicBezTo>
                    <a:cubicBezTo>
                      <a:pt x="0" y="1176506"/>
                      <a:pt x="0" y="1176506"/>
                      <a:pt x="0" y="265571"/>
                    </a:cubicBezTo>
                    <a:cubicBezTo>
                      <a:pt x="0" y="257004"/>
                      <a:pt x="7144" y="249865"/>
                      <a:pt x="15716" y="249865"/>
                    </a:cubicBezTo>
                    <a:cubicBezTo>
                      <a:pt x="15716" y="249865"/>
                      <a:pt x="15716" y="249865"/>
                      <a:pt x="207169" y="249865"/>
                    </a:cubicBezTo>
                    <a:cubicBezTo>
                      <a:pt x="207169" y="249865"/>
                      <a:pt x="207169" y="249865"/>
                      <a:pt x="207169" y="140638"/>
                    </a:cubicBezTo>
                    <a:cubicBezTo>
                      <a:pt x="207169" y="132072"/>
                      <a:pt x="213598" y="124933"/>
                      <a:pt x="222885" y="124933"/>
                    </a:cubicBezTo>
                    <a:cubicBezTo>
                      <a:pt x="222885" y="124933"/>
                      <a:pt x="222885" y="124933"/>
                      <a:pt x="382191" y="124933"/>
                    </a:cubicBezTo>
                    <a:cubicBezTo>
                      <a:pt x="382191" y="124933"/>
                      <a:pt x="382191" y="124933"/>
                      <a:pt x="397907" y="124933"/>
                    </a:cubicBezTo>
                    <a:cubicBezTo>
                      <a:pt x="397907" y="124933"/>
                      <a:pt x="397907" y="124933"/>
                      <a:pt x="413623" y="124933"/>
                    </a:cubicBezTo>
                    <a:cubicBezTo>
                      <a:pt x="413623" y="124933"/>
                      <a:pt x="413623" y="124933"/>
                      <a:pt x="413623" y="15706"/>
                    </a:cubicBezTo>
                    <a:cubicBezTo>
                      <a:pt x="413623" y="7853"/>
                      <a:pt x="420053" y="714"/>
                      <a:pt x="4279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61" name="Freeform 40">
                <a:extLst>
                  <a:ext uri="{FF2B5EF4-FFF2-40B4-BE49-F238E27FC236}">
                    <a16:creationId xmlns:a16="http://schemas.microsoft.com/office/drawing/2014/main" id="{304EB3D9-156D-659A-72B8-845419F51A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1025" y="3036888"/>
                <a:ext cx="869950" cy="896937"/>
              </a:xfrm>
              <a:custGeom>
                <a:avLst/>
                <a:gdLst>
                  <a:gd name="connsiteX0" fmla="*/ 15044 w 869950"/>
                  <a:gd name="connsiteY0" fmla="*/ 866775 h 896937"/>
                  <a:gd name="connsiteX1" fmla="*/ 90979 w 869950"/>
                  <a:gd name="connsiteY1" fmla="*/ 866775 h 896937"/>
                  <a:gd name="connsiteX2" fmla="*/ 106740 w 869950"/>
                  <a:gd name="connsiteY2" fmla="*/ 866775 h 896937"/>
                  <a:gd name="connsiteX3" fmla="*/ 122500 w 869950"/>
                  <a:gd name="connsiteY3" fmla="*/ 866775 h 896937"/>
                  <a:gd name="connsiteX4" fmla="*/ 136111 w 869950"/>
                  <a:gd name="connsiteY4" fmla="*/ 866775 h 896937"/>
                  <a:gd name="connsiteX5" fmla="*/ 440568 w 869950"/>
                  <a:gd name="connsiteY5" fmla="*/ 866775 h 896937"/>
                  <a:gd name="connsiteX6" fmla="*/ 454179 w 869950"/>
                  <a:gd name="connsiteY6" fmla="*/ 875894 h 896937"/>
                  <a:gd name="connsiteX7" fmla="*/ 455612 w 869950"/>
                  <a:gd name="connsiteY7" fmla="*/ 882207 h 896937"/>
                  <a:gd name="connsiteX8" fmla="*/ 455612 w 869950"/>
                  <a:gd name="connsiteY8" fmla="*/ 883610 h 896937"/>
                  <a:gd name="connsiteX9" fmla="*/ 454896 w 869950"/>
                  <a:gd name="connsiteY9" fmla="*/ 887117 h 896937"/>
                  <a:gd name="connsiteX10" fmla="*/ 445583 w 869950"/>
                  <a:gd name="connsiteY10" fmla="*/ 896236 h 896937"/>
                  <a:gd name="connsiteX11" fmla="*/ 444150 w 869950"/>
                  <a:gd name="connsiteY11" fmla="*/ 896937 h 896937"/>
                  <a:gd name="connsiteX12" fmla="*/ 443434 w 869950"/>
                  <a:gd name="connsiteY12" fmla="*/ 896937 h 896937"/>
                  <a:gd name="connsiteX13" fmla="*/ 440568 w 869950"/>
                  <a:gd name="connsiteY13" fmla="*/ 896937 h 896937"/>
                  <a:gd name="connsiteX14" fmla="*/ 106740 w 869950"/>
                  <a:gd name="connsiteY14" fmla="*/ 896937 h 896937"/>
                  <a:gd name="connsiteX15" fmla="*/ 90979 w 869950"/>
                  <a:gd name="connsiteY15" fmla="*/ 896937 h 896937"/>
                  <a:gd name="connsiteX16" fmla="*/ 15044 w 869950"/>
                  <a:gd name="connsiteY16" fmla="*/ 896937 h 896937"/>
                  <a:gd name="connsiteX17" fmla="*/ 14328 w 869950"/>
                  <a:gd name="connsiteY17" fmla="*/ 896937 h 896937"/>
                  <a:gd name="connsiteX18" fmla="*/ 0 w 869950"/>
                  <a:gd name="connsiteY18" fmla="*/ 882207 h 896937"/>
                  <a:gd name="connsiteX19" fmla="*/ 15044 w 869950"/>
                  <a:gd name="connsiteY19" fmla="*/ 866775 h 896937"/>
                  <a:gd name="connsiteX20" fmla="*/ 15044 w 869950"/>
                  <a:gd name="connsiteY20" fmla="*/ 763587 h 896937"/>
                  <a:gd name="connsiteX21" fmla="*/ 90979 w 869950"/>
                  <a:gd name="connsiteY21" fmla="*/ 763587 h 896937"/>
                  <a:gd name="connsiteX22" fmla="*/ 106740 w 869950"/>
                  <a:gd name="connsiteY22" fmla="*/ 763587 h 896937"/>
                  <a:gd name="connsiteX23" fmla="*/ 122500 w 869950"/>
                  <a:gd name="connsiteY23" fmla="*/ 763587 h 896937"/>
                  <a:gd name="connsiteX24" fmla="*/ 136111 w 869950"/>
                  <a:gd name="connsiteY24" fmla="*/ 763587 h 896937"/>
                  <a:gd name="connsiteX25" fmla="*/ 151871 w 869950"/>
                  <a:gd name="connsiteY25" fmla="*/ 763587 h 896937"/>
                  <a:gd name="connsiteX26" fmla="*/ 167631 w 869950"/>
                  <a:gd name="connsiteY26" fmla="*/ 763587 h 896937"/>
                  <a:gd name="connsiteX27" fmla="*/ 209181 w 869950"/>
                  <a:gd name="connsiteY27" fmla="*/ 763587 h 896937"/>
                  <a:gd name="connsiteX28" fmla="*/ 266490 w 869950"/>
                  <a:gd name="connsiteY28" fmla="*/ 763587 h 896937"/>
                  <a:gd name="connsiteX29" fmla="*/ 282250 w 869950"/>
                  <a:gd name="connsiteY29" fmla="*/ 763587 h 896937"/>
                  <a:gd name="connsiteX30" fmla="*/ 298011 w 869950"/>
                  <a:gd name="connsiteY30" fmla="*/ 763587 h 896937"/>
                  <a:gd name="connsiteX31" fmla="*/ 313771 w 869950"/>
                  <a:gd name="connsiteY31" fmla="*/ 763587 h 896937"/>
                  <a:gd name="connsiteX32" fmla="*/ 440568 w 869950"/>
                  <a:gd name="connsiteY32" fmla="*/ 763587 h 896937"/>
                  <a:gd name="connsiteX33" fmla="*/ 450598 w 869950"/>
                  <a:gd name="connsiteY33" fmla="*/ 767917 h 896937"/>
                  <a:gd name="connsiteX34" fmla="*/ 452030 w 869950"/>
                  <a:gd name="connsiteY34" fmla="*/ 769360 h 896937"/>
                  <a:gd name="connsiteX35" fmla="*/ 454179 w 869950"/>
                  <a:gd name="connsiteY35" fmla="*/ 772246 h 896937"/>
                  <a:gd name="connsiteX36" fmla="*/ 455612 w 869950"/>
                  <a:gd name="connsiteY36" fmla="*/ 778019 h 896937"/>
                  <a:gd name="connsiteX37" fmla="*/ 455612 w 869950"/>
                  <a:gd name="connsiteY37" fmla="*/ 779462 h 896937"/>
                  <a:gd name="connsiteX38" fmla="*/ 455612 w 869950"/>
                  <a:gd name="connsiteY38" fmla="*/ 782348 h 896937"/>
                  <a:gd name="connsiteX39" fmla="*/ 454896 w 869950"/>
                  <a:gd name="connsiteY39" fmla="*/ 783792 h 896937"/>
                  <a:gd name="connsiteX40" fmla="*/ 454896 w 869950"/>
                  <a:gd name="connsiteY40" fmla="*/ 784513 h 896937"/>
                  <a:gd name="connsiteX41" fmla="*/ 447732 w 869950"/>
                  <a:gd name="connsiteY41" fmla="*/ 793894 h 896937"/>
                  <a:gd name="connsiteX42" fmla="*/ 445583 w 869950"/>
                  <a:gd name="connsiteY42" fmla="*/ 794616 h 896937"/>
                  <a:gd name="connsiteX43" fmla="*/ 444867 w 869950"/>
                  <a:gd name="connsiteY43" fmla="*/ 794616 h 896937"/>
                  <a:gd name="connsiteX44" fmla="*/ 443434 w 869950"/>
                  <a:gd name="connsiteY44" fmla="*/ 795337 h 896937"/>
                  <a:gd name="connsiteX45" fmla="*/ 440568 w 869950"/>
                  <a:gd name="connsiteY45" fmla="*/ 795337 h 896937"/>
                  <a:gd name="connsiteX46" fmla="*/ 287981 w 869950"/>
                  <a:gd name="connsiteY46" fmla="*/ 795337 h 896937"/>
                  <a:gd name="connsiteX47" fmla="*/ 270072 w 869950"/>
                  <a:gd name="connsiteY47" fmla="*/ 795337 h 896937"/>
                  <a:gd name="connsiteX48" fmla="*/ 167631 w 869950"/>
                  <a:gd name="connsiteY48" fmla="*/ 795337 h 896937"/>
                  <a:gd name="connsiteX49" fmla="*/ 151871 w 869950"/>
                  <a:gd name="connsiteY49" fmla="*/ 795337 h 896937"/>
                  <a:gd name="connsiteX50" fmla="*/ 136111 w 869950"/>
                  <a:gd name="connsiteY50" fmla="*/ 795337 h 896937"/>
                  <a:gd name="connsiteX51" fmla="*/ 122500 w 869950"/>
                  <a:gd name="connsiteY51" fmla="*/ 795337 h 896937"/>
                  <a:gd name="connsiteX52" fmla="*/ 106740 w 869950"/>
                  <a:gd name="connsiteY52" fmla="*/ 795337 h 896937"/>
                  <a:gd name="connsiteX53" fmla="*/ 90979 w 869950"/>
                  <a:gd name="connsiteY53" fmla="*/ 795337 h 896937"/>
                  <a:gd name="connsiteX54" fmla="*/ 15044 w 869950"/>
                  <a:gd name="connsiteY54" fmla="*/ 795337 h 896937"/>
                  <a:gd name="connsiteX55" fmla="*/ 0 w 869950"/>
                  <a:gd name="connsiteY55" fmla="*/ 779462 h 896937"/>
                  <a:gd name="connsiteX56" fmla="*/ 15044 w 869950"/>
                  <a:gd name="connsiteY56" fmla="*/ 763587 h 896937"/>
                  <a:gd name="connsiteX57" fmla="*/ 601663 w 869950"/>
                  <a:gd name="connsiteY57" fmla="*/ 741362 h 896937"/>
                  <a:gd name="connsiteX58" fmla="*/ 646907 w 869950"/>
                  <a:gd name="connsiteY58" fmla="*/ 741362 h 896937"/>
                  <a:gd name="connsiteX59" fmla="*/ 660552 w 869950"/>
                  <a:gd name="connsiteY59" fmla="*/ 750481 h 896937"/>
                  <a:gd name="connsiteX60" fmla="*/ 661988 w 869950"/>
                  <a:gd name="connsiteY60" fmla="*/ 756794 h 896937"/>
                  <a:gd name="connsiteX61" fmla="*/ 661270 w 869950"/>
                  <a:gd name="connsiteY61" fmla="*/ 761704 h 896937"/>
                  <a:gd name="connsiteX62" fmla="*/ 646907 w 869950"/>
                  <a:gd name="connsiteY62" fmla="*/ 771524 h 896937"/>
                  <a:gd name="connsiteX63" fmla="*/ 601663 w 869950"/>
                  <a:gd name="connsiteY63" fmla="*/ 771524 h 896937"/>
                  <a:gd name="connsiteX64" fmla="*/ 601663 w 869950"/>
                  <a:gd name="connsiteY64" fmla="*/ 761704 h 896937"/>
                  <a:gd name="connsiteX65" fmla="*/ 601663 w 869950"/>
                  <a:gd name="connsiteY65" fmla="*/ 750481 h 896937"/>
                  <a:gd name="connsiteX66" fmla="*/ 601663 w 869950"/>
                  <a:gd name="connsiteY66" fmla="*/ 741362 h 896937"/>
                  <a:gd name="connsiteX67" fmla="*/ 15044 w 869950"/>
                  <a:gd name="connsiteY67" fmla="*/ 661987 h 896937"/>
                  <a:gd name="connsiteX68" fmla="*/ 90979 w 869950"/>
                  <a:gd name="connsiteY68" fmla="*/ 661987 h 896937"/>
                  <a:gd name="connsiteX69" fmla="*/ 106740 w 869950"/>
                  <a:gd name="connsiteY69" fmla="*/ 661987 h 896937"/>
                  <a:gd name="connsiteX70" fmla="*/ 122500 w 869950"/>
                  <a:gd name="connsiteY70" fmla="*/ 661987 h 896937"/>
                  <a:gd name="connsiteX71" fmla="*/ 136111 w 869950"/>
                  <a:gd name="connsiteY71" fmla="*/ 661987 h 896937"/>
                  <a:gd name="connsiteX72" fmla="*/ 151871 w 869950"/>
                  <a:gd name="connsiteY72" fmla="*/ 661987 h 896937"/>
                  <a:gd name="connsiteX73" fmla="*/ 167631 w 869950"/>
                  <a:gd name="connsiteY73" fmla="*/ 661987 h 896937"/>
                  <a:gd name="connsiteX74" fmla="*/ 209181 w 869950"/>
                  <a:gd name="connsiteY74" fmla="*/ 661987 h 896937"/>
                  <a:gd name="connsiteX75" fmla="*/ 266490 w 869950"/>
                  <a:gd name="connsiteY75" fmla="*/ 661987 h 896937"/>
                  <a:gd name="connsiteX76" fmla="*/ 282250 w 869950"/>
                  <a:gd name="connsiteY76" fmla="*/ 661987 h 896937"/>
                  <a:gd name="connsiteX77" fmla="*/ 298011 w 869950"/>
                  <a:gd name="connsiteY77" fmla="*/ 661987 h 896937"/>
                  <a:gd name="connsiteX78" fmla="*/ 313771 w 869950"/>
                  <a:gd name="connsiteY78" fmla="*/ 661987 h 896937"/>
                  <a:gd name="connsiteX79" fmla="*/ 329531 w 869950"/>
                  <a:gd name="connsiteY79" fmla="*/ 661987 h 896937"/>
                  <a:gd name="connsiteX80" fmla="*/ 343142 w 869950"/>
                  <a:gd name="connsiteY80" fmla="*/ 661987 h 896937"/>
                  <a:gd name="connsiteX81" fmla="*/ 358902 w 869950"/>
                  <a:gd name="connsiteY81" fmla="*/ 661987 h 896937"/>
                  <a:gd name="connsiteX82" fmla="*/ 374662 w 869950"/>
                  <a:gd name="connsiteY82" fmla="*/ 661987 h 896937"/>
                  <a:gd name="connsiteX83" fmla="*/ 440568 w 869950"/>
                  <a:gd name="connsiteY83" fmla="*/ 661987 h 896937"/>
                  <a:gd name="connsiteX84" fmla="*/ 454179 w 869950"/>
                  <a:gd name="connsiteY84" fmla="*/ 670404 h 896937"/>
                  <a:gd name="connsiteX85" fmla="*/ 455612 w 869950"/>
                  <a:gd name="connsiteY85" fmla="*/ 677419 h 896937"/>
                  <a:gd name="connsiteX86" fmla="*/ 440568 w 869950"/>
                  <a:gd name="connsiteY86" fmla="*/ 692149 h 896937"/>
                  <a:gd name="connsiteX87" fmla="*/ 374662 w 869950"/>
                  <a:gd name="connsiteY87" fmla="*/ 692149 h 896937"/>
                  <a:gd name="connsiteX88" fmla="*/ 358902 w 869950"/>
                  <a:gd name="connsiteY88" fmla="*/ 692149 h 896937"/>
                  <a:gd name="connsiteX89" fmla="*/ 343142 w 869950"/>
                  <a:gd name="connsiteY89" fmla="*/ 692149 h 896937"/>
                  <a:gd name="connsiteX90" fmla="*/ 329531 w 869950"/>
                  <a:gd name="connsiteY90" fmla="*/ 692149 h 896937"/>
                  <a:gd name="connsiteX91" fmla="*/ 313771 w 869950"/>
                  <a:gd name="connsiteY91" fmla="*/ 692149 h 896937"/>
                  <a:gd name="connsiteX92" fmla="*/ 298011 w 869950"/>
                  <a:gd name="connsiteY92" fmla="*/ 692149 h 896937"/>
                  <a:gd name="connsiteX93" fmla="*/ 282250 w 869950"/>
                  <a:gd name="connsiteY93" fmla="*/ 692149 h 896937"/>
                  <a:gd name="connsiteX94" fmla="*/ 266490 w 869950"/>
                  <a:gd name="connsiteY94" fmla="*/ 692149 h 896937"/>
                  <a:gd name="connsiteX95" fmla="*/ 167631 w 869950"/>
                  <a:gd name="connsiteY95" fmla="*/ 692149 h 896937"/>
                  <a:gd name="connsiteX96" fmla="*/ 151871 w 869950"/>
                  <a:gd name="connsiteY96" fmla="*/ 692149 h 896937"/>
                  <a:gd name="connsiteX97" fmla="*/ 136111 w 869950"/>
                  <a:gd name="connsiteY97" fmla="*/ 692149 h 896937"/>
                  <a:gd name="connsiteX98" fmla="*/ 122500 w 869950"/>
                  <a:gd name="connsiteY98" fmla="*/ 692149 h 896937"/>
                  <a:gd name="connsiteX99" fmla="*/ 106740 w 869950"/>
                  <a:gd name="connsiteY99" fmla="*/ 692149 h 896937"/>
                  <a:gd name="connsiteX100" fmla="*/ 90979 w 869950"/>
                  <a:gd name="connsiteY100" fmla="*/ 692149 h 896937"/>
                  <a:gd name="connsiteX101" fmla="*/ 15044 w 869950"/>
                  <a:gd name="connsiteY101" fmla="*/ 692149 h 896937"/>
                  <a:gd name="connsiteX102" fmla="*/ 0 w 869950"/>
                  <a:gd name="connsiteY102" fmla="*/ 677419 h 896937"/>
                  <a:gd name="connsiteX103" fmla="*/ 15044 w 869950"/>
                  <a:gd name="connsiteY103" fmla="*/ 661987 h 896937"/>
                  <a:gd name="connsiteX104" fmla="*/ 601663 w 869950"/>
                  <a:gd name="connsiteY104" fmla="*/ 638175 h 896937"/>
                  <a:gd name="connsiteX105" fmla="*/ 646907 w 869950"/>
                  <a:gd name="connsiteY105" fmla="*/ 638175 h 896937"/>
                  <a:gd name="connsiteX106" fmla="*/ 660552 w 869950"/>
                  <a:gd name="connsiteY106" fmla="*/ 646834 h 896937"/>
                  <a:gd name="connsiteX107" fmla="*/ 661988 w 869950"/>
                  <a:gd name="connsiteY107" fmla="*/ 654050 h 896937"/>
                  <a:gd name="connsiteX108" fmla="*/ 646907 w 869950"/>
                  <a:gd name="connsiteY108" fmla="*/ 669925 h 896937"/>
                  <a:gd name="connsiteX109" fmla="*/ 601663 w 869950"/>
                  <a:gd name="connsiteY109" fmla="*/ 669925 h 896937"/>
                  <a:gd name="connsiteX110" fmla="*/ 601663 w 869950"/>
                  <a:gd name="connsiteY110" fmla="*/ 646834 h 896937"/>
                  <a:gd name="connsiteX111" fmla="*/ 601663 w 869950"/>
                  <a:gd name="connsiteY111" fmla="*/ 638175 h 896937"/>
                  <a:gd name="connsiteX112" fmla="*/ 808038 w 869950"/>
                  <a:gd name="connsiteY112" fmla="*/ 615950 h 896937"/>
                  <a:gd name="connsiteX113" fmla="*/ 853926 w 869950"/>
                  <a:gd name="connsiteY113" fmla="*/ 615950 h 896937"/>
                  <a:gd name="connsiteX114" fmla="*/ 869950 w 869950"/>
                  <a:gd name="connsiteY114" fmla="*/ 631456 h 896937"/>
                  <a:gd name="connsiteX115" fmla="*/ 853926 w 869950"/>
                  <a:gd name="connsiteY115" fmla="*/ 647700 h 896937"/>
                  <a:gd name="connsiteX116" fmla="*/ 808038 w 869950"/>
                  <a:gd name="connsiteY116" fmla="*/ 647700 h 896937"/>
                  <a:gd name="connsiteX117" fmla="*/ 808038 w 869950"/>
                  <a:gd name="connsiteY117" fmla="*/ 615950 h 896937"/>
                  <a:gd name="connsiteX118" fmla="*/ 15044 w 869950"/>
                  <a:gd name="connsiteY118" fmla="*/ 558800 h 896937"/>
                  <a:gd name="connsiteX119" fmla="*/ 90979 w 869950"/>
                  <a:gd name="connsiteY119" fmla="*/ 558800 h 896937"/>
                  <a:gd name="connsiteX120" fmla="*/ 106740 w 869950"/>
                  <a:gd name="connsiteY120" fmla="*/ 558800 h 896937"/>
                  <a:gd name="connsiteX121" fmla="*/ 122500 w 869950"/>
                  <a:gd name="connsiteY121" fmla="*/ 558800 h 896937"/>
                  <a:gd name="connsiteX122" fmla="*/ 136111 w 869950"/>
                  <a:gd name="connsiteY122" fmla="*/ 558800 h 896937"/>
                  <a:gd name="connsiteX123" fmla="*/ 151871 w 869950"/>
                  <a:gd name="connsiteY123" fmla="*/ 558800 h 896937"/>
                  <a:gd name="connsiteX124" fmla="*/ 167631 w 869950"/>
                  <a:gd name="connsiteY124" fmla="*/ 558800 h 896937"/>
                  <a:gd name="connsiteX125" fmla="*/ 209181 w 869950"/>
                  <a:gd name="connsiteY125" fmla="*/ 558800 h 896937"/>
                  <a:gd name="connsiteX126" fmla="*/ 266490 w 869950"/>
                  <a:gd name="connsiteY126" fmla="*/ 558800 h 896937"/>
                  <a:gd name="connsiteX127" fmla="*/ 282250 w 869950"/>
                  <a:gd name="connsiteY127" fmla="*/ 558800 h 896937"/>
                  <a:gd name="connsiteX128" fmla="*/ 298011 w 869950"/>
                  <a:gd name="connsiteY128" fmla="*/ 558800 h 896937"/>
                  <a:gd name="connsiteX129" fmla="*/ 313771 w 869950"/>
                  <a:gd name="connsiteY129" fmla="*/ 558800 h 896937"/>
                  <a:gd name="connsiteX130" fmla="*/ 329531 w 869950"/>
                  <a:gd name="connsiteY130" fmla="*/ 558800 h 896937"/>
                  <a:gd name="connsiteX131" fmla="*/ 343142 w 869950"/>
                  <a:gd name="connsiteY131" fmla="*/ 558800 h 896937"/>
                  <a:gd name="connsiteX132" fmla="*/ 358902 w 869950"/>
                  <a:gd name="connsiteY132" fmla="*/ 558800 h 896937"/>
                  <a:gd name="connsiteX133" fmla="*/ 374662 w 869950"/>
                  <a:gd name="connsiteY133" fmla="*/ 558800 h 896937"/>
                  <a:gd name="connsiteX134" fmla="*/ 440568 w 869950"/>
                  <a:gd name="connsiteY134" fmla="*/ 558800 h 896937"/>
                  <a:gd name="connsiteX135" fmla="*/ 454179 w 869950"/>
                  <a:gd name="connsiteY135" fmla="*/ 567418 h 896937"/>
                  <a:gd name="connsiteX136" fmla="*/ 455612 w 869950"/>
                  <a:gd name="connsiteY136" fmla="*/ 573881 h 896937"/>
                  <a:gd name="connsiteX137" fmla="*/ 440568 w 869950"/>
                  <a:gd name="connsiteY137" fmla="*/ 588962 h 896937"/>
                  <a:gd name="connsiteX138" fmla="*/ 374662 w 869950"/>
                  <a:gd name="connsiteY138" fmla="*/ 588962 h 896937"/>
                  <a:gd name="connsiteX139" fmla="*/ 358902 w 869950"/>
                  <a:gd name="connsiteY139" fmla="*/ 588962 h 896937"/>
                  <a:gd name="connsiteX140" fmla="*/ 343142 w 869950"/>
                  <a:gd name="connsiteY140" fmla="*/ 588962 h 896937"/>
                  <a:gd name="connsiteX141" fmla="*/ 329531 w 869950"/>
                  <a:gd name="connsiteY141" fmla="*/ 588962 h 896937"/>
                  <a:gd name="connsiteX142" fmla="*/ 313771 w 869950"/>
                  <a:gd name="connsiteY142" fmla="*/ 588962 h 896937"/>
                  <a:gd name="connsiteX143" fmla="*/ 298011 w 869950"/>
                  <a:gd name="connsiteY143" fmla="*/ 588962 h 896937"/>
                  <a:gd name="connsiteX144" fmla="*/ 282250 w 869950"/>
                  <a:gd name="connsiteY144" fmla="*/ 588962 h 896937"/>
                  <a:gd name="connsiteX145" fmla="*/ 266490 w 869950"/>
                  <a:gd name="connsiteY145" fmla="*/ 588962 h 896937"/>
                  <a:gd name="connsiteX146" fmla="*/ 167631 w 869950"/>
                  <a:gd name="connsiteY146" fmla="*/ 588962 h 896937"/>
                  <a:gd name="connsiteX147" fmla="*/ 151871 w 869950"/>
                  <a:gd name="connsiteY147" fmla="*/ 588962 h 896937"/>
                  <a:gd name="connsiteX148" fmla="*/ 136111 w 869950"/>
                  <a:gd name="connsiteY148" fmla="*/ 588962 h 896937"/>
                  <a:gd name="connsiteX149" fmla="*/ 122500 w 869950"/>
                  <a:gd name="connsiteY149" fmla="*/ 588962 h 896937"/>
                  <a:gd name="connsiteX150" fmla="*/ 106740 w 869950"/>
                  <a:gd name="connsiteY150" fmla="*/ 588962 h 896937"/>
                  <a:gd name="connsiteX151" fmla="*/ 90979 w 869950"/>
                  <a:gd name="connsiteY151" fmla="*/ 588962 h 896937"/>
                  <a:gd name="connsiteX152" fmla="*/ 15044 w 869950"/>
                  <a:gd name="connsiteY152" fmla="*/ 588962 h 896937"/>
                  <a:gd name="connsiteX153" fmla="*/ 0 w 869950"/>
                  <a:gd name="connsiteY153" fmla="*/ 573881 h 896937"/>
                  <a:gd name="connsiteX154" fmla="*/ 15044 w 869950"/>
                  <a:gd name="connsiteY154" fmla="*/ 558800 h 896937"/>
                  <a:gd name="connsiteX155" fmla="*/ 601663 w 869950"/>
                  <a:gd name="connsiteY155" fmla="*/ 536575 h 896937"/>
                  <a:gd name="connsiteX156" fmla="*/ 646907 w 869950"/>
                  <a:gd name="connsiteY156" fmla="*/ 536575 h 896937"/>
                  <a:gd name="connsiteX157" fmla="*/ 660552 w 869950"/>
                  <a:gd name="connsiteY157" fmla="*/ 544992 h 896937"/>
                  <a:gd name="connsiteX158" fmla="*/ 661988 w 869950"/>
                  <a:gd name="connsiteY158" fmla="*/ 552007 h 896937"/>
                  <a:gd name="connsiteX159" fmla="*/ 646907 w 869950"/>
                  <a:gd name="connsiteY159" fmla="*/ 566737 h 896937"/>
                  <a:gd name="connsiteX160" fmla="*/ 601663 w 869950"/>
                  <a:gd name="connsiteY160" fmla="*/ 566737 h 896937"/>
                  <a:gd name="connsiteX161" fmla="*/ 601663 w 869950"/>
                  <a:gd name="connsiteY161" fmla="*/ 544992 h 896937"/>
                  <a:gd name="connsiteX162" fmla="*/ 601663 w 869950"/>
                  <a:gd name="connsiteY162" fmla="*/ 536575 h 896937"/>
                  <a:gd name="connsiteX163" fmla="*/ 808038 w 869950"/>
                  <a:gd name="connsiteY163" fmla="*/ 512762 h 896937"/>
                  <a:gd name="connsiteX164" fmla="*/ 853926 w 869950"/>
                  <a:gd name="connsiteY164" fmla="*/ 512762 h 896937"/>
                  <a:gd name="connsiteX165" fmla="*/ 869950 w 869950"/>
                  <a:gd name="connsiteY165" fmla="*/ 528637 h 896937"/>
                  <a:gd name="connsiteX166" fmla="*/ 853926 w 869950"/>
                  <a:gd name="connsiteY166" fmla="*/ 544512 h 896937"/>
                  <a:gd name="connsiteX167" fmla="*/ 808038 w 869950"/>
                  <a:gd name="connsiteY167" fmla="*/ 544512 h 896937"/>
                  <a:gd name="connsiteX168" fmla="*/ 808038 w 869950"/>
                  <a:gd name="connsiteY168" fmla="*/ 512762 h 896937"/>
                  <a:gd name="connsiteX169" fmla="*/ 15044 w 869950"/>
                  <a:gd name="connsiteY169" fmla="*/ 455612 h 896937"/>
                  <a:gd name="connsiteX170" fmla="*/ 90979 w 869950"/>
                  <a:gd name="connsiteY170" fmla="*/ 455612 h 896937"/>
                  <a:gd name="connsiteX171" fmla="*/ 106740 w 869950"/>
                  <a:gd name="connsiteY171" fmla="*/ 455612 h 896937"/>
                  <a:gd name="connsiteX172" fmla="*/ 122500 w 869950"/>
                  <a:gd name="connsiteY172" fmla="*/ 455612 h 896937"/>
                  <a:gd name="connsiteX173" fmla="*/ 136111 w 869950"/>
                  <a:gd name="connsiteY173" fmla="*/ 455612 h 896937"/>
                  <a:gd name="connsiteX174" fmla="*/ 151871 w 869950"/>
                  <a:gd name="connsiteY174" fmla="*/ 455612 h 896937"/>
                  <a:gd name="connsiteX175" fmla="*/ 167631 w 869950"/>
                  <a:gd name="connsiteY175" fmla="*/ 455612 h 896937"/>
                  <a:gd name="connsiteX176" fmla="*/ 208464 w 869950"/>
                  <a:gd name="connsiteY176" fmla="*/ 455612 h 896937"/>
                  <a:gd name="connsiteX177" fmla="*/ 266490 w 869950"/>
                  <a:gd name="connsiteY177" fmla="*/ 455612 h 896937"/>
                  <a:gd name="connsiteX178" fmla="*/ 282250 w 869950"/>
                  <a:gd name="connsiteY178" fmla="*/ 455612 h 896937"/>
                  <a:gd name="connsiteX179" fmla="*/ 298011 w 869950"/>
                  <a:gd name="connsiteY179" fmla="*/ 455612 h 896937"/>
                  <a:gd name="connsiteX180" fmla="*/ 313771 w 869950"/>
                  <a:gd name="connsiteY180" fmla="*/ 455612 h 896937"/>
                  <a:gd name="connsiteX181" fmla="*/ 329531 w 869950"/>
                  <a:gd name="connsiteY181" fmla="*/ 455612 h 896937"/>
                  <a:gd name="connsiteX182" fmla="*/ 343142 w 869950"/>
                  <a:gd name="connsiteY182" fmla="*/ 455612 h 896937"/>
                  <a:gd name="connsiteX183" fmla="*/ 358902 w 869950"/>
                  <a:gd name="connsiteY183" fmla="*/ 455612 h 896937"/>
                  <a:gd name="connsiteX184" fmla="*/ 374662 w 869950"/>
                  <a:gd name="connsiteY184" fmla="*/ 455612 h 896937"/>
                  <a:gd name="connsiteX185" fmla="*/ 440568 w 869950"/>
                  <a:gd name="connsiteY185" fmla="*/ 455612 h 896937"/>
                  <a:gd name="connsiteX186" fmla="*/ 454179 w 869950"/>
                  <a:gd name="connsiteY186" fmla="*/ 464029 h 896937"/>
                  <a:gd name="connsiteX187" fmla="*/ 455612 w 869950"/>
                  <a:gd name="connsiteY187" fmla="*/ 471044 h 896937"/>
                  <a:gd name="connsiteX188" fmla="*/ 440568 w 869950"/>
                  <a:gd name="connsiteY188" fmla="*/ 485774 h 896937"/>
                  <a:gd name="connsiteX189" fmla="*/ 374662 w 869950"/>
                  <a:gd name="connsiteY189" fmla="*/ 485774 h 896937"/>
                  <a:gd name="connsiteX190" fmla="*/ 358902 w 869950"/>
                  <a:gd name="connsiteY190" fmla="*/ 485774 h 896937"/>
                  <a:gd name="connsiteX191" fmla="*/ 343142 w 869950"/>
                  <a:gd name="connsiteY191" fmla="*/ 485774 h 896937"/>
                  <a:gd name="connsiteX192" fmla="*/ 329531 w 869950"/>
                  <a:gd name="connsiteY192" fmla="*/ 485774 h 896937"/>
                  <a:gd name="connsiteX193" fmla="*/ 313771 w 869950"/>
                  <a:gd name="connsiteY193" fmla="*/ 485774 h 896937"/>
                  <a:gd name="connsiteX194" fmla="*/ 298011 w 869950"/>
                  <a:gd name="connsiteY194" fmla="*/ 485774 h 896937"/>
                  <a:gd name="connsiteX195" fmla="*/ 282250 w 869950"/>
                  <a:gd name="connsiteY195" fmla="*/ 485774 h 896937"/>
                  <a:gd name="connsiteX196" fmla="*/ 266490 w 869950"/>
                  <a:gd name="connsiteY196" fmla="*/ 485774 h 896937"/>
                  <a:gd name="connsiteX197" fmla="*/ 167631 w 869950"/>
                  <a:gd name="connsiteY197" fmla="*/ 485774 h 896937"/>
                  <a:gd name="connsiteX198" fmla="*/ 151871 w 869950"/>
                  <a:gd name="connsiteY198" fmla="*/ 485774 h 896937"/>
                  <a:gd name="connsiteX199" fmla="*/ 136111 w 869950"/>
                  <a:gd name="connsiteY199" fmla="*/ 485774 h 896937"/>
                  <a:gd name="connsiteX200" fmla="*/ 122500 w 869950"/>
                  <a:gd name="connsiteY200" fmla="*/ 485774 h 896937"/>
                  <a:gd name="connsiteX201" fmla="*/ 106740 w 869950"/>
                  <a:gd name="connsiteY201" fmla="*/ 485774 h 896937"/>
                  <a:gd name="connsiteX202" fmla="*/ 90979 w 869950"/>
                  <a:gd name="connsiteY202" fmla="*/ 485774 h 896937"/>
                  <a:gd name="connsiteX203" fmla="*/ 15044 w 869950"/>
                  <a:gd name="connsiteY203" fmla="*/ 485774 h 896937"/>
                  <a:gd name="connsiteX204" fmla="*/ 0 w 869950"/>
                  <a:gd name="connsiteY204" fmla="*/ 471044 h 896937"/>
                  <a:gd name="connsiteX205" fmla="*/ 15044 w 869950"/>
                  <a:gd name="connsiteY205" fmla="*/ 455612 h 896937"/>
                  <a:gd name="connsiteX206" fmla="*/ 601663 w 869950"/>
                  <a:gd name="connsiteY206" fmla="*/ 433387 h 896937"/>
                  <a:gd name="connsiteX207" fmla="*/ 646907 w 869950"/>
                  <a:gd name="connsiteY207" fmla="*/ 433387 h 896937"/>
                  <a:gd name="connsiteX208" fmla="*/ 660552 w 869950"/>
                  <a:gd name="connsiteY208" fmla="*/ 442005 h 896937"/>
                  <a:gd name="connsiteX209" fmla="*/ 661988 w 869950"/>
                  <a:gd name="connsiteY209" fmla="*/ 448468 h 896937"/>
                  <a:gd name="connsiteX210" fmla="*/ 646907 w 869950"/>
                  <a:gd name="connsiteY210" fmla="*/ 463549 h 896937"/>
                  <a:gd name="connsiteX211" fmla="*/ 601663 w 869950"/>
                  <a:gd name="connsiteY211" fmla="*/ 463549 h 896937"/>
                  <a:gd name="connsiteX212" fmla="*/ 601663 w 869950"/>
                  <a:gd name="connsiteY212" fmla="*/ 442005 h 896937"/>
                  <a:gd name="connsiteX213" fmla="*/ 601663 w 869950"/>
                  <a:gd name="connsiteY213" fmla="*/ 433387 h 896937"/>
                  <a:gd name="connsiteX214" fmla="*/ 808038 w 869950"/>
                  <a:gd name="connsiteY214" fmla="*/ 411162 h 896937"/>
                  <a:gd name="connsiteX215" fmla="*/ 853926 w 869950"/>
                  <a:gd name="connsiteY215" fmla="*/ 411162 h 896937"/>
                  <a:gd name="connsiteX216" fmla="*/ 869950 w 869950"/>
                  <a:gd name="connsiteY216" fmla="*/ 425892 h 896937"/>
                  <a:gd name="connsiteX217" fmla="*/ 853926 w 869950"/>
                  <a:gd name="connsiteY217" fmla="*/ 441324 h 896937"/>
                  <a:gd name="connsiteX218" fmla="*/ 808038 w 869950"/>
                  <a:gd name="connsiteY218" fmla="*/ 441324 h 896937"/>
                  <a:gd name="connsiteX219" fmla="*/ 808038 w 869950"/>
                  <a:gd name="connsiteY219" fmla="*/ 411162 h 896937"/>
                  <a:gd name="connsiteX220" fmla="*/ 15044 w 869950"/>
                  <a:gd name="connsiteY220" fmla="*/ 352425 h 896937"/>
                  <a:gd name="connsiteX221" fmla="*/ 90979 w 869950"/>
                  <a:gd name="connsiteY221" fmla="*/ 352425 h 896937"/>
                  <a:gd name="connsiteX222" fmla="*/ 106740 w 869950"/>
                  <a:gd name="connsiteY222" fmla="*/ 352425 h 896937"/>
                  <a:gd name="connsiteX223" fmla="*/ 122500 w 869950"/>
                  <a:gd name="connsiteY223" fmla="*/ 352425 h 896937"/>
                  <a:gd name="connsiteX224" fmla="*/ 136111 w 869950"/>
                  <a:gd name="connsiteY224" fmla="*/ 352425 h 896937"/>
                  <a:gd name="connsiteX225" fmla="*/ 151871 w 869950"/>
                  <a:gd name="connsiteY225" fmla="*/ 352425 h 896937"/>
                  <a:gd name="connsiteX226" fmla="*/ 167631 w 869950"/>
                  <a:gd name="connsiteY226" fmla="*/ 352425 h 896937"/>
                  <a:gd name="connsiteX227" fmla="*/ 209181 w 869950"/>
                  <a:gd name="connsiteY227" fmla="*/ 352425 h 896937"/>
                  <a:gd name="connsiteX228" fmla="*/ 266490 w 869950"/>
                  <a:gd name="connsiteY228" fmla="*/ 352425 h 896937"/>
                  <a:gd name="connsiteX229" fmla="*/ 282250 w 869950"/>
                  <a:gd name="connsiteY229" fmla="*/ 352425 h 896937"/>
                  <a:gd name="connsiteX230" fmla="*/ 298011 w 869950"/>
                  <a:gd name="connsiteY230" fmla="*/ 352425 h 896937"/>
                  <a:gd name="connsiteX231" fmla="*/ 313771 w 869950"/>
                  <a:gd name="connsiteY231" fmla="*/ 352425 h 896937"/>
                  <a:gd name="connsiteX232" fmla="*/ 329531 w 869950"/>
                  <a:gd name="connsiteY232" fmla="*/ 352425 h 896937"/>
                  <a:gd name="connsiteX233" fmla="*/ 343142 w 869950"/>
                  <a:gd name="connsiteY233" fmla="*/ 352425 h 896937"/>
                  <a:gd name="connsiteX234" fmla="*/ 358902 w 869950"/>
                  <a:gd name="connsiteY234" fmla="*/ 352425 h 896937"/>
                  <a:gd name="connsiteX235" fmla="*/ 374662 w 869950"/>
                  <a:gd name="connsiteY235" fmla="*/ 352425 h 896937"/>
                  <a:gd name="connsiteX236" fmla="*/ 440568 w 869950"/>
                  <a:gd name="connsiteY236" fmla="*/ 352425 h 896937"/>
                  <a:gd name="connsiteX237" fmla="*/ 454179 w 869950"/>
                  <a:gd name="connsiteY237" fmla="*/ 361084 h 896937"/>
                  <a:gd name="connsiteX238" fmla="*/ 455612 w 869950"/>
                  <a:gd name="connsiteY238" fmla="*/ 368300 h 896937"/>
                  <a:gd name="connsiteX239" fmla="*/ 440568 w 869950"/>
                  <a:gd name="connsiteY239" fmla="*/ 384175 h 896937"/>
                  <a:gd name="connsiteX240" fmla="*/ 374662 w 869950"/>
                  <a:gd name="connsiteY240" fmla="*/ 384175 h 896937"/>
                  <a:gd name="connsiteX241" fmla="*/ 358902 w 869950"/>
                  <a:gd name="connsiteY241" fmla="*/ 384175 h 896937"/>
                  <a:gd name="connsiteX242" fmla="*/ 343142 w 869950"/>
                  <a:gd name="connsiteY242" fmla="*/ 384175 h 896937"/>
                  <a:gd name="connsiteX243" fmla="*/ 329531 w 869950"/>
                  <a:gd name="connsiteY243" fmla="*/ 384175 h 896937"/>
                  <a:gd name="connsiteX244" fmla="*/ 313771 w 869950"/>
                  <a:gd name="connsiteY244" fmla="*/ 384175 h 896937"/>
                  <a:gd name="connsiteX245" fmla="*/ 298011 w 869950"/>
                  <a:gd name="connsiteY245" fmla="*/ 384175 h 896937"/>
                  <a:gd name="connsiteX246" fmla="*/ 282250 w 869950"/>
                  <a:gd name="connsiteY246" fmla="*/ 384175 h 896937"/>
                  <a:gd name="connsiteX247" fmla="*/ 266490 w 869950"/>
                  <a:gd name="connsiteY247" fmla="*/ 384175 h 896937"/>
                  <a:gd name="connsiteX248" fmla="*/ 167631 w 869950"/>
                  <a:gd name="connsiteY248" fmla="*/ 384175 h 896937"/>
                  <a:gd name="connsiteX249" fmla="*/ 151871 w 869950"/>
                  <a:gd name="connsiteY249" fmla="*/ 384175 h 896937"/>
                  <a:gd name="connsiteX250" fmla="*/ 136111 w 869950"/>
                  <a:gd name="connsiteY250" fmla="*/ 384175 h 896937"/>
                  <a:gd name="connsiteX251" fmla="*/ 122500 w 869950"/>
                  <a:gd name="connsiteY251" fmla="*/ 384175 h 896937"/>
                  <a:gd name="connsiteX252" fmla="*/ 106740 w 869950"/>
                  <a:gd name="connsiteY252" fmla="*/ 384175 h 896937"/>
                  <a:gd name="connsiteX253" fmla="*/ 90979 w 869950"/>
                  <a:gd name="connsiteY253" fmla="*/ 384175 h 896937"/>
                  <a:gd name="connsiteX254" fmla="*/ 15044 w 869950"/>
                  <a:gd name="connsiteY254" fmla="*/ 384175 h 896937"/>
                  <a:gd name="connsiteX255" fmla="*/ 0 w 869950"/>
                  <a:gd name="connsiteY255" fmla="*/ 368300 h 896937"/>
                  <a:gd name="connsiteX256" fmla="*/ 15044 w 869950"/>
                  <a:gd name="connsiteY256" fmla="*/ 352425 h 896937"/>
                  <a:gd name="connsiteX257" fmla="*/ 601663 w 869950"/>
                  <a:gd name="connsiteY257" fmla="*/ 330200 h 896937"/>
                  <a:gd name="connsiteX258" fmla="*/ 646907 w 869950"/>
                  <a:gd name="connsiteY258" fmla="*/ 330200 h 896937"/>
                  <a:gd name="connsiteX259" fmla="*/ 660552 w 869950"/>
                  <a:gd name="connsiteY259" fmla="*/ 338617 h 896937"/>
                  <a:gd name="connsiteX260" fmla="*/ 661988 w 869950"/>
                  <a:gd name="connsiteY260" fmla="*/ 344930 h 896937"/>
                  <a:gd name="connsiteX261" fmla="*/ 646907 w 869950"/>
                  <a:gd name="connsiteY261" fmla="*/ 360362 h 896937"/>
                  <a:gd name="connsiteX262" fmla="*/ 601663 w 869950"/>
                  <a:gd name="connsiteY262" fmla="*/ 360362 h 896937"/>
                  <a:gd name="connsiteX263" fmla="*/ 601663 w 869950"/>
                  <a:gd name="connsiteY263" fmla="*/ 338617 h 896937"/>
                  <a:gd name="connsiteX264" fmla="*/ 601663 w 869950"/>
                  <a:gd name="connsiteY264" fmla="*/ 330200 h 896937"/>
                  <a:gd name="connsiteX265" fmla="*/ 808038 w 869950"/>
                  <a:gd name="connsiteY265" fmla="*/ 307975 h 896937"/>
                  <a:gd name="connsiteX266" fmla="*/ 853926 w 869950"/>
                  <a:gd name="connsiteY266" fmla="*/ 307975 h 896937"/>
                  <a:gd name="connsiteX267" fmla="*/ 869950 w 869950"/>
                  <a:gd name="connsiteY267" fmla="*/ 323056 h 896937"/>
                  <a:gd name="connsiteX268" fmla="*/ 853926 w 869950"/>
                  <a:gd name="connsiteY268" fmla="*/ 338137 h 896937"/>
                  <a:gd name="connsiteX269" fmla="*/ 808038 w 869950"/>
                  <a:gd name="connsiteY269" fmla="*/ 338137 h 896937"/>
                  <a:gd name="connsiteX270" fmla="*/ 808038 w 869950"/>
                  <a:gd name="connsiteY270" fmla="*/ 307975 h 896937"/>
                  <a:gd name="connsiteX271" fmla="*/ 15044 w 869950"/>
                  <a:gd name="connsiteY271" fmla="*/ 249237 h 896937"/>
                  <a:gd name="connsiteX272" fmla="*/ 90979 w 869950"/>
                  <a:gd name="connsiteY272" fmla="*/ 249237 h 896937"/>
                  <a:gd name="connsiteX273" fmla="*/ 106740 w 869950"/>
                  <a:gd name="connsiteY273" fmla="*/ 249237 h 896937"/>
                  <a:gd name="connsiteX274" fmla="*/ 122500 w 869950"/>
                  <a:gd name="connsiteY274" fmla="*/ 249237 h 896937"/>
                  <a:gd name="connsiteX275" fmla="*/ 136111 w 869950"/>
                  <a:gd name="connsiteY275" fmla="*/ 249237 h 896937"/>
                  <a:gd name="connsiteX276" fmla="*/ 151871 w 869950"/>
                  <a:gd name="connsiteY276" fmla="*/ 249237 h 896937"/>
                  <a:gd name="connsiteX277" fmla="*/ 167631 w 869950"/>
                  <a:gd name="connsiteY277" fmla="*/ 249237 h 896937"/>
                  <a:gd name="connsiteX278" fmla="*/ 209181 w 869950"/>
                  <a:gd name="connsiteY278" fmla="*/ 249237 h 896937"/>
                  <a:gd name="connsiteX279" fmla="*/ 266490 w 869950"/>
                  <a:gd name="connsiteY279" fmla="*/ 249237 h 896937"/>
                  <a:gd name="connsiteX280" fmla="*/ 282250 w 869950"/>
                  <a:gd name="connsiteY280" fmla="*/ 249237 h 896937"/>
                  <a:gd name="connsiteX281" fmla="*/ 298011 w 869950"/>
                  <a:gd name="connsiteY281" fmla="*/ 249237 h 896937"/>
                  <a:gd name="connsiteX282" fmla="*/ 313771 w 869950"/>
                  <a:gd name="connsiteY282" fmla="*/ 249237 h 896937"/>
                  <a:gd name="connsiteX283" fmla="*/ 329531 w 869950"/>
                  <a:gd name="connsiteY283" fmla="*/ 249237 h 896937"/>
                  <a:gd name="connsiteX284" fmla="*/ 343142 w 869950"/>
                  <a:gd name="connsiteY284" fmla="*/ 249237 h 896937"/>
                  <a:gd name="connsiteX285" fmla="*/ 358902 w 869950"/>
                  <a:gd name="connsiteY285" fmla="*/ 249237 h 896937"/>
                  <a:gd name="connsiteX286" fmla="*/ 374662 w 869950"/>
                  <a:gd name="connsiteY286" fmla="*/ 249237 h 896937"/>
                  <a:gd name="connsiteX287" fmla="*/ 440568 w 869950"/>
                  <a:gd name="connsiteY287" fmla="*/ 249237 h 896937"/>
                  <a:gd name="connsiteX288" fmla="*/ 454179 w 869950"/>
                  <a:gd name="connsiteY288" fmla="*/ 258097 h 896937"/>
                  <a:gd name="connsiteX289" fmla="*/ 455612 w 869950"/>
                  <a:gd name="connsiteY289" fmla="*/ 265481 h 896937"/>
                  <a:gd name="connsiteX290" fmla="*/ 440568 w 869950"/>
                  <a:gd name="connsiteY290" fmla="*/ 280987 h 896937"/>
                  <a:gd name="connsiteX291" fmla="*/ 374662 w 869950"/>
                  <a:gd name="connsiteY291" fmla="*/ 280987 h 896937"/>
                  <a:gd name="connsiteX292" fmla="*/ 358902 w 869950"/>
                  <a:gd name="connsiteY292" fmla="*/ 280987 h 896937"/>
                  <a:gd name="connsiteX293" fmla="*/ 343142 w 869950"/>
                  <a:gd name="connsiteY293" fmla="*/ 280987 h 896937"/>
                  <a:gd name="connsiteX294" fmla="*/ 329531 w 869950"/>
                  <a:gd name="connsiteY294" fmla="*/ 280987 h 896937"/>
                  <a:gd name="connsiteX295" fmla="*/ 313771 w 869950"/>
                  <a:gd name="connsiteY295" fmla="*/ 280987 h 896937"/>
                  <a:gd name="connsiteX296" fmla="*/ 298011 w 869950"/>
                  <a:gd name="connsiteY296" fmla="*/ 280987 h 896937"/>
                  <a:gd name="connsiteX297" fmla="*/ 282250 w 869950"/>
                  <a:gd name="connsiteY297" fmla="*/ 280987 h 896937"/>
                  <a:gd name="connsiteX298" fmla="*/ 266490 w 869950"/>
                  <a:gd name="connsiteY298" fmla="*/ 280987 h 896937"/>
                  <a:gd name="connsiteX299" fmla="*/ 167631 w 869950"/>
                  <a:gd name="connsiteY299" fmla="*/ 280987 h 896937"/>
                  <a:gd name="connsiteX300" fmla="*/ 151871 w 869950"/>
                  <a:gd name="connsiteY300" fmla="*/ 280987 h 896937"/>
                  <a:gd name="connsiteX301" fmla="*/ 136111 w 869950"/>
                  <a:gd name="connsiteY301" fmla="*/ 280987 h 896937"/>
                  <a:gd name="connsiteX302" fmla="*/ 122500 w 869950"/>
                  <a:gd name="connsiteY302" fmla="*/ 280987 h 896937"/>
                  <a:gd name="connsiteX303" fmla="*/ 106740 w 869950"/>
                  <a:gd name="connsiteY303" fmla="*/ 280987 h 896937"/>
                  <a:gd name="connsiteX304" fmla="*/ 90979 w 869950"/>
                  <a:gd name="connsiteY304" fmla="*/ 280987 h 896937"/>
                  <a:gd name="connsiteX305" fmla="*/ 15044 w 869950"/>
                  <a:gd name="connsiteY305" fmla="*/ 280987 h 896937"/>
                  <a:gd name="connsiteX306" fmla="*/ 0 w 869950"/>
                  <a:gd name="connsiteY306" fmla="*/ 265481 h 896937"/>
                  <a:gd name="connsiteX307" fmla="*/ 15044 w 869950"/>
                  <a:gd name="connsiteY307" fmla="*/ 249237 h 896937"/>
                  <a:gd name="connsiteX308" fmla="*/ 601663 w 869950"/>
                  <a:gd name="connsiteY308" fmla="*/ 227012 h 896937"/>
                  <a:gd name="connsiteX309" fmla="*/ 646907 w 869950"/>
                  <a:gd name="connsiteY309" fmla="*/ 227012 h 896937"/>
                  <a:gd name="connsiteX310" fmla="*/ 660552 w 869950"/>
                  <a:gd name="connsiteY310" fmla="*/ 235671 h 896937"/>
                  <a:gd name="connsiteX311" fmla="*/ 661988 w 869950"/>
                  <a:gd name="connsiteY311" fmla="*/ 242887 h 896937"/>
                  <a:gd name="connsiteX312" fmla="*/ 646907 w 869950"/>
                  <a:gd name="connsiteY312" fmla="*/ 258762 h 896937"/>
                  <a:gd name="connsiteX313" fmla="*/ 601663 w 869950"/>
                  <a:gd name="connsiteY313" fmla="*/ 258762 h 896937"/>
                  <a:gd name="connsiteX314" fmla="*/ 601663 w 869950"/>
                  <a:gd name="connsiteY314" fmla="*/ 235671 h 896937"/>
                  <a:gd name="connsiteX315" fmla="*/ 601663 w 869950"/>
                  <a:gd name="connsiteY315" fmla="*/ 227012 h 896937"/>
                  <a:gd name="connsiteX316" fmla="*/ 808038 w 869950"/>
                  <a:gd name="connsiteY316" fmla="*/ 204787 h 896937"/>
                  <a:gd name="connsiteX317" fmla="*/ 853926 w 869950"/>
                  <a:gd name="connsiteY317" fmla="*/ 204787 h 896937"/>
                  <a:gd name="connsiteX318" fmla="*/ 869950 w 869950"/>
                  <a:gd name="connsiteY318" fmla="*/ 219517 h 896937"/>
                  <a:gd name="connsiteX319" fmla="*/ 853926 w 869950"/>
                  <a:gd name="connsiteY319" fmla="*/ 234949 h 896937"/>
                  <a:gd name="connsiteX320" fmla="*/ 808038 w 869950"/>
                  <a:gd name="connsiteY320" fmla="*/ 234949 h 896937"/>
                  <a:gd name="connsiteX321" fmla="*/ 808038 w 869950"/>
                  <a:gd name="connsiteY321" fmla="*/ 204787 h 896937"/>
                  <a:gd name="connsiteX322" fmla="*/ 601663 w 869950"/>
                  <a:gd name="connsiteY322" fmla="*/ 125412 h 896937"/>
                  <a:gd name="connsiteX323" fmla="*/ 646907 w 869950"/>
                  <a:gd name="connsiteY323" fmla="*/ 125412 h 896937"/>
                  <a:gd name="connsiteX324" fmla="*/ 660552 w 869950"/>
                  <a:gd name="connsiteY324" fmla="*/ 133829 h 896937"/>
                  <a:gd name="connsiteX325" fmla="*/ 661988 w 869950"/>
                  <a:gd name="connsiteY325" fmla="*/ 140142 h 896937"/>
                  <a:gd name="connsiteX326" fmla="*/ 646907 w 869950"/>
                  <a:gd name="connsiteY326" fmla="*/ 155574 h 896937"/>
                  <a:gd name="connsiteX327" fmla="*/ 601663 w 869950"/>
                  <a:gd name="connsiteY327" fmla="*/ 155574 h 896937"/>
                  <a:gd name="connsiteX328" fmla="*/ 601663 w 869950"/>
                  <a:gd name="connsiteY328" fmla="*/ 133829 h 896937"/>
                  <a:gd name="connsiteX329" fmla="*/ 601663 w 869950"/>
                  <a:gd name="connsiteY329" fmla="*/ 125412 h 896937"/>
                  <a:gd name="connsiteX330" fmla="*/ 808038 w 869950"/>
                  <a:gd name="connsiteY330" fmla="*/ 101600 h 896937"/>
                  <a:gd name="connsiteX331" fmla="*/ 853926 w 869950"/>
                  <a:gd name="connsiteY331" fmla="*/ 101600 h 896937"/>
                  <a:gd name="connsiteX332" fmla="*/ 869950 w 869950"/>
                  <a:gd name="connsiteY332" fmla="*/ 117475 h 896937"/>
                  <a:gd name="connsiteX333" fmla="*/ 853926 w 869950"/>
                  <a:gd name="connsiteY333" fmla="*/ 133350 h 896937"/>
                  <a:gd name="connsiteX334" fmla="*/ 808038 w 869950"/>
                  <a:gd name="connsiteY334" fmla="*/ 133350 h 896937"/>
                  <a:gd name="connsiteX335" fmla="*/ 808038 w 869950"/>
                  <a:gd name="connsiteY335" fmla="*/ 101600 h 896937"/>
                  <a:gd name="connsiteX336" fmla="*/ 808038 w 869950"/>
                  <a:gd name="connsiteY336" fmla="*/ 0 h 896937"/>
                  <a:gd name="connsiteX337" fmla="*/ 853926 w 869950"/>
                  <a:gd name="connsiteY337" fmla="*/ 0 h 896937"/>
                  <a:gd name="connsiteX338" fmla="*/ 869950 w 869950"/>
                  <a:gd name="connsiteY338" fmla="*/ 14730 h 896937"/>
                  <a:gd name="connsiteX339" fmla="*/ 853926 w 869950"/>
                  <a:gd name="connsiteY339" fmla="*/ 30162 h 896937"/>
                  <a:gd name="connsiteX340" fmla="*/ 808038 w 869950"/>
                  <a:gd name="connsiteY340" fmla="*/ 30162 h 896937"/>
                  <a:gd name="connsiteX341" fmla="*/ 808038 w 869950"/>
                  <a:gd name="connsiteY341" fmla="*/ 0 h 896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</a:cxnLst>
                <a:rect l="l" t="t" r="r" b="b"/>
                <a:pathLst>
                  <a:path w="869950" h="896937">
                    <a:moveTo>
                      <a:pt x="15044" y="866775"/>
                    </a:moveTo>
                    <a:cubicBezTo>
                      <a:pt x="42266" y="866775"/>
                      <a:pt x="67339" y="866775"/>
                      <a:pt x="90979" y="866775"/>
                    </a:cubicBezTo>
                    <a:cubicBezTo>
                      <a:pt x="95994" y="866775"/>
                      <a:pt x="101009" y="866775"/>
                      <a:pt x="106740" y="866775"/>
                    </a:cubicBezTo>
                    <a:cubicBezTo>
                      <a:pt x="111754" y="866775"/>
                      <a:pt x="116769" y="866775"/>
                      <a:pt x="122500" y="866775"/>
                    </a:cubicBezTo>
                    <a:cubicBezTo>
                      <a:pt x="126798" y="866775"/>
                      <a:pt x="131096" y="866775"/>
                      <a:pt x="136111" y="866775"/>
                    </a:cubicBezTo>
                    <a:cubicBezTo>
                      <a:pt x="440568" y="866775"/>
                      <a:pt x="440568" y="866775"/>
                      <a:pt x="440568" y="866775"/>
                    </a:cubicBezTo>
                    <a:cubicBezTo>
                      <a:pt x="447016" y="866775"/>
                      <a:pt x="452030" y="870282"/>
                      <a:pt x="454179" y="875894"/>
                    </a:cubicBezTo>
                    <a:cubicBezTo>
                      <a:pt x="455612" y="877297"/>
                      <a:pt x="455612" y="879401"/>
                      <a:pt x="455612" y="882207"/>
                    </a:cubicBezTo>
                    <a:cubicBezTo>
                      <a:pt x="455612" y="882908"/>
                      <a:pt x="455612" y="882908"/>
                      <a:pt x="455612" y="883610"/>
                    </a:cubicBezTo>
                    <a:cubicBezTo>
                      <a:pt x="455612" y="885013"/>
                      <a:pt x="455612" y="885714"/>
                      <a:pt x="454896" y="887117"/>
                    </a:cubicBezTo>
                    <a:cubicBezTo>
                      <a:pt x="453463" y="891326"/>
                      <a:pt x="450598" y="894833"/>
                      <a:pt x="445583" y="896236"/>
                    </a:cubicBezTo>
                    <a:cubicBezTo>
                      <a:pt x="445583" y="896236"/>
                      <a:pt x="444867" y="896937"/>
                      <a:pt x="444150" y="896937"/>
                    </a:cubicBezTo>
                    <a:cubicBezTo>
                      <a:pt x="444150" y="896937"/>
                      <a:pt x="443434" y="896937"/>
                      <a:pt x="443434" y="896937"/>
                    </a:cubicBezTo>
                    <a:cubicBezTo>
                      <a:pt x="442718" y="896937"/>
                      <a:pt x="441285" y="896937"/>
                      <a:pt x="440568" y="896937"/>
                    </a:cubicBezTo>
                    <a:cubicBezTo>
                      <a:pt x="270072" y="896937"/>
                      <a:pt x="167631" y="896937"/>
                      <a:pt x="106740" y="896937"/>
                    </a:cubicBezTo>
                    <a:cubicBezTo>
                      <a:pt x="101009" y="896937"/>
                      <a:pt x="95278" y="896937"/>
                      <a:pt x="90979" y="896937"/>
                    </a:cubicBezTo>
                    <a:cubicBezTo>
                      <a:pt x="15044" y="896937"/>
                      <a:pt x="15044" y="896937"/>
                      <a:pt x="15044" y="896937"/>
                    </a:cubicBezTo>
                    <a:cubicBezTo>
                      <a:pt x="15044" y="896937"/>
                      <a:pt x="15044" y="896937"/>
                      <a:pt x="14328" y="896937"/>
                    </a:cubicBezTo>
                    <a:cubicBezTo>
                      <a:pt x="6448" y="896937"/>
                      <a:pt x="0" y="890624"/>
                      <a:pt x="0" y="882207"/>
                    </a:cubicBezTo>
                    <a:cubicBezTo>
                      <a:pt x="0" y="873790"/>
                      <a:pt x="6448" y="866775"/>
                      <a:pt x="15044" y="866775"/>
                    </a:cubicBezTo>
                    <a:close/>
                    <a:moveTo>
                      <a:pt x="15044" y="763587"/>
                    </a:moveTo>
                    <a:cubicBezTo>
                      <a:pt x="42266" y="763587"/>
                      <a:pt x="67339" y="763587"/>
                      <a:pt x="90979" y="763587"/>
                    </a:cubicBezTo>
                    <a:cubicBezTo>
                      <a:pt x="95994" y="763587"/>
                      <a:pt x="101009" y="763587"/>
                      <a:pt x="106740" y="763587"/>
                    </a:cubicBezTo>
                    <a:cubicBezTo>
                      <a:pt x="111754" y="763587"/>
                      <a:pt x="116769" y="763587"/>
                      <a:pt x="122500" y="763587"/>
                    </a:cubicBezTo>
                    <a:cubicBezTo>
                      <a:pt x="126798" y="763587"/>
                      <a:pt x="131096" y="763587"/>
                      <a:pt x="136111" y="763587"/>
                    </a:cubicBezTo>
                    <a:cubicBezTo>
                      <a:pt x="141125" y="763587"/>
                      <a:pt x="146140" y="763587"/>
                      <a:pt x="151871" y="763587"/>
                    </a:cubicBezTo>
                    <a:cubicBezTo>
                      <a:pt x="156886" y="763587"/>
                      <a:pt x="161900" y="763587"/>
                      <a:pt x="167631" y="763587"/>
                    </a:cubicBezTo>
                    <a:cubicBezTo>
                      <a:pt x="181958" y="763587"/>
                      <a:pt x="195570" y="763587"/>
                      <a:pt x="209181" y="763587"/>
                    </a:cubicBezTo>
                    <a:cubicBezTo>
                      <a:pt x="229955" y="763587"/>
                      <a:pt x="249297" y="763587"/>
                      <a:pt x="266490" y="763587"/>
                    </a:cubicBezTo>
                    <a:cubicBezTo>
                      <a:pt x="272221" y="763587"/>
                      <a:pt x="277236" y="763587"/>
                      <a:pt x="282250" y="763587"/>
                    </a:cubicBezTo>
                    <a:cubicBezTo>
                      <a:pt x="287981" y="763587"/>
                      <a:pt x="292996" y="763587"/>
                      <a:pt x="298011" y="763587"/>
                    </a:cubicBezTo>
                    <a:cubicBezTo>
                      <a:pt x="303742" y="763587"/>
                      <a:pt x="308756" y="763587"/>
                      <a:pt x="313771" y="763587"/>
                    </a:cubicBezTo>
                    <a:cubicBezTo>
                      <a:pt x="440568" y="763587"/>
                      <a:pt x="440568" y="763587"/>
                      <a:pt x="440568" y="763587"/>
                    </a:cubicBezTo>
                    <a:cubicBezTo>
                      <a:pt x="444867" y="763587"/>
                      <a:pt x="448449" y="765752"/>
                      <a:pt x="450598" y="767917"/>
                    </a:cubicBezTo>
                    <a:cubicBezTo>
                      <a:pt x="451314" y="767917"/>
                      <a:pt x="451314" y="768638"/>
                      <a:pt x="452030" y="769360"/>
                    </a:cubicBezTo>
                    <a:cubicBezTo>
                      <a:pt x="452747" y="770081"/>
                      <a:pt x="453463" y="771525"/>
                      <a:pt x="454179" y="772246"/>
                    </a:cubicBezTo>
                    <a:cubicBezTo>
                      <a:pt x="454896" y="774411"/>
                      <a:pt x="455612" y="775854"/>
                      <a:pt x="455612" y="778019"/>
                    </a:cubicBezTo>
                    <a:cubicBezTo>
                      <a:pt x="455612" y="778741"/>
                      <a:pt x="455612" y="778741"/>
                      <a:pt x="455612" y="779462"/>
                    </a:cubicBezTo>
                    <a:cubicBezTo>
                      <a:pt x="455612" y="780905"/>
                      <a:pt x="455612" y="781627"/>
                      <a:pt x="455612" y="782348"/>
                    </a:cubicBezTo>
                    <a:cubicBezTo>
                      <a:pt x="455612" y="783070"/>
                      <a:pt x="455612" y="783792"/>
                      <a:pt x="454896" y="783792"/>
                    </a:cubicBezTo>
                    <a:cubicBezTo>
                      <a:pt x="454896" y="784513"/>
                      <a:pt x="454896" y="784513"/>
                      <a:pt x="454896" y="784513"/>
                    </a:cubicBezTo>
                    <a:cubicBezTo>
                      <a:pt x="454179" y="788843"/>
                      <a:pt x="451314" y="791729"/>
                      <a:pt x="447732" y="793894"/>
                    </a:cubicBezTo>
                    <a:cubicBezTo>
                      <a:pt x="447016" y="793894"/>
                      <a:pt x="446299" y="794616"/>
                      <a:pt x="445583" y="794616"/>
                    </a:cubicBezTo>
                    <a:cubicBezTo>
                      <a:pt x="444867" y="794616"/>
                      <a:pt x="444867" y="794616"/>
                      <a:pt x="444867" y="794616"/>
                    </a:cubicBezTo>
                    <a:cubicBezTo>
                      <a:pt x="444150" y="794616"/>
                      <a:pt x="443434" y="794616"/>
                      <a:pt x="443434" y="795337"/>
                    </a:cubicBezTo>
                    <a:cubicBezTo>
                      <a:pt x="442001" y="795337"/>
                      <a:pt x="441285" y="795337"/>
                      <a:pt x="440568" y="795337"/>
                    </a:cubicBezTo>
                    <a:cubicBezTo>
                      <a:pt x="381826" y="795337"/>
                      <a:pt x="330964" y="795337"/>
                      <a:pt x="287981" y="795337"/>
                    </a:cubicBezTo>
                    <a:cubicBezTo>
                      <a:pt x="281534" y="795337"/>
                      <a:pt x="275803" y="795337"/>
                      <a:pt x="270072" y="795337"/>
                    </a:cubicBezTo>
                    <a:cubicBezTo>
                      <a:pt x="229955" y="795337"/>
                      <a:pt x="196286" y="795337"/>
                      <a:pt x="167631" y="795337"/>
                    </a:cubicBezTo>
                    <a:cubicBezTo>
                      <a:pt x="161900" y="795337"/>
                      <a:pt x="156886" y="795337"/>
                      <a:pt x="151871" y="795337"/>
                    </a:cubicBezTo>
                    <a:cubicBezTo>
                      <a:pt x="146140" y="795337"/>
                      <a:pt x="141125" y="795337"/>
                      <a:pt x="136111" y="795337"/>
                    </a:cubicBezTo>
                    <a:cubicBezTo>
                      <a:pt x="131096" y="795337"/>
                      <a:pt x="126798" y="795337"/>
                      <a:pt x="122500" y="795337"/>
                    </a:cubicBezTo>
                    <a:cubicBezTo>
                      <a:pt x="116769" y="795337"/>
                      <a:pt x="111038" y="795337"/>
                      <a:pt x="106740" y="795337"/>
                    </a:cubicBezTo>
                    <a:cubicBezTo>
                      <a:pt x="101009" y="795337"/>
                      <a:pt x="95278" y="795337"/>
                      <a:pt x="90979" y="795337"/>
                    </a:cubicBezTo>
                    <a:cubicBezTo>
                      <a:pt x="15044" y="795337"/>
                      <a:pt x="15044" y="795337"/>
                      <a:pt x="15044" y="795337"/>
                    </a:cubicBezTo>
                    <a:cubicBezTo>
                      <a:pt x="6448" y="795337"/>
                      <a:pt x="0" y="788843"/>
                      <a:pt x="0" y="779462"/>
                    </a:cubicBezTo>
                    <a:cubicBezTo>
                      <a:pt x="0" y="770803"/>
                      <a:pt x="6448" y="763587"/>
                      <a:pt x="15044" y="763587"/>
                    </a:cubicBezTo>
                    <a:close/>
                    <a:moveTo>
                      <a:pt x="601663" y="741362"/>
                    </a:moveTo>
                    <a:cubicBezTo>
                      <a:pt x="646907" y="741362"/>
                      <a:pt x="646907" y="741362"/>
                      <a:pt x="646907" y="741362"/>
                    </a:cubicBezTo>
                    <a:cubicBezTo>
                      <a:pt x="653370" y="741362"/>
                      <a:pt x="658397" y="744869"/>
                      <a:pt x="660552" y="750481"/>
                    </a:cubicBezTo>
                    <a:cubicBezTo>
                      <a:pt x="661270" y="751884"/>
                      <a:pt x="661988" y="753988"/>
                      <a:pt x="661988" y="756794"/>
                    </a:cubicBezTo>
                    <a:cubicBezTo>
                      <a:pt x="661988" y="758197"/>
                      <a:pt x="661988" y="760301"/>
                      <a:pt x="661270" y="761704"/>
                    </a:cubicBezTo>
                    <a:cubicBezTo>
                      <a:pt x="659116" y="767315"/>
                      <a:pt x="654089" y="771524"/>
                      <a:pt x="646907" y="771524"/>
                    </a:cubicBezTo>
                    <a:cubicBezTo>
                      <a:pt x="631108" y="771524"/>
                      <a:pt x="616026" y="771524"/>
                      <a:pt x="601663" y="771524"/>
                    </a:cubicBezTo>
                    <a:cubicBezTo>
                      <a:pt x="601663" y="771524"/>
                      <a:pt x="601663" y="771524"/>
                      <a:pt x="601663" y="761704"/>
                    </a:cubicBezTo>
                    <a:cubicBezTo>
                      <a:pt x="601663" y="761704"/>
                      <a:pt x="601663" y="761704"/>
                      <a:pt x="601663" y="750481"/>
                    </a:cubicBezTo>
                    <a:cubicBezTo>
                      <a:pt x="601663" y="750481"/>
                      <a:pt x="601663" y="750481"/>
                      <a:pt x="601663" y="741362"/>
                    </a:cubicBezTo>
                    <a:close/>
                    <a:moveTo>
                      <a:pt x="15044" y="661987"/>
                    </a:moveTo>
                    <a:cubicBezTo>
                      <a:pt x="42266" y="661987"/>
                      <a:pt x="67339" y="661987"/>
                      <a:pt x="90979" y="661987"/>
                    </a:cubicBezTo>
                    <a:cubicBezTo>
                      <a:pt x="95994" y="661987"/>
                      <a:pt x="101009" y="661987"/>
                      <a:pt x="106740" y="661987"/>
                    </a:cubicBezTo>
                    <a:cubicBezTo>
                      <a:pt x="111754" y="661987"/>
                      <a:pt x="116769" y="661987"/>
                      <a:pt x="122500" y="661987"/>
                    </a:cubicBezTo>
                    <a:cubicBezTo>
                      <a:pt x="126798" y="661987"/>
                      <a:pt x="131096" y="661987"/>
                      <a:pt x="136111" y="661987"/>
                    </a:cubicBezTo>
                    <a:cubicBezTo>
                      <a:pt x="141125" y="661987"/>
                      <a:pt x="146140" y="661987"/>
                      <a:pt x="151871" y="661987"/>
                    </a:cubicBezTo>
                    <a:cubicBezTo>
                      <a:pt x="156886" y="661987"/>
                      <a:pt x="161900" y="661987"/>
                      <a:pt x="167631" y="661987"/>
                    </a:cubicBezTo>
                    <a:cubicBezTo>
                      <a:pt x="181958" y="661987"/>
                      <a:pt x="195570" y="661987"/>
                      <a:pt x="209181" y="661987"/>
                    </a:cubicBezTo>
                    <a:cubicBezTo>
                      <a:pt x="229955" y="661987"/>
                      <a:pt x="249297" y="661987"/>
                      <a:pt x="266490" y="661987"/>
                    </a:cubicBezTo>
                    <a:cubicBezTo>
                      <a:pt x="272221" y="661987"/>
                      <a:pt x="277236" y="661987"/>
                      <a:pt x="282250" y="661987"/>
                    </a:cubicBezTo>
                    <a:cubicBezTo>
                      <a:pt x="287981" y="661987"/>
                      <a:pt x="292996" y="661987"/>
                      <a:pt x="298011" y="661987"/>
                    </a:cubicBezTo>
                    <a:cubicBezTo>
                      <a:pt x="303742" y="661987"/>
                      <a:pt x="308756" y="661987"/>
                      <a:pt x="313771" y="661987"/>
                    </a:cubicBezTo>
                    <a:cubicBezTo>
                      <a:pt x="319502" y="661987"/>
                      <a:pt x="324516" y="661987"/>
                      <a:pt x="329531" y="661987"/>
                    </a:cubicBezTo>
                    <a:cubicBezTo>
                      <a:pt x="334546" y="661987"/>
                      <a:pt x="338844" y="661987"/>
                      <a:pt x="343142" y="661987"/>
                    </a:cubicBezTo>
                    <a:cubicBezTo>
                      <a:pt x="348873" y="661987"/>
                      <a:pt x="354604" y="661987"/>
                      <a:pt x="358902" y="661987"/>
                    </a:cubicBezTo>
                    <a:cubicBezTo>
                      <a:pt x="364633" y="661987"/>
                      <a:pt x="370364" y="661987"/>
                      <a:pt x="374662" y="661987"/>
                    </a:cubicBezTo>
                    <a:cubicBezTo>
                      <a:pt x="440568" y="661987"/>
                      <a:pt x="440568" y="661987"/>
                      <a:pt x="440568" y="661987"/>
                    </a:cubicBezTo>
                    <a:cubicBezTo>
                      <a:pt x="447016" y="661987"/>
                      <a:pt x="452030" y="665494"/>
                      <a:pt x="454179" y="670404"/>
                    </a:cubicBezTo>
                    <a:cubicBezTo>
                      <a:pt x="455612" y="672509"/>
                      <a:pt x="455612" y="674613"/>
                      <a:pt x="455612" y="677419"/>
                    </a:cubicBezTo>
                    <a:cubicBezTo>
                      <a:pt x="455612" y="685836"/>
                      <a:pt x="449881" y="692149"/>
                      <a:pt x="440568" y="692149"/>
                    </a:cubicBezTo>
                    <a:cubicBezTo>
                      <a:pt x="417645" y="692149"/>
                      <a:pt x="395437" y="692149"/>
                      <a:pt x="374662" y="692149"/>
                    </a:cubicBezTo>
                    <a:cubicBezTo>
                      <a:pt x="369648" y="692149"/>
                      <a:pt x="364633" y="692149"/>
                      <a:pt x="358902" y="692149"/>
                    </a:cubicBezTo>
                    <a:cubicBezTo>
                      <a:pt x="353888" y="692149"/>
                      <a:pt x="348873" y="692149"/>
                      <a:pt x="343142" y="692149"/>
                    </a:cubicBezTo>
                    <a:cubicBezTo>
                      <a:pt x="338844" y="692149"/>
                      <a:pt x="334546" y="692149"/>
                      <a:pt x="329531" y="692149"/>
                    </a:cubicBezTo>
                    <a:cubicBezTo>
                      <a:pt x="324516" y="692149"/>
                      <a:pt x="319502" y="692149"/>
                      <a:pt x="313771" y="692149"/>
                    </a:cubicBezTo>
                    <a:cubicBezTo>
                      <a:pt x="308756" y="692149"/>
                      <a:pt x="303742" y="692149"/>
                      <a:pt x="298011" y="692149"/>
                    </a:cubicBezTo>
                    <a:cubicBezTo>
                      <a:pt x="292996" y="692149"/>
                      <a:pt x="287981" y="692149"/>
                      <a:pt x="282250" y="692149"/>
                    </a:cubicBezTo>
                    <a:cubicBezTo>
                      <a:pt x="277236" y="692149"/>
                      <a:pt x="272221" y="692149"/>
                      <a:pt x="266490" y="692149"/>
                    </a:cubicBezTo>
                    <a:cubicBezTo>
                      <a:pt x="227806" y="692149"/>
                      <a:pt x="194853" y="692149"/>
                      <a:pt x="167631" y="692149"/>
                    </a:cubicBezTo>
                    <a:cubicBezTo>
                      <a:pt x="161900" y="692149"/>
                      <a:pt x="156886" y="692149"/>
                      <a:pt x="151871" y="692149"/>
                    </a:cubicBezTo>
                    <a:cubicBezTo>
                      <a:pt x="146140" y="692149"/>
                      <a:pt x="141125" y="692149"/>
                      <a:pt x="136111" y="692149"/>
                    </a:cubicBezTo>
                    <a:cubicBezTo>
                      <a:pt x="131096" y="692149"/>
                      <a:pt x="126798" y="692149"/>
                      <a:pt x="122500" y="692149"/>
                    </a:cubicBezTo>
                    <a:cubicBezTo>
                      <a:pt x="116769" y="692149"/>
                      <a:pt x="111038" y="692149"/>
                      <a:pt x="106740" y="692149"/>
                    </a:cubicBezTo>
                    <a:cubicBezTo>
                      <a:pt x="101009" y="692149"/>
                      <a:pt x="95278" y="692149"/>
                      <a:pt x="90979" y="692149"/>
                    </a:cubicBezTo>
                    <a:cubicBezTo>
                      <a:pt x="15044" y="692149"/>
                      <a:pt x="15044" y="692149"/>
                      <a:pt x="15044" y="692149"/>
                    </a:cubicBezTo>
                    <a:cubicBezTo>
                      <a:pt x="6448" y="692149"/>
                      <a:pt x="0" y="685836"/>
                      <a:pt x="0" y="677419"/>
                    </a:cubicBezTo>
                    <a:cubicBezTo>
                      <a:pt x="0" y="669002"/>
                      <a:pt x="6448" y="661987"/>
                      <a:pt x="15044" y="661987"/>
                    </a:cubicBezTo>
                    <a:close/>
                    <a:moveTo>
                      <a:pt x="601663" y="638175"/>
                    </a:moveTo>
                    <a:cubicBezTo>
                      <a:pt x="646907" y="638175"/>
                      <a:pt x="646907" y="638175"/>
                      <a:pt x="646907" y="638175"/>
                    </a:cubicBezTo>
                    <a:cubicBezTo>
                      <a:pt x="653370" y="638175"/>
                      <a:pt x="658397" y="641783"/>
                      <a:pt x="660552" y="646834"/>
                    </a:cubicBezTo>
                    <a:cubicBezTo>
                      <a:pt x="661270" y="648999"/>
                      <a:pt x="661988" y="651885"/>
                      <a:pt x="661988" y="654050"/>
                    </a:cubicBezTo>
                    <a:cubicBezTo>
                      <a:pt x="661988" y="663431"/>
                      <a:pt x="655525" y="669925"/>
                      <a:pt x="646907" y="669925"/>
                    </a:cubicBezTo>
                    <a:cubicBezTo>
                      <a:pt x="631108" y="669925"/>
                      <a:pt x="616026" y="669925"/>
                      <a:pt x="601663" y="669925"/>
                    </a:cubicBezTo>
                    <a:cubicBezTo>
                      <a:pt x="601663" y="669925"/>
                      <a:pt x="601663" y="669925"/>
                      <a:pt x="601663" y="646834"/>
                    </a:cubicBezTo>
                    <a:cubicBezTo>
                      <a:pt x="601663" y="646834"/>
                      <a:pt x="601663" y="646834"/>
                      <a:pt x="601663" y="638175"/>
                    </a:cubicBezTo>
                    <a:close/>
                    <a:moveTo>
                      <a:pt x="808038" y="615950"/>
                    </a:moveTo>
                    <a:cubicBezTo>
                      <a:pt x="853926" y="615950"/>
                      <a:pt x="853926" y="615950"/>
                      <a:pt x="853926" y="615950"/>
                    </a:cubicBezTo>
                    <a:cubicBezTo>
                      <a:pt x="863395" y="615950"/>
                      <a:pt x="869950" y="623334"/>
                      <a:pt x="869950" y="631456"/>
                    </a:cubicBezTo>
                    <a:cubicBezTo>
                      <a:pt x="869950" y="640316"/>
                      <a:pt x="863395" y="647700"/>
                      <a:pt x="853926" y="647700"/>
                    </a:cubicBezTo>
                    <a:cubicBezTo>
                      <a:pt x="838630" y="647700"/>
                      <a:pt x="823334" y="647700"/>
                      <a:pt x="808038" y="647700"/>
                    </a:cubicBezTo>
                    <a:cubicBezTo>
                      <a:pt x="808038" y="647700"/>
                      <a:pt x="808038" y="647700"/>
                      <a:pt x="808038" y="615950"/>
                    </a:cubicBezTo>
                    <a:close/>
                    <a:moveTo>
                      <a:pt x="15044" y="558800"/>
                    </a:moveTo>
                    <a:cubicBezTo>
                      <a:pt x="42266" y="558800"/>
                      <a:pt x="67339" y="558800"/>
                      <a:pt x="90979" y="558800"/>
                    </a:cubicBezTo>
                    <a:cubicBezTo>
                      <a:pt x="95994" y="558800"/>
                      <a:pt x="101009" y="558800"/>
                      <a:pt x="106740" y="558800"/>
                    </a:cubicBezTo>
                    <a:cubicBezTo>
                      <a:pt x="111754" y="558800"/>
                      <a:pt x="116769" y="558800"/>
                      <a:pt x="122500" y="558800"/>
                    </a:cubicBezTo>
                    <a:cubicBezTo>
                      <a:pt x="126798" y="558800"/>
                      <a:pt x="131096" y="558800"/>
                      <a:pt x="136111" y="558800"/>
                    </a:cubicBezTo>
                    <a:cubicBezTo>
                      <a:pt x="141125" y="558800"/>
                      <a:pt x="146140" y="558800"/>
                      <a:pt x="151871" y="558800"/>
                    </a:cubicBezTo>
                    <a:cubicBezTo>
                      <a:pt x="156886" y="558800"/>
                      <a:pt x="161900" y="558800"/>
                      <a:pt x="167631" y="558800"/>
                    </a:cubicBezTo>
                    <a:cubicBezTo>
                      <a:pt x="181958" y="558800"/>
                      <a:pt x="195570" y="558800"/>
                      <a:pt x="209181" y="558800"/>
                    </a:cubicBezTo>
                    <a:cubicBezTo>
                      <a:pt x="229955" y="558800"/>
                      <a:pt x="249297" y="558800"/>
                      <a:pt x="266490" y="558800"/>
                    </a:cubicBezTo>
                    <a:cubicBezTo>
                      <a:pt x="272221" y="558800"/>
                      <a:pt x="277236" y="558800"/>
                      <a:pt x="282250" y="558800"/>
                    </a:cubicBezTo>
                    <a:cubicBezTo>
                      <a:pt x="287981" y="558800"/>
                      <a:pt x="292996" y="558800"/>
                      <a:pt x="298011" y="558800"/>
                    </a:cubicBezTo>
                    <a:cubicBezTo>
                      <a:pt x="303742" y="558800"/>
                      <a:pt x="308756" y="558800"/>
                      <a:pt x="313771" y="558800"/>
                    </a:cubicBezTo>
                    <a:cubicBezTo>
                      <a:pt x="319502" y="558800"/>
                      <a:pt x="324516" y="558800"/>
                      <a:pt x="329531" y="558800"/>
                    </a:cubicBezTo>
                    <a:cubicBezTo>
                      <a:pt x="334546" y="558800"/>
                      <a:pt x="338844" y="558800"/>
                      <a:pt x="343142" y="558800"/>
                    </a:cubicBezTo>
                    <a:cubicBezTo>
                      <a:pt x="348873" y="558800"/>
                      <a:pt x="354604" y="558800"/>
                      <a:pt x="358902" y="558800"/>
                    </a:cubicBezTo>
                    <a:cubicBezTo>
                      <a:pt x="364633" y="558800"/>
                      <a:pt x="370364" y="558800"/>
                      <a:pt x="374662" y="558800"/>
                    </a:cubicBezTo>
                    <a:cubicBezTo>
                      <a:pt x="440568" y="558800"/>
                      <a:pt x="440568" y="558800"/>
                      <a:pt x="440568" y="558800"/>
                    </a:cubicBezTo>
                    <a:cubicBezTo>
                      <a:pt x="447016" y="558800"/>
                      <a:pt x="452030" y="562391"/>
                      <a:pt x="454179" y="567418"/>
                    </a:cubicBezTo>
                    <a:cubicBezTo>
                      <a:pt x="455612" y="569572"/>
                      <a:pt x="455612" y="571727"/>
                      <a:pt x="455612" y="573881"/>
                    </a:cubicBezTo>
                    <a:cubicBezTo>
                      <a:pt x="455612" y="581781"/>
                      <a:pt x="449881" y="588962"/>
                      <a:pt x="440568" y="588962"/>
                    </a:cubicBezTo>
                    <a:cubicBezTo>
                      <a:pt x="417645" y="588962"/>
                      <a:pt x="395437" y="588962"/>
                      <a:pt x="374662" y="588962"/>
                    </a:cubicBezTo>
                    <a:cubicBezTo>
                      <a:pt x="369648" y="588962"/>
                      <a:pt x="364633" y="588962"/>
                      <a:pt x="358902" y="588962"/>
                    </a:cubicBezTo>
                    <a:cubicBezTo>
                      <a:pt x="353888" y="588962"/>
                      <a:pt x="348873" y="588962"/>
                      <a:pt x="343142" y="588962"/>
                    </a:cubicBezTo>
                    <a:cubicBezTo>
                      <a:pt x="338844" y="588962"/>
                      <a:pt x="334546" y="588962"/>
                      <a:pt x="329531" y="588962"/>
                    </a:cubicBezTo>
                    <a:cubicBezTo>
                      <a:pt x="324516" y="588962"/>
                      <a:pt x="319502" y="588962"/>
                      <a:pt x="313771" y="588962"/>
                    </a:cubicBezTo>
                    <a:cubicBezTo>
                      <a:pt x="308756" y="588962"/>
                      <a:pt x="303742" y="588962"/>
                      <a:pt x="298011" y="588962"/>
                    </a:cubicBezTo>
                    <a:cubicBezTo>
                      <a:pt x="292996" y="588962"/>
                      <a:pt x="287981" y="588962"/>
                      <a:pt x="282250" y="588962"/>
                    </a:cubicBezTo>
                    <a:cubicBezTo>
                      <a:pt x="277236" y="588962"/>
                      <a:pt x="272221" y="588962"/>
                      <a:pt x="266490" y="588962"/>
                    </a:cubicBezTo>
                    <a:cubicBezTo>
                      <a:pt x="227806" y="588962"/>
                      <a:pt x="194853" y="588962"/>
                      <a:pt x="167631" y="588962"/>
                    </a:cubicBezTo>
                    <a:cubicBezTo>
                      <a:pt x="161900" y="588962"/>
                      <a:pt x="156886" y="588962"/>
                      <a:pt x="151871" y="588962"/>
                    </a:cubicBezTo>
                    <a:cubicBezTo>
                      <a:pt x="146140" y="588962"/>
                      <a:pt x="141125" y="588962"/>
                      <a:pt x="136111" y="588962"/>
                    </a:cubicBezTo>
                    <a:cubicBezTo>
                      <a:pt x="131096" y="588962"/>
                      <a:pt x="126798" y="588962"/>
                      <a:pt x="122500" y="588962"/>
                    </a:cubicBezTo>
                    <a:cubicBezTo>
                      <a:pt x="116769" y="588962"/>
                      <a:pt x="111038" y="588962"/>
                      <a:pt x="106740" y="588962"/>
                    </a:cubicBezTo>
                    <a:cubicBezTo>
                      <a:pt x="101009" y="588962"/>
                      <a:pt x="95278" y="588962"/>
                      <a:pt x="90979" y="588962"/>
                    </a:cubicBezTo>
                    <a:cubicBezTo>
                      <a:pt x="15044" y="588962"/>
                      <a:pt x="15044" y="588962"/>
                      <a:pt x="15044" y="588962"/>
                    </a:cubicBezTo>
                    <a:cubicBezTo>
                      <a:pt x="6448" y="588962"/>
                      <a:pt x="0" y="581781"/>
                      <a:pt x="0" y="573881"/>
                    </a:cubicBezTo>
                    <a:cubicBezTo>
                      <a:pt x="0" y="565982"/>
                      <a:pt x="6448" y="558800"/>
                      <a:pt x="15044" y="558800"/>
                    </a:cubicBezTo>
                    <a:close/>
                    <a:moveTo>
                      <a:pt x="601663" y="536575"/>
                    </a:moveTo>
                    <a:cubicBezTo>
                      <a:pt x="646907" y="536575"/>
                      <a:pt x="646907" y="536575"/>
                      <a:pt x="646907" y="536575"/>
                    </a:cubicBezTo>
                    <a:cubicBezTo>
                      <a:pt x="653370" y="536575"/>
                      <a:pt x="658397" y="540082"/>
                      <a:pt x="660552" y="544992"/>
                    </a:cubicBezTo>
                    <a:cubicBezTo>
                      <a:pt x="661270" y="547097"/>
                      <a:pt x="661988" y="549201"/>
                      <a:pt x="661988" y="552007"/>
                    </a:cubicBezTo>
                    <a:cubicBezTo>
                      <a:pt x="661988" y="559723"/>
                      <a:pt x="655525" y="566737"/>
                      <a:pt x="646907" y="566737"/>
                    </a:cubicBezTo>
                    <a:cubicBezTo>
                      <a:pt x="631108" y="566737"/>
                      <a:pt x="616026" y="566737"/>
                      <a:pt x="601663" y="566737"/>
                    </a:cubicBezTo>
                    <a:cubicBezTo>
                      <a:pt x="601663" y="566737"/>
                      <a:pt x="601663" y="566737"/>
                      <a:pt x="601663" y="544992"/>
                    </a:cubicBezTo>
                    <a:cubicBezTo>
                      <a:pt x="601663" y="544992"/>
                      <a:pt x="601663" y="544992"/>
                      <a:pt x="601663" y="536575"/>
                    </a:cubicBezTo>
                    <a:close/>
                    <a:moveTo>
                      <a:pt x="808038" y="512762"/>
                    </a:moveTo>
                    <a:cubicBezTo>
                      <a:pt x="853926" y="512762"/>
                      <a:pt x="853926" y="512762"/>
                      <a:pt x="853926" y="512762"/>
                    </a:cubicBezTo>
                    <a:cubicBezTo>
                      <a:pt x="863395" y="512762"/>
                      <a:pt x="869950" y="519978"/>
                      <a:pt x="869950" y="528637"/>
                    </a:cubicBezTo>
                    <a:cubicBezTo>
                      <a:pt x="869950" y="538018"/>
                      <a:pt x="863395" y="544512"/>
                      <a:pt x="853926" y="544512"/>
                    </a:cubicBezTo>
                    <a:cubicBezTo>
                      <a:pt x="838630" y="544512"/>
                      <a:pt x="823334" y="544512"/>
                      <a:pt x="808038" y="544512"/>
                    </a:cubicBezTo>
                    <a:cubicBezTo>
                      <a:pt x="808038" y="544512"/>
                      <a:pt x="808038" y="544512"/>
                      <a:pt x="808038" y="512762"/>
                    </a:cubicBezTo>
                    <a:close/>
                    <a:moveTo>
                      <a:pt x="15044" y="455612"/>
                    </a:moveTo>
                    <a:cubicBezTo>
                      <a:pt x="42266" y="455612"/>
                      <a:pt x="67339" y="455612"/>
                      <a:pt x="90979" y="455612"/>
                    </a:cubicBezTo>
                    <a:cubicBezTo>
                      <a:pt x="95994" y="455612"/>
                      <a:pt x="101009" y="455612"/>
                      <a:pt x="106740" y="455612"/>
                    </a:cubicBezTo>
                    <a:cubicBezTo>
                      <a:pt x="111754" y="455612"/>
                      <a:pt x="116769" y="455612"/>
                      <a:pt x="122500" y="455612"/>
                    </a:cubicBezTo>
                    <a:cubicBezTo>
                      <a:pt x="126798" y="455612"/>
                      <a:pt x="131096" y="455612"/>
                      <a:pt x="136111" y="455612"/>
                    </a:cubicBezTo>
                    <a:cubicBezTo>
                      <a:pt x="141125" y="455612"/>
                      <a:pt x="146140" y="455612"/>
                      <a:pt x="151871" y="455612"/>
                    </a:cubicBezTo>
                    <a:cubicBezTo>
                      <a:pt x="156886" y="455612"/>
                      <a:pt x="161900" y="455612"/>
                      <a:pt x="167631" y="455612"/>
                    </a:cubicBezTo>
                    <a:cubicBezTo>
                      <a:pt x="181958" y="455612"/>
                      <a:pt x="195570" y="455612"/>
                      <a:pt x="208464" y="455612"/>
                    </a:cubicBezTo>
                    <a:cubicBezTo>
                      <a:pt x="229955" y="455612"/>
                      <a:pt x="249297" y="455612"/>
                      <a:pt x="266490" y="455612"/>
                    </a:cubicBezTo>
                    <a:cubicBezTo>
                      <a:pt x="272221" y="455612"/>
                      <a:pt x="277236" y="455612"/>
                      <a:pt x="282250" y="455612"/>
                    </a:cubicBezTo>
                    <a:cubicBezTo>
                      <a:pt x="287981" y="455612"/>
                      <a:pt x="292996" y="455612"/>
                      <a:pt x="298011" y="455612"/>
                    </a:cubicBezTo>
                    <a:cubicBezTo>
                      <a:pt x="303742" y="455612"/>
                      <a:pt x="308756" y="455612"/>
                      <a:pt x="313771" y="455612"/>
                    </a:cubicBezTo>
                    <a:cubicBezTo>
                      <a:pt x="319502" y="455612"/>
                      <a:pt x="324516" y="455612"/>
                      <a:pt x="329531" y="455612"/>
                    </a:cubicBezTo>
                    <a:cubicBezTo>
                      <a:pt x="334546" y="455612"/>
                      <a:pt x="338844" y="455612"/>
                      <a:pt x="343142" y="455612"/>
                    </a:cubicBezTo>
                    <a:cubicBezTo>
                      <a:pt x="348873" y="455612"/>
                      <a:pt x="354604" y="455612"/>
                      <a:pt x="358902" y="455612"/>
                    </a:cubicBezTo>
                    <a:cubicBezTo>
                      <a:pt x="364633" y="455612"/>
                      <a:pt x="370364" y="455612"/>
                      <a:pt x="374662" y="455612"/>
                    </a:cubicBezTo>
                    <a:cubicBezTo>
                      <a:pt x="440568" y="455612"/>
                      <a:pt x="440568" y="455612"/>
                      <a:pt x="440568" y="455612"/>
                    </a:cubicBezTo>
                    <a:cubicBezTo>
                      <a:pt x="447016" y="455612"/>
                      <a:pt x="452030" y="459119"/>
                      <a:pt x="454179" y="464029"/>
                    </a:cubicBezTo>
                    <a:cubicBezTo>
                      <a:pt x="455612" y="466134"/>
                      <a:pt x="455612" y="468238"/>
                      <a:pt x="455612" y="471044"/>
                    </a:cubicBezTo>
                    <a:cubicBezTo>
                      <a:pt x="455612" y="478760"/>
                      <a:pt x="449881" y="485774"/>
                      <a:pt x="440568" y="485774"/>
                    </a:cubicBezTo>
                    <a:cubicBezTo>
                      <a:pt x="417645" y="485774"/>
                      <a:pt x="395437" y="485774"/>
                      <a:pt x="374662" y="485774"/>
                    </a:cubicBezTo>
                    <a:cubicBezTo>
                      <a:pt x="369648" y="485774"/>
                      <a:pt x="364633" y="485774"/>
                      <a:pt x="358902" y="485774"/>
                    </a:cubicBezTo>
                    <a:cubicBezTo>
                      <a:pt x="353888" y="485774"/>
                      <a:pt x="348873" y="485774"/>
                      <a:pt x="343142" y="485774"/>
                    </a:cubicBezTo>
                    <a:cubicBezTo>
                      <a:pt x="338844" y="485774"/>
                      <a:pt x="334546" y="485774"/>
                      <a:pt x="329531" y="485774"/>
                    </a:cubicBezTo>
                    <a:cubicBezTo>
                      <a:pt x="324516" y="485774"/>
                      <a:pt x="319502" y="485774"/>
                      <a:pt x="313771" y="485774"/>
                    </a:cubicBezTo>
                    <a:cubicBezTo>
                      <a:pt x="308756" y="485774"/>
                      <a:pt x="303742" y="485774"/>
                      <a:pt x="298011" y="485774"/>
                    </a:cubicBezTo>
                    <a:cubicBezTo>
                      <a:pt x="292996" y="485774"/>
                      <a:pt x="287981" y="485774"/>
                      <a:pt x="282250" y="485774"/>
                    </a:cubicBezTo>
                    <a:cubicBezTo>
                      <a:pt x="277236" y="485774"/>
                      <a:pt x="272221" y="485774"/>
                      <a:pt x="266490" y="485774"/>
                    </a:cubicBezTo>
                    <a:cubicBezTo>
                      <a:pt x="227806" y="485774"/>
                      <a:pt x="194853" y="485774"/>
                      <a:pt x="167631" y="485774"/>
                    </a:cubicBezTo>
                    <a:cubicBezTo>
                      <a:pt x="161900" y="485774"/>
                      <a:pt x="156886" y="485774"/>
                      <a:pt x="151871" y="485774"/>
                    </a:cubicBezTo>
                    <a:cubicBezTo>
                      <a:pt x="146140" y="485774"/>
                      <a:pt x="141125" y="485774"/>
                      <a:pt x="136111" y="485774"/>
                    </a:cubicBezTo>
                    <a:cubicBezTo>
                      <a:pt x="131096" y="485774"/>
                      <a:pt x="126798" y="485774"/>
                      <a:pt x="122500" y="485774"/>
                    </a:cubicBezTo>
                    <a:cubicBezTo>
                      <a:pt x="116769" y="485774"/>
                      <a:pt x="111038" y="485774"/>
                      <a:pt x="106740" y="485774"/>
                    </a:cubicBezTo>
                    <a:cubicBezTo>
                      <a:pt x="101009" y="485774"/>
                      <a:pt x="95278" y="485774"/>
                      <a:pt x="90979" y="485774"/>
                    </a:cubicBezTo>
                    <a:cubicBezTo>
                      <a:pt x="15044" y="485774"/>
                      <a:pt x="15044" y="485774"/>
                      <a:pt x="15044" y="485774"/>
                    </a:cubicBezTo>
                    <a:cubicBezTo>
                      <a:pt x="6448" y="485774"/>
                      <a:pt x="0" y="478760"/>
                      <a:pt x="0" y="471044"/>
                    </a:cubicBezTo>
                    <a:cubicBezTo>
                      <a:pt x="0" y="462627"/>
                      <a:pt x="6448" y="455612"/>
                      <a:pt x="15044" y="455612"/>
                    </a:cubicBezTo>
                    <a:close/>
                    <a:moveTo>
                      <a:pt x="601663" y="433387"/>
                    </a:moveTo>
                    <a:cubicBezTo>
                      <a:pt x="646907" y="433387"/>
                      <a:pt x="646907" y="433387"/>
                      <a:pt x="646907" y="433387"/>
                    </a:cubicBezTo>
                    <a:cubicBezTo>
                      <a:pt x="653370" y="433387"/>
                      <a:pt x="658397" y="436978"/>
                      <a:pt x="660552" y="442005"/>
                    </a:cubicBezTo>
                    <a:cubicBezTo>
                      <a:pt x="661270" y="444159"/>
                      <a:pt x="661988" y="446314"/>
                      <a:pt x="661988" y="448468"/>
                    </a:cubicBezTo>
                    <a:cubicBezTo>
                      <a:pt x="661988" y="456368"/>
                      <a:pt x="655525" y="463549"/>
                      <a:pt x="646907" y="463549"/>
                    </a:cubicBezTo>
                    <a:cubicBezTo>
                      <a:pt x="631108" y="463549"/>
                      <a:pt x="616026" y="463549"/>
                      <a:pt x="601663" y="463549"/>
                    </a:cubicBezTo>
                    <a:cubicBezTo>
                      <a:pt x="601663" y="463549"/>
                      <a:pt x="601663" y="463549"/>
                      <a:pt x="601663" y="442005"/>
                    </a:cubicBezTo>
                    <a:cubicBezTo>
                      <a:pt x="601663" y="442005"/>
                      <a:pt x="601663" y="442005"/>
                      <a:pt x="601663" y="433387"/>
                    </a:cubicBezTo>
                    <a:close/>
                    <a:moveTo>
                      <a:pt x="808038" y="411162"/>
                    </a:moveTo>
                    <a:cubicBezTo>
                      <a:pt x="853926" y="411162"/>
                      <a:pt x="853926" y="411162"/>
                      <a:pt x="853926" y="411162"/>
                    </a:cubicBezTo>
                    <a:cubicBezTo>
                      <a:pt x="863395" y="411162"/>
                      <a:pt x="869950" y="418177"/>
                      <a:pt x="869950" y="425892"/>
                    </a:cubicBezTo>
                    <a:cubicBezTo>
                      <a:pt x="869950" y="434310"/>
                      <a:pt x="863395" y="441324"/>
                      <a:pt x="853926" y="441324"/>
                    </a:cubicBezTo>
                    <a:cubicBezTo>
                      <a:pt x="838630" y="441324"/>
                      <a:pt x="823334" y="441324"/>
                      <a:pt x="808038" y="441324"/>
                    </a:cubicBezTo>
                    <a:cubicBezTo>
                      <a:pt x="808038" y="441324"/>
                      <a:pt x="808038" y="441324"/>
                      <a:pt x="808038" y="411162"/>
                    </a:cubicBezTo>
                    <a:close/>
                    <a:moveTo>
                      <a:pt x="15044" y="352425"/>
                    </a:moveTo>
                    <a:cubicBezTo>
                      <a:pt x="42266" y="352425"/>
                      <a:pt x="67339" y="352425"/>
                      <a:pt x="90979" y="352425"/>
                    </a:cubicBezTo>
                    <a:cubicBezTo>
                      <a:pt x="95994" y="352425"/>
                      <a:pt x="101009" y="352425"/>
                      <a:pt x="106740" y="352425"/>
                    </a:cubicBezTo>
                    <a:cubicBezTo>
                      <a:pt x="111754" y="352425"/>
                      <a:pt x="116769" y="352425"/>
                      <a:pt x="122500" y="352425"/>
                    </a:cubicBezTo>
                    <a:cubicBezTo>
                      <a:pt x="126798" y="352425"/>
                      <a:pt x="131096" y="352425"/>
                      <a:pt x="136111" y="352425"/>
                    </a:cubicBezTo>
                    <a:cubicBezTo>
                      <a:pt x="141125" y="352425"/>
                      <a:pt x="146140" y="352425"/>
                      <a:pt x="151871" y="352425"/>
                    </a:cubicBezTo>
                    <a:cubicBezTo>
                      <a:pt x="156886" y="352425"/>
                      <a:pt x="161900" y="352425"/>
                      <a:pt x="167631" y="352425"/>
                    </a:cubicBezTo>
                    <a:cubicBezTo>
                      <a:pt x="181958" y="352425"/>
                      <a:pt x="195570" y="352425"/>
                      <a:pt x="209181" y="352425"/>
                    </a:cubicBezTo>
                    <a:cubicBezTo>
                      <a:pt x="229955" y="352425"/>
                      <a:pt x="249297" y="352425"/>
                      <a:pt x="266490" y="352425"/>
                    </a:cubicBezTo>
                    <a:cubicBezTo>
                      <a:pt x="272221" y="352425"/>
                      <a:pt x="277236" y="352425"/>
                      <a:pt x="282250" y="352425"/>
                    </a:cubicBezTo>
                    <a:cubicBezTo>
                      <a:pt x="287981" y="352425"/>
                      <a:pt x="292996" y="352425"/>
                      <a:pt x="298011" y="352425"/>
                    </a:cubicBezTo>
                    <a:cubicBezTo>
                      <a:pt x="303742" y="352425"/>
                      <a:pt x="308756" y="352425"/>
                      <a:pt x="313771" y="352425"/>
                    </a:cubicBezTo>
                    <a:cubicBezTo>
                      <a:pt x="319502" y="352425"/>
                      <a:pt x="324516" y="352425"/>
                      <a:pt x="329531" y="352425"/>
                    </a:cubicBezTo>
                    <a:cubicBezTo>
                      <a:pt x="334546" y="352425"/>
                      <a:pt x="338844" y="352425"/>
                      <a:pt x="343142" y="352425"/>
                    </a:cubicBezTo>
                    <a:cubicBezTo>
                      <a:pt x="348873" y="352425"/>
                      <a:pt x="354604" y="352425"/>
                      <a:pt x="358902" y="352425"/>
                    </a:cubicBezTo>
                    <a:cubicBezTo>
                      <a:pt x="364633" y="352425"/>
                      <a:pt x="370364" y="352425"/>
                      <a:pt x="374662" y="352425"/>
                    </a:cubicBezTo>
                    <a:cubicBezTo>
                      <a:pt x="440568" y="352425"/>
                      <a:pt x="440568" y="352425"/>
                      <a:pt x="440568" y="352425"/>
                    </a:cubicBezTo>
                    <a:cubicBezTo>
                      <a:pt x="447016" y="352425"/>
                      <a:pt x="452030" y="356033"/>
                      <a:pt x="454179" y="361084"/>
                    </a:cubicBezTo>
                    <a:cubicBezTo>
                      <a:pt x="455612" y="363249"/>
                      <a:pt x="455612" y="366135"/>
                      <a:pt x="455612" y="368300"/>
                    </a:cubicBezTo>
                    <a:cubicBezTo>
                      <a:pt x="455612" y="376959"/>
                      <a:pt x="449881" y="384175"/>
                      <a:pt x="440568" y="384175"/>
                    </a:cubicBezTo>
                    <a:cubicBezTo>
                      <a:pt x="417645" y="384175"/>
                      <a:pt x="395437" y="384175"/>
                      <a:pt x="374662" y="384175"/>
                    </a:cubicBezTo>
                    <a:cubicBezTo>
                      <a:pt x="369648" y="384175"/>
                      <a:pt x="364633" y="384175"/>
                      <a:pt x="358902" y="384175"/>
                    </a:cubicBezTo>
                    <a:cubicBezTo>
                      <a:pt x="353888" y="384175"/>
                      <a:pt x="348873" y="384175"/>
                      <a:pt x="343142" y="384175"/>
                    </a:cubicBezTo>
                    <a:cubicBezTo>
                      <a:pt x="338844" y="384175"/>
                      <a:pt x="334546" y="384175"/>
                      <a:pt x="329531" y="384175"/>
                    </a:cubicBezTo>
                    <a:cubicBezTo>
                      <a:pt x="324516" y="384175"/>
                      <a:pt x="319502" y="384175"/>
                      <a:pt x="313771" y="384175"/>
                    </a:cubicBezTo>
                    <a:cubicBezTo>
                      <a:pt x="308756" y="384175"/>
                      <a:pt x="303742" y="384175"/>
                      <a:pt x="298011" y="384175"/>
                    </a:cubicBezTo>
                    <a:cubicBezTo>
                      <a:pt x="292996" y="384175"/>
                      <a:pt x="287981" y="384175"/>
                      <a:pt x="282250" y="384175"/>
                    </a:cubicBezTo>
                    <a:cubicBezTo>
                      <a:pt x="277236" y="384175"/>
                      <a:pt x="272221" y="384175"/>
                      <a:pt x="266490" y="384175"/>
                    </a:cubicBezTo>
                    <a:cubicBezTo>
                      <a:pt x="227806" y="384175"/>
                      <a:pt x="194853" y="384175"/>
                      <a:pt x="167631" y="384175"/>
                    </a:cubicBezTo>
                    <a:cubicBezTo>
                      <a:pt x="161900" y="384175"/>
                      <a:pt x="156886" y="384175"/>
                      <a:pt x="151871" y="384175"/>
                    </a:cubicBezTo>
                    <a:cubicBezTo>
                      <a:pt x="146140" y="384175"/>
                      <a:pt x="141125" y="384175"/>
                      <a:pt x="136111" y="384175"/>
                    </a:cubicBezTo>
                    <a:cubicBezTo>
                      <a:pt x="131096" y="384175"/>
                      <a:pt x="126798" y="384175"/>
                      <a:pt x="122500" y="384175"/>
                    </a:cubicBezTo>
                    <a:cubicBezTo>
                      <a:pt x="116769" y="384175"/>
                      <a:pt x="111038" y="384175"/>
                      <a:pt x="106740" y="384175"/>
                    </a:cubicBezTo>
                    <a:cubicBezTo>
                      <a:pt x="101009" y="384175"/>
                      <a:pt x="95278" y="384175"/>
                      <a:pt x="90979" y="384175"/>
                    </a:cubicBezTo>
                    <a:cubicBezTo>
                      <a:pt x="15044" y="384175"/>
                      <a:pt x="15044" y="384175"/>
                      <a:pt x="15044" y="384175"/>
                    </a:cubicBezTo>
                    <a:cubicBezTo>
                      <a:pt x="6448" y="384175"/>
                      <a:pt x="0" y="376959"/>
                      <a:pt x="0" y="368300"/>
                    </a:cubicBezTo>
                    <a:cubicBezTo>
                      <a:pt x="0" y="359641"/>
                      <a:pt x="6448" y="352425"/>
                      <a:pt x="15044" y="352425"/>
                    </a:cubicBezTo>
                    <a:close/>
                    <a:moveTo>
                      <a:pt x="601663" y="330200"/>
                    </a:moveTo>
                    <a:cubicBezTo>
                      <a:pt x="646907" y="330200"/>
                      <a:pt x="646907" y="330200"/>
                      <a:pt x="646907" y="330200"/>
                    </a:cubicBezTo>
                    <a:cubicBezTo>
                      <a:pt x="653370" y="330200"/>
                      <a:pt x="658397" y="333707"/>
                      <a:pt x="660552" y="338617"/>
                    </a:cubicBezTo>
                    <a:cubicBezTo>
                      <a:pt x="661270" y="340722"/>
                      <a:pt x="661988" y="342826"/>
                      <a:pt x="661988" y="344930"/>
                    </a:cubicBezTo>
                    <a:cubicBezTo>
                      <a:pt x="661988" y="353348"/>
                      <a:pt x="655525" y="360362"/>
                      <a:pt x="646907" y="360362"/>
                    </a:cubicBezTo>
                    <a:cubicBezTo>
                      <a:pt x="631108" y="360362"/>
                      <a:pt x="616026" y="360362"/>
                      <a:pt x="601663" y="360362"/>
                    </a:cubicBezTo>
                    <a:cubicBezTo>
                      <a:pt x="601663" y="360362"/>
                      <a:pt x="601663" y="360362"/>
                      <a:pt x="601663" y="338617"/>
                    </a:cubicBezTo>
                    <a:cubicBezTo>
                      <a:pt x="601663" y="338617"/>
                      <a:pt x="601663" y="338617"/>
                      <a:pt x="601663" y="330200"/>
                    </a:cubicBezTo>
                    <a:close/>
                    <a:moveTo>
                      <a:pt x="808038" y="307975"/>
                    </a:moveTo>
                    <a:cubicBezTo>
                      <a:pt x="853926" y="307975"/>
                      <a:pt x="853926" y="307975"/>
                      <a:pt x="853926" y="307975"/>
                    </a:cubicBezTo>
                    <a:cubicBezTo>
                      <a:pt x="863395" y="307975"/>
                      <a:pt x="869950" y="315156"/>
                      <a:pt x="869950" y="323056"/>
                    </a:cubicBezTo>
                    <a:cubicBezTo>
                      <a:pt x="869950" y="330955"/>
                      <a:pt x="863395" y="338137"/>
                      <a:pt x="853926" y="338137"/>
                    </a:cubicBezTo>
                    <a:cubicBezTo>
                      <a:pt x="838630" y="338137"/>
                      <a:pt x="823334" y="338137"/>
                      <a:pt x="808038" y="338137"/>
                    </a:cubicBezTo>
                    <a:cubicBezTo>
                      <a:pt x="808038" y="338137"/>
                      <a:pt x="808038" y="338137"/>
                      <a:pt x="808038" y="307975"/>
                    </a:cubicBezTo>
                    <a:close/>
                    <a:moveTo>
                      <a:pt x="15044" y="249237"/>
                    </a:moveTo>
                    <a:cubicBezTo>
                      <a:pt x="42266" y="249237"/>
                      <a:pt x="67339" y="249237"/>
                      <a:pt x="90979" y="249237"/>
                    </a:cubicBezTo>
                    <a:cubicBezTo>
                      <a:pt x="95994" y="249237"/>
                      <a:pt x="101009" y="249237"/>
                      <a:pt x="106740" y="249237"/>
                    </a:cubicBezTo>
                    <a:cubicBezTo>
                      <a:pt x="111754" y="249237"/>
                      <a:pt x="116769" y="249237"/>
                      <a:pt x="122500" y="249237"/>
                    </a:cubicBezTo>
                    <a:cubicBezTo>
                      <a:pt x="126798" y="249237"/>
                      <a:pt x="131096" y="249237"/>
                      <a:pt x="136111" y="249237"/>
                    </a:cubicBezTo>
                    <a:cubicBezTo>
                      <a:pt x="141125" y="249237"/>
                      <a:pt x="146140" y="249237"/>
                      <a:pt x="151871" y="249237"/>
                    </a:cubicBezTo>
                    <a:cubicBezTo>
                      <a:pt x="156886" y="249237"/>
                      <a:pt x="161900" y="249237"/>
                      <a:pt x="167631" y="249237"/>
                    </a:cubicBezTo>
                    <a:cubicBezTo>
                      <a:pt x="181958" y="249237"/>
                      <a:pt x="195570" y="249237"/>
                      <a:pt x="209181" y="249237"/>
                    </a:cubicBezTo>
                    <a:cubicBezTo>
                      <a:pt x="229955" y="249237"/>
                      <a:pt x="249297" y="249237"/>
                      <a:pt x="266490" y="249237"/>
                    </a:cubicBezTo>
                    <a:cubicBezTo>
                      <a:pt x="272221" y="249237"/>
                      <a:pt x="277236" y="249237"/>
                      <a:pt x="282250" y="249237"/>
                    </a:cubicBezTo>
                    <a:cubicBezTo>
                      <a:pt x="287981" y="249237"/>
                      <a:pt x="292996" y="249237"/>
                      <a:pt x="298011" y="249237"/>
                    </a:cubicBezTo>
                    <a:cubicBezTo>
                      <a:pt x="303742" y="249237"/>
                      <a:pt x="308756" y="249237"/>
                      <a:pt x="313771" y="249237"/>
                    </a:cubicBezTo>
                    <a:cubicBezTo>
                      <a:pt x="319502" y="249237"/>
                      <a:pt x="324516" y="249237"/>
                      <a:pt x="329531" y="249237"/>
                    </a:cubicBezTo>
                    <a:cubicBezTo>
                      <a:pt x="334546" y="249237"/>
                      <a:pt x="338844" y="249237"/>
                      <a:pt x="343142" y="249237"/>
                    </a:cubicBezTo>
                    <a:cubicBezTo>
                      <a:pt x="348873" y="249237"/>
                      <a:pt x="354604" y="249237"/>
                      <a:pt x="358902" y="249237"/>
                    </a:cubicBezTo>
                    <a:cubicBezTo>
                      <a:pt x="364633" y="249237"/>
                      <a:pt x="370364" y="249237"/>
                      <a:pt x="374662" y="249237"/>
                    </a:cubicBezTo>
                    <a:cubicBezTo>
                      <a:pt x="440568" y="249237"/>
                      <a:pt x="440568" y="249237"/>
                      <a:pt x="440568" y="249237"/>
                    </a:cubicBezTo>
                    <a:cubicBezTo>
                      <a:pt x="447016" y="249237"/>
                      <a:pt x="452030" y="252190"/>
                      <a:pt x="454179" y="258097"/>
                    </a:cubicBezTo>
                    <a:cubicBezTo>
                      <a:pt x="455612" y="260312"/>
                      <a:pt x="455612" y="262528"/>
                      <a:pt x="455612" y="265481"/>
                    </a:cubicBezTo>
                    <a:cubicBezTo>
                      <a:pt x="455612" y="273603"/>
                      <a:pt x="449881" y="280987"/>
                      <a:pt x="440568" y="280987"/>
                    </a:cubicBezTo>
                    <a:cubicBezTo>
                      <a:pt x="417645" y="280987"/>
                      <a:pt x="395437" y="280987"/>
                      <a:pt x="374662" y="280987"/>
                    </a:cubicBezTo>
                    <a:cubicBezTo>
                      <a:pt x="369648" y="280987"/>
                      <a:pt x="364633" y="280987"/>
                      <a:pt x="358902" y="280987"/>
                    </a:cubicBezTo>
                    <a:cubicBezTo>
                      <a:pt x="353888" y="280987"/>
                      <a:pt x="348873" y="280987"/>
                      <a:pt x="343142" y="280987"/>
                    </a:cubicBezTo>
                    <a:cubicBezTo>
                      <a:pt x="338844" y="280987"/>
                      <a:pt x="334546" y="280987"/>
                      <a:pt x="329531" y="280987"/>
                    </a:cubicBezTo>
                    <a:cubicBezTo>
                      <a:pt x="324516" y="280987"/>
                      <a:pt x="319502" y="280987"/>
                      <a:pt x="313771" y="280987"/>
                    </a:cubicBezTo>
                    <a:cubicBezTo>
                      <a:pt x="308756" y="280987"/>
                      <a:pt x="303742" y="280987"/>
                      <a:pt x="298011" y="280987"/>
                    </a:cubicBezTo>
                    <a:cubicBezTo>
                      <a:pt x="292996" y="280987"/>
                      <a:pt x="287981" y="280987"/>
                      <a:pt x="282250" y="280987"/>
                    </a:cubicBezTo>
                    <a:cubicBezTo>
                      <a:pt x="277236" y="280987"/>
                      <a:pt x="272221" y="280987"/>
                      <a:pt x="266490" y="280987"/>
                    </a:cubicBezTo>
                    <a:cubicBezTo>
                      <a:pt x="227806" y="280987"/>
                      <a:pt x="194853" y="280987"/>
                      <a:pt x="167631" y="280987"/>
                    </a:cubicBezTo>
                    <a:cubicBezTo>
                      <a:pt x="161900" y="280987"/>
                      <a:pt x="156886" y="280987"/>
                      <a:pt x="151871" y="280987"/>
                    </a:cubicBezTo>
                    <a:cubicBezTo>
                      <a:pt x="146140" y="280987"/>
                      <a:pt x="141125" y="280987"/>
                      <a:pt x="136111" y="280987"/>
                    </a:cubicBezTo>
                    <a:cubicBezTo>
                      <a:pt x="131096" y="280987"/>
                      <a:pt x="126798" y="280987"/>
                      <a:pt x="122500" y="280987"/>
                    </a:cubicBezTo>
                    <a:cubicBezTo>
                      <a:pt x="116769" y="280987"/>
                      <a:pt x="111038" y="280987"/>
                      <a:pt x="106740" y="280987"/>
                    </a:cubicBezTo>
                    <a:cubicBezTo>
                      <a:pt x="101009" y="280987"/>
                      <a:pt x="95278" y="280987"/>
                      <a:pt x="90979" y="280987"/>
                    </a:cubicBezTo>
                    <a:cubicBezTo>
                      <a:pt x="15044" y="280987"/>
                      <a:pt x="15044" y="280987"/>
                      <a:pt x="15044" y="280987"/>
                    </a:cubicBezTo>
                    <a:cubicBezTo>
                      <a:pt x="6448" y="280987"/>
                      <a:pt x="0" y="273603"/>
                      <a:pt x="0" y="265481"/>
                    </a:cubicBezTo>
                    <a:cubicBezTo>
                      <a:pt x="0" y="255882"/>
                      <a:pt x="6448" y="249237"/>
                      <a:pt x="15044" y="249237"/>
                    </a:cubicBezTo>
                    <a:close/>
                    <a:moveTo>
                      <a:pt x="601663" y="227012"/>
                    </a:moveTo>
                    <a:cubicBezTo>
                      <a:pt x="646907" y="227012"/>
                      <a:pt x="646907" y="227012"/>
                      <a:pt x="646907" y="227012"/>
                    </a:cubicBezTo>
                    <a:cubicBezTo>
                      <a:pt x="653370" y="227012"/>
                      <a:pt x="658397" y="230620"/>
                      <a:pt x="660552" y="235671"/>
                    </a:cubicBezTo>
                    <a:cubicBezTo>
                      <a:pt x="661270" y="237836"/>
                      <a:pt x="661988" y="240001"/>
                      <a:pt x="661988" y="242887"/>
                    </a:cubicBezTo>
                    <a:cubicBezTo>
                      <a:pt x="661988" y="251546"/>
                      <a:pt x="655525" y="258762"/>
                      <a:pt x="646907" y="258762"/>
                    </a:cubicBezTo>
                    <a:cubicBezTo>
                      <a:pt x="631108" y="258762"/>
                      <a:pt x="616026" y="258762"/>
                      <a:pt x="601663" y="258762"/>
                    </a:cubicBezTo>
                    <a:cubicBezTo>
                      <a:pt x="601663" y="258762"/>
                      <a:pt x="601663" y="258762"/>
                      <a:pt x="601663" y="235671"/>
                    </a:cubicBezTo>
                    <a:cubicBezTo>
                      <a:pt x="601663" y="235671"/>
                      <a:pt x="601663" y="235671"/>
                      <a:pt x="601663" y="227012"/>
                    </a:cubicBezTo>
                    <a:close/>
                    <a:moveTo>
                      <a:pt x="808038" y="204787"/>
                    </a:moveTo>
                    <a:cubicBezTo>
                      <a:pt x="853926" y="204787"/>
                      <a:pt x="853926" y="204787"/>
                      <a:pt x="853926" y="204787"/>
                    </a:cubicBezTo>
                    <a:cubicBezTo>
                      <a:pt x="863395" y="204787"/>
                      <a:pt x="869950" y="211100"/>
                      <a:pt x="869950" y="219517"/>
                    </a:cubicBezTo>
                    <a:cubicBezTo>
                      <a:pt x="869950" y="227934"/>
                      <a:pt x="863395" y="234949"/>
                      <a:pt x="853926" y="234949"/>
                    </a:cubicBezTo>
                    <a:cubicBezTo>
                      <a:pt x="838630" y="234949"/>
                      <a:pt x="823334" y="234949"/>
                      <a:pt x="808038" y="234949"/>
                    </a:cubicBezTo>
                    <a:cubicBezTo>
                      <a:pt x="808038" y="234949"/>
                      <a:pt x="808038" y="234949"/>
                      <a:pt x="808038" y="204787"/>
                    </a:cubicBezTo>
                    <a:close/>
                    <a:moveTo>
                      <a:pt x="601663" y="125412"/>
                    </a:moveTo>
                    <a:cubicBezTo>
                      <a:pt x="646907" y="125412"/>
                      <a:pt x="646907" y="125412"/>
                      <a:pt x="646907" y="125412"/>
                    </a:cubicBezTo>
                    <a:cubicBezTo>
                      <a:pt x="653370" y="125412"/>
                      <a:pt x="658397" y="128218"/>
                      <a:pt x="660552" y="133829"/>
                    </a:cubicBezTo>
                    <a:cubicBezTo>
                      <a:pt x="661270" y="135934"/>
                      <a:pt x="661988" y="138038"/>
                      <a:pt x="661988" y="140142"/>
                    </a:cubicBezTo>
                    <a:cubicBezTo>
                      <a:pt x="661988" y="148559"/>
                      <a:pt x="655525" y="155574"/>
                      <a:pt x="646907" y="155574"/>
                    </a:cubicBezTo>
                    <a:cubicBezTo>
                      <a:pt x="631108" y="155574"/>
                      <a:pt x="616026" y="155574"/>
                      <a:pt x="601663" y="155574"/>
                    </a:cubicBezTo>
                    <a:cubicBezTo>
                      <a:pt x="601663" y="155574"/>
                      <a:pt x="601663" y="155574"/>
                      <a:pt x="601663" y="133829"/>
                    </a:cubicBezTo>
                    <a:cubicBezTo>
                      <a:pt x="601663" y="133829"/>
                      <a:pt x="601663" y="133829"/>
                      <a:pt x="601663" y="125412"/>
                    </a:cubicBezTo>
                    <a:close/>
                    <a:moveTo>
                      <a:pt x="808038" y="101600"/>
                    </a:moveTo>
                    <a:cubicBezTo>
                      <a:pt x="853926" y="101600"/>
                      <a:pt x="853926" y="101600"/>
                      <a:pt x="853926" y="101600"/>
                    </a:cubicBezTo>
                    <a:cubicBezTo>
                      <a:pt x="863395" y="101600"/>
                      <a:pt x="869950" y="108816"/>
                      <a:pt x="869950" y="117475"/>
                    </a:cubicBezTo>
                    <a:cubicBezTo>
                      <a:pt x="869950" y="126134"/>
                      <a:pt x="863395" y="133350"/>
                      <a:pt x="853926" y="133350"/>
                    </a:cubicBezTo>
                    <a:cubicBezTo>
                      <a:pt x="838630" y="133350"/>
                      <a:pt x="823334" y="133350"/>
                      <a:pt x="808038" y="133350"/>
                    </a:cubicBezTo>
                    <a:cubicBezTo>
                      <a:pt x="808038" y="133350"/>
                      <a:pt x="808038" y="133350"/>
                      <a:pt x="808038" y="101600"/>
                    </a:cubicBezTo>
                    <a:close/>
                    <a:moveTo>
                      <a:pt x="808038" y="0"/>
                    </a:moveTo>
                    <a:cubicBezTo>
                      <a:pt x="853926" y="0"/>
                      <a:pt x="853926" y="0"/>
                      <a:pt x="853926" y="0"/>
                    </a:cubicBezTo>
                    <a:cubicBezTo>
                      <a:pt x="863395" y="0"/>
                      <a:pt x="869950" y="6313"/>
                      <a:pt x="869950" y="14730"/>
                    </a:cubicBezTo>
                    <a:cubicBezTo>
                      <a:pt x="869950" y="23147"/>
                      <a:pt x="863395" y="30162"/>
                      <a:pt x="853926" y="30162"/>
                    </a:cubicBezTo>
                    <a:cubicBezTo>
                      <a:pt x="838630" y="30162"/>
                      <a:pt x="823334" y="30162"/>
                      <a:pt x="808038" y="30162"/>
                    </a:cubicBezTo>
                    <a:cubicBezTo>
                      <a:pt x="808038" y="30162"/>
                      <a:pt x="808038" y="30162"/>
                      <a:pt x="808038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89FDBF5-5D50-C28F-4DCE-8F05F1C90257}"/>
              </a:ext>
            </a:extLst>
          </p:cNvPr>
          <p:cNvGrpSpPr>
            <a:grpSpLocks noChangeAspect="1"/>
          </p:cNvGrpSpPr>
          <p:nvPr/>
        </p:nvGrpSpPr>
        <p:grpSpPr>
          <a:xfrm>
            <a:off x="5436096" y="1230547"/>
            <a:ext cx="470716" cy="470262"/>
            <a:chOff x="5273675" y="2606675"/>
            <a:chExt cx="1646238" cy="1644650"/>
          </a:xfrm>
        </p:grpSpPr>
        <p:sp>
          <p:nvSpPr>
            <p:cNvPr id="63" name="AutoShape 10">
              <a:extLst>
                <a:ext uri="{FF2B5EF4-FFF2-40B4-BE49-F238E27FC236}">
                  <a16:creationId xmlns:a16="http://schemas.microsoft.com/office/drawing/2014/main" id="{5B006956-415E-A97D-F219-69F3E6CAF22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273675" y="2606675"/>
              <a:ext cx="1646238" cy="164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F76517BC-DCA4-8862-B7AE-6B4C243FB62C}"/>
                </a:ext>
              </a:extLst>
            </p:cNvPr>
            <p:cNvGrpSpPr/>
            <p:nvPr/>
          </p:nvGrpSpPr>
          <p:grpSpPr>
            <a:xfrm>
              <a:off x="5688013" y="2776538"/>
              <a:ext cx="817563" cy="1303338"/>
              <a:chOff x="5688013" y="2776538"/>
              <a:chExt cx="817563" cy="1303338"/>
            </a:xfrm>
          </p:grpSpPr>
          <p:sp>
            <p:nvSpPr>
              <p:cNvPr id="65" name="Freeform 32">
                <a:extLst>
                  <a:ext uri="{FF2B5EF4-FFF2-40B4-BE49-F238E27FC236}">
                    <a16:creationId xmlns:a16="http://schemas.microsoft.com/office/drawing/2014/main" id="{22F05264-C34E-2381-7875-516D4E1022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8013" y="2776538"/>
                <a:ext cx="817563" cy="1303338"/>
              </a:xfrm>
              <a:custGeom>
                <a:avLst/>
                <a:gdLst>
                  <a:gd name="connsiteX0" fmla="*/ 30162 w 817563"/>
                  <a:gd name="connsiteY0" fmla="*/ 31750 h 1303338"/>
                  <a:gd name="connsiteX1" fmla="*/ 30162 w 817563"/>
                  <a:gd name="connsiteY1" fmla="*/ 47625 h 1303338"/>
                  <a:gd name="connsiteX2" fmla="*/ 30162 w 817563"/>
                  <a:gd name="connsiteY2" fmla="*/ 1255713 h 1303338"/>
                  <a:gd name="connsiteX3" fmla="*/ 30162 w 817563"/>
                  <a:gd name="connsiteY3" fmla="*/ 1271588 h 1303338"/>
                  <a:gd name="connsiteX4" fmla="*/ 46037 w 817563"/>
                  <a:gd name="connsiteY4" fmla="*/ 1271588 h 1303338"/>
                  <a:gd name="connsiteX5" fmla="*/ 769937 w 817563"/>
                  <a:gd name="connsiteY5" fmla="*/ 1271588 h 1303338"/>
                  <a:gd name="connsiteX6" fmla="*/ 785812 w 817563"/>
                  <a:gd name="connsiteY6" fmla="*/ 1271588 h 1303338"/>
                  <a:gd name="connsiteX7" fmla="*/ 785812 w 817563"/>
                  <a:gd name="connsiteY7" fmla="*/ 1255713 h 1303338"/>
                  <a:gd name="connsiteX8" fmla="*/ 785812 w 817563"/>
                  <a:gd name="connsiteY8" fmla="*/ 47625 h 1303338"/>
                  <a:gd name="connsiteX9" fmla="*/ 785812 w 817563"/>
                  <a:gd name="connsiteY9" fmla="*/ 31750 h 1303338"/>
                  <a:gd name="connsiteX10" fmla="*/ 769937 w 817563"/>
                  <a:gd name="connsiteY10" fmla="*/ 31750 h 1303338"/>
                  <a:gd name="connsiteX11" fmla="*/ 46037 w 817563"/>
                  <a:gd name="connsiteY11" fmla="*/ 31750 h 1303338"/>
                  <a:gd name="connsiteX12" fmla="*/ 15723 w 817563"/>
                  <a:gd name="connsiteY12" fmla="*/ 0 h 1303338"/>
                  <a:gd name="connsiteX13" fmla="*/ 801841 w 817563"/>
                  <a:gd name="connsiteY13" fmla="*/ 0 h 1303338"/>
                  <a:gd name="connsiteX14" fmla="*/ 817563 w 817563"/>
                  <a:gd name="connsiteY14" fmla="*/ 15720 h 1303338"/>
                  <a:gd name="connsiteX15" fmla="*/ 817563 w 817563"/>
                  <a:gd name="connsiteY15" fmla="*/ 1287618 h 1303338"/>
                  <a:gd name="connsiteX16" fmla="*/ 801841 w 817563"/>
                  <a:gd name="connsiteY16" fmla="*/ 1303338 h 1303338"/>
                  <a:gd name="connsiteX17" fmla="*/ 15723 w 817563"/>
                  <a:gd name="connsiteY17" fmla="*/ 1303338 h 1303338"/>
                  <a:gd name="connsiteX18" fmla="*/ 0 w 817563"/>
                  <a:gd name="connsiteY18" fmla="*/ 1287618 h 1303338"/>
                  <a:gd name="connsiteX19" fmla="*/ 0 w 817563"/>
                  <a:gd name="connsiteY19" fmla="*/ 15720 h 1303338"/>
                  <a:gd name="connsiteX20" fmla="*/ 15723 w 817563"/>
                  <a:gd name="connsiteY20" fmla="*/ 0 h 130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17563" h="1303338">
                    <a:moveTo>
                      <a:pt x="30162" y="31750"/>
                    </a:moveTo>
                    <a:lnTo>
                      <a:pt x="30162" y="47625"/>
                    </a:lnTo>
                    <a:lnTo>
                      <a:pt x="30162" y="1255713"/>
                    </a:lnTo>
                    <a:lnTo>
                      <a:pt x="30162" y="1271588"/>
                    </a:lnTo>
                    <a:lnTo>
                      <a:pt x="46037" y="1271588"/>
                    </a:lnTo>
                    <a:lnTo>
                      <a:pt x="769937" y="1271588"/>
                    </a:lnTo>
                    <a:lnTo>
                      <a:pt x="785812" y="1271588"/>
                    </a:lnTo>
                    <a:lnTo>
                      <a:pt x="785812" y="1255713"/>
                    </a:lnTo>
                    <a:lnTo>
                      <a:pt x="785812" y="47625"/>
                    </a:lnTo>
                    <a:lnTo>
                      <a:pt x="785812" y="31750"/>
                    </a:lnTo>
                    <a:lnTo>
                      <a:pt x="769937" y="31750"/>
                    </a:lnTo>
                    <a:lnTo>
                      <a:pt x="46037" y="31750"/>
                    </a:lnTo>
                    <a:close/>
                    <a:moveTo>
                      <a:pt x="15723" y="0"/>
                    </a:moveTo>
                    <a:cubicBezTo>
                      <a:pt x="15723" y="0"/>
                      <a:pt x="15723" y="0"/>
                      <a:pt x="801841" y="0"/>
                    </a:cubicBezTo>
                    <a:cubicBezTo>
                      <a:pt x="811131" y="0"/>
                      <a:pt x="817563" y="6431"/>
                      <a:pt x="817563" y="15720"/>
                    </a:cubicBezTo>
                    <a:cubicBezTo>
                      <a:pt x="817563" y="15720"/>
                      <a:pt x="817563" y="15720"/>
                      <a:pt x="817563" y="1287618"/>
                    </a:cubicBezTo>
                    <a:cubicBezTo>
                      <a:pt x="817563" y="1296907"/>
                      <a:pt x="811131" y="1303338"/>
                      <a:pt x="801841" y="1303338"/>
                    </a:cubicBezTo>
                    <a:cubicBezTo>
                      <a:pt x="801841" y="1303338"/>
                      <a:pt x="801841" y="1303338"/>
                      <a:pt x="15723" y="1303338"/>
                    </a:cubicBezTo>
                    <a:cubicBezTo>
                      <a:pt x="6432" y="1303338"/>
                      <a:pt x="0" y="1296907"/>
                      <a:pt x="0" y="1287618"/>
                    </a:cubicBezTo>
                    <a:cubicBezTo>
                      <a:pt x="0" y="1287618"/>
                      <a:pt x="0" y="1287618"/>
                      <a:pt x="0" y="15720"/>
                    </a:cubicBezTo>
                    <a:cubicBezTo>
                      <a:pt x="0" y="6431"/>
                      <a:pt x="6432" y="0"/>
                      <a:pt x="157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66" name="Freeform 36">
                <a:extLst>
                  <a:ext uri="{FF2B5EF4-FFF2-40B4-BE49-F238E27FC236}">
                    <a16:creationId xmlns:a16="http://schemas.microsoft.com/office/drawing/2014/main" id="{04BCC8C9-E5BD-30FA-076D-AA7DDC4949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49925" y="2840038"/>
                <a:ext cx="692150" cy="1176337"/>
              </a:xfrm>
              <a:custGeom>
                <a:avLst/>
                <a:gdLst>
                  <a:gd name="connsiteX0" fmla="*/ 247530 w 692150"/>
                  <a:gd name="connsiteY0" fmla="*/ 1054100 h 1176337"/>
                  <a:gd name="connsiteX1" fmla="*/ 231775 w 692150"/>
                  <a:gd name="connsiteY1" fmla="*/ 1069418 h 1176337"/>
                  <a:gd name="connsiteX2" fmla="*/ 231775 w 692150"/>
                  <a:gd name="connsiteY2" fmla="*/ 1078470 h 1176337"/>
                  <a:gd name="connsiteX3" fmla="*/ 247530 w 692150"/>
                  <a:gd name="connsiteY3" fmla="*/ 1093788 h 1176337"/>
                  <a:gd name="connsiteX4" fmla="*/ 443033 w 692150"/>
                  <a:gd name="connsiteY4" fmla="*/ 1093788 h 1176337"/>
                  <a:gd name="connsiteX5" fmla="*/ 458788 w 692150"/>
                  <a:gd name="connsiteY5" fmla="*/ 1078470 h 1176337"/>
                  <a:gd name="connsiteX6" fmla="*/ 458788 w 692150"/>
                  <a:gd name="connsiteY6" fmla="*/ 1069418 h 1176337"/>
                  <a:gd name="connsiteX7" fmla="*/ 443033 w 692150"/>
                  <a:gd name="connsiteY7" fmla="*/ 1054100 h 1176337"/>
                  <a:gd name="connsiteX8" fmla="*/ 428711 w 692150"/>
                  <a:gd name="connsiteY8" fmla="*/ 1063152 h 1176337"/>
                  <a:gd name="connsiteX9" fmla="*/ 261853 w 692150"/>
                  <a:gd name="connsiteY9" fmla="*/ 1063152 h 1176337"/>
                  <a:gd name="connsiteX10" fmla="*/ 247530 w 692150"/>
                  <a:gd name="connsiteY10" fmla="*/ 1054100 h 1176337"/>
                  <a:gd name="connsiteX11" fmla="*/ 290354 w 692150"/>
                  <a:gd name="connsiteY11" fmla="*/ 900112 h 1176337"/>
                  <a:gd name="connsiteX12" fmla="*/ 274638 w 692150"/>
                  <a:gd name="connsiteY12" fmla="*/ 915704 h 1176337"/>
                  <a:gd name="connsiteX13" fmla="*/ 274638 w 692150"/>
                  <a:gd name="connsiteY13" fmla="*/ 963896 h 1176337"/>
                  <a:gd name="connsiteX14" fmla="*/ 290354 w 692150"/>
                  <a:gd name="connsiteY14" fmla="*/ 979487 h 1176337"/>
                  <a:gd name="connsiteX15" fmla="*/ 401797 w 692150"/>
                  <a:gd name="connsiteY15" fmla="*/ 979487 h 1176337"/>
                  <a:gd name="connsiteX16" fmla="*/ 417513 w 692150"/>
                  <a:gd name="connsiteY16" fmla="*/ 963896 h 1176337"/>
                  <a:gd name="connsiteX17" fmla="*/ 417513 w 692150"/>
                  <a:gd name="connsiteY17" fmla="*/ 915704 h 1176337"/>
                  <a:gd name="connsiteX18" fmla="*/ 401797 w 692150"/>
                  <a:gd name="connsiteY18" fmla="*/ 900112 h 1176337"/>
                  <a:gd name="connsiteX19" fmla="*/ 290354 w 692150"/>
                  <a:gd name="connsiteY19" fmla="*/ 900112 h 1176337"/>
                  <a:gd name="connsiteX20" fmla="*/ 0 w 692150"/>
                  <a:gd name="connsiteY20" fmla="*/ 804862 h 1176337"/>
                  <a:gd name="connsiteX21" fmla="*/ 692150 w 692150"/>
                  <a:gd name="connsiteY21" fmla="*/ 804862 h 1176337"/>
                  <a:gd name="connsiteX22" fmla="*/ 692150 w 692150"/>
                  <a:gd name="connsiteY22" fmla="*/ 1176337 h 1176337"/>
                  <a:gd name="connsiteX23" fmla="*/ 0 w 692150"/>
                  <a:gd name="connsiteY23" fmla="*/ 1176337 h 1176337"/>
                  <a:gd name="connsiteX24" fmla="*/ 247530 w 692150"/>
                  <a:gd name="connsiteY24" fmla="*/ 652462 h 1176337"/>
                  <a:gd name="connsiteX25" fmla="*/ 231775 w 692150"/>
                  <a:gd name="connsiteY25" fmla="*/ 668393 h 1176337"/>
                  <a:gd name="connsiteX26" fmla="*/ 231775 w 692150"/>
                  <a:gd name="connsiteY26" fmla="*/ 677806 h 1176337"/>
                  <a:gd name="connsiteX27" fmla="*/ 247530 w 692150"/>
                  <a:gd name="connsiteY27" fmla="*/ 693737 h 1176337"/>
                  <a:gd name="connsiteX28" fmla="*/ 443033 w 692150"/>
                  <a:gd name="connsiteY28" fmla="*/ 693737 h 1176337"/>
                  <a:gd name="connsiteX29" fmla="*/ 458788 w 692150"/>
                  <a:gd name="connsiteY29" fmla="*/ 677806 h 1176337"/>
                  <a:gd name="connsiteX30" fmla="*/ 458788 w 692150"/>
                  <a:gd name="connsiteY30" fmla="*/ 668393 h 1176337"/>
                  <a:gd name="connsiteX31" fmla="*/ 443033 w 692150"/>
                  <a:gd name="connsiteY31" fmla="*/ 652462 h 1176337"/>
                  <a:gd name="connsiteX32" fmla="*/ 428711 w 692150"/>
                  <a:gd name="connsiteY32" fmla="*/ 661876 h 1176337"/>
                  <a:gd name="connsiteX33" fmla="*/ 261853 w 692150"/>
                  <a:gd name="connsiteY33" fmla="*/ 661876 h 1176337"/>
                  <a:gd name="connsiteX34" fmla="*/ 247530 w 692150"/>
                  <a:gd name="connsiteY34" fmla="*/ 652462 h 1176337"/>
                  <a:gd name="connsiteX35" fmla="*/ 290354 w 692150"/>
                  <a:gd name="connsiteY35" fmla="*/ 498475 h 1176337"/>
                  <a:gd name="connsiteX36" fmla="*/ 274638 w 692150"/>
                  <a:gd name="connsiteY36" fmla="*/ 514379 h 1176337"/>
                  <a:gd name="connsiteX37" fmla="*/ 274638 w 692150"/>
                  <a:gd name="connsiteY37" fmla="*/ 563535 h 1176337"/>
                  <a:gd name="connsiteX38" fmla="*/ 290354 w 692150"/>
                  <a:gd name="connsiteY38" fmla="*/ 579438 h 1176337"/>
                  <a:gd name="connsiteX39" fmla="*/ 401797 w 692150"/>
                  <a:gd name="connsiteY39" fmla="*/ 579438 h 1176337"/>
                  <a:gd name="connsiteX40" fmla="*/ 417513 w 692150"/>
                  <a:gd name="connsiteY40" fmla="*/ 563535 h 1176337"/>
                  <a:gd name="connsiteX41" fmla="*/ 417513 w 692150"/>
                  <a:gd name="connsiteY41" fmla="*/ 514379 h 1176337"/>
                  <a:gd name="connsiteX42" fmla="*/ 401797 w 692150"/>
                  <a:gd name="connsiteY42" fmla="*/ 498475 h 1176337"/>
                  <a:gd name="connsiteX43" fmla="*/ 290354 w 692150"/>
                  <a:gd name="connsiteY43" fmla="*/ 498475 h 1176337"/>
                  <a:gd name="connsiteX44" fmla="*/ 0 w 692150"/>
                  <a:gd name="connsiteY44" fmla="*/ 403225 h 1176337"/>
                  <a:gd name="connsiteX45" fmla="*/ 692150 w 692150"/>
                  <a:gd name="connsiteY45" fmla="*/ 403225 h 1176337"/>
                  <a:gd name="connsiteX46" fmla="*/ 692150 w 692150"/>
                  <a:gd name="connsiteY46" fmla="*/ 773113 h 1176337"/>
                  <a:gd name="connsiteX47" fmla="*/ 0 w 692150"/>
                  <a:gd name="connsiteY47" fmla="*/ 773113 h 1176337"/>
                  <a:gd name="connsiteX48" fmla="*/ 247530 w 692150"/>
                  <a:gd name="connsiteY48" fmla="*/ 250825 h 1176337"/>
                  <a:gd name="connsiteX49" fmla="*/ 231775 w 692150"/>
                  <a:gd name="connsiteY49" fmla="*/ 266756 h 1176337"/>
                  <a:gd name="connsiteX50" fmla="*/ 231775 w 692150"/>
                  <a:gd name="connsiteY50" fmla="*/ 276169 h 1176337"/>
                  <a:gd name="connsiteX51" fmla="*/ 247530 w 692150"/>
                  <a:gd name="connsiteY51" fmla="*/ 292100 h 1176337"/>
                  <a:gd name="connsiteX52" fmla="*/ 443033 w 692150"/>
                  <a:gd name="connsiteY52" fmla="*/ 292100 h 1176337"/>
                  <a:gd name="connsiteX53" fmla="*/ 458788 w 692150"/>
                  <a:gd name="connsiteY53" fmla="*/ 276169 h 1176337"/>
                  <a:gd name="connsiteX54" fmla="*/ 458788 w 692150"/>
                  <a:gd name="connsiteY54" fmla="*/ 266756 h 1176337"/>
                  <a:gd name="connsiteX55" fmla="*/ 443033 w 692150"/>
                  <a:gd name="connsiteY55" fmla="*/ 250825 h 1176337"/>
                  <a:gd name="connsiteX56" fmla="*/ 428711 w 692150"/>
                  <a:gd name="connsiteY56" fmla="*/ 260239 h 1176337"/>
                  <a:gd name="connsiteX57" fmla="*/ 261853 w 692150"/>
                  <a:gd name="connsiteY57" fmla="*/ 260239 h 1176337"/>
                  <a:gd name="connsiteX58" fmla="*/ 247530 w 692150"/>
                  <a:gd name="connsiteY58" fmla="*/ 250825 h 1176337"/>
                  <a:gd name="connsiteX59" fmla="*/ 290354 w 692150"/>
                  <a:gd name="connsiteY59" fmla="*/ 98425 h 1176337"/>
                  <a:gd name="connsiteX60" fmla="*/ 274638 w 692150"/>
                  <a:gd name="connsiteY60" fmla="*/ 114017 h 1176337"/>
                  <a:gd name="connsiteX61" fmla="*/ 274638 w 692150"/>
                  <a:gd name="connsiteY61" fmla="*/ 162209 h 1176337"/>
                  <a:gd name="connsiteX62" fmla="*/ 290354 w 692150"/>
                  <a:gd name="connsiteY62" fmla="*/ 177800 h 1176337"/>
                  <a:gd name="connsiteX63" fmla="*/ 401797 w 692150"/>
                  <a:gd name="connsiteY63" fmla="*/ 177800 h 1176337"/>
                  <a:gd name="connsiteX64" fmla="*/ 417513 w 692150"/>
                  <a:gd name="connsiteY64" fmla="*/ 162209 h 1176337"/>
                  <a:gd name="connsiteX65" fmla="*/ 417513 w 692150"/>
                  <a:gd name="connsiteY65" fmla="*/ 114017 h 1176337"/>
                  <a:gd name="connsiteX66" fmla="*/ 401797 w 692150"/>
                  <a:gd name="connsiteY66" fmla="*/ 98425 h 1176337"/>
                  <a:gd name="connsiteX67" fmla="*/ 290354 w 692150"/>
                  <a:gd name="connsiteY67" fmla="*/ 98425 h 1176337"/>
                  <a:gd name="connsiteX68" fmla="*/ 0 w 692150"/>
                  <a:gd name="connsiteY68" fmla="*/ 0 h 1176337"/>
                  <a:gd name="connsiteX69" fmla="*/ 692150 w 692150"/>
                  <a:gd name="connsiteY69" fmla="*/ 0 h 1176337"/>
                  <a:gd name="connsiteX70" fmla="*/ 692150 w 692150"/>
                  <a:gd name="connsiteY70" fmla="*/ 371475 h 1176337"/>
                  <a:gd name="connsiteX71" fmla="*/ 0 w 692150"/>
                  <a:gd name="connsiteY71" fmla="*/ 371475 h 1176337"/>
                  <a:gd name="connsiteX72" fmla="*/ 0 w 692150"/>
                  <a:gd name="connsiteY72" fmla="*/ 0 h 117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692150" h="1176337">
                    <a:moveTo>
                      <a:pt x="247530" y="1054100"/>
                    </a:moveTo>
                    <a:cubicBezTo>
                      <a:pt x="238937" y="1054100"/>
                      <a:pt x="231775" y="1060367"/>
                      <a:pt x="231775" y="1069418"/>
                    </a:cubicBezTo>
                    <a:lnTo>
                      <a:pt x="231775" y="1078470"/>
                    </a:lnTo>
                    <a:cubicBezTo>
                      <a:pt x="231775" y="1086825"/>
                      <a:pt x="238937" y="1093788"/>
                      <a:pt x="247530" y="1093788"/>
                    </a:cubicBezTo>
                    <a:cubicBezTo>
                      <a:pt x="247530" y="1093788"/>
                      <a:pt x="247530" y="1093788"/>
                      <a:pt x="443033" y="1093788"/>
                    </a:cubicBezTo>
                    <a:cubicBezTo>
                      <a:pt x="451627" y="1093788"/>
                      <a:pt x="458788" y="1086825"/>
                      <a:pt x="458788" y="1078470"/>
                    </a:cubicBezTo>
                    <a:cubicBezTo>
                      <a:pt x="458788" y="1078470"/>
                      <a:pt x="458788" y="1078470"/>
                      <a:pt x="458788" y="1069418"/>
                    </a:cubicBezTo>
                    <a:cubicBezTo>
                      <a:pt x="458788" y="1060367"/>
                      <a:pt x="451627" y="1054100"/>
                      <a:pt x="443033" y="1054100"/>
                    </a:cubicBezTo>
                    <a:cubicBezTo>
                      <a:pt x="436588" y="1054100"/>
                      <a:pt x="430859" y="1057582"/>
                      <a:pt x="428711" y="1063152"/>
                    </a:cubicBezTo>
                    <a:cubicBezTo>
                      <a:pt x="428711" y="1063152"/>
                      <a:pt x="428711" y="1063152"/>
                      <a:pt x="261853" y="1063152"/>
                    </a:cubicBezTo>
                    <a:cubicBezTo>
                      <a:pt x="259704" y="1057582"/>
                      <a:pt x="253975" y="1054100"/>
                      <a:pt x="247530" y="1054100"/>
                    </a:cubicBezTo>
                    <a:close/>
                    <a:moveTo>
                      <a:pt x="290354" y="900112"/>
                    </a:moveTo>
                    <a:cubicBezTo>
                      <a:pt x="281782" y="900112"/>
                      <a:pt x="274638" y="907199"/>
                      <a:pt x="274638" y="915704"/>
                    </a:cubicBezTo>
                    <a:lnTo>
                      <a:pt x="274638" y="963896"/>
                    </a:lnTo>
                    <a:cubicBezTo>
                      <a:pt x="274638" y="972400"/>
                      <a:pt x="281782" y="979487"/>
                      <a:pt x="290354" y="979487"/>
                    </a:cubicBezTo>
                    <a:cubicBezTo>
                      <a:pt x="290354" y="979487"/>
                      <a:pt x="290354" y="979487"/>
                      <a:pt x="401797" y="979487"/>
                    </a:cubicBezTo>
                    <a:cubicBezTo>
                      <a:pt x="410369" y="979487"/>
                      <a:pt x="417513" y="972400"/>
                      <a:pt x="417513" y="963896"/>
                    </a:cubicBezTo>
                    <a:cubicBezTo>
                      <a:pt x="417513" y="963896"/>
                      <a:pt x="417513" y="963896"/>
                      <a:pt x="417513" y="915704"/>
                    </a:cubicBezTo>
                    <a:cubicBezTo>
                      <a:pt x="417513" y="907199"/>
                      <a:pt x="410369" y="900112"/>
                      <a:pt x="401797" y="900112"/>
                    </a:cubicBezTo>
                    <a:cubicBezTo>
                      <a:pt x="401797" y="900112"/>
                      <a:pt x="401797" y="900112"/>
                      <a:pt x="290354" y="900112"/>
                    </a:cubicBezTo>
                    <a:close/>
                    <a:moveTo>
                      <a:pt x="0" y="804862"/>
                    </a:moveTo>
                    <a:cubicBezTo>
                      <a:pt x="499092" y="804862"/>
                      <a:pt x="648533" y="804862"/>
                      <a:pt x="692150" y="804862"/>
                    </a:cubicBezTo>
                    <a:cubicBezTo>
                      <a:pt x="692150" y="804862"/>
                      <a:pt x="692150" y="804862"/>
                      <a:pt x="692150" y="1176337"/>
                    </a:cubicBezTo>
                    <a:cubicBezTo>
                      <a:pt x="692150" y="1176337"/>
                      <a:pt x="692150" y="1176337"/>
                      <a:pt x="0" y="1176337"/>
                    </a:cubicBezTo>
                    <a:close/>
                    <a:moveTo>
                      <a:pt x="247530" y="652462"/>
                    </a:moveTo>
                    <a:cubicBezTo>
                      <a:pt x="238937" y="652462"/>
                      <a:pt x="231775" y="659703"/>
                      <a:pt x="231775" y="668393"/>
                    </a:cubicBezTo>
                    <a:lnTo>
                      <a:pt x="231775" y="677806"/>
                    </a:lnTo>
                    <a:cubicBezTo>
                      <a:pt x="231775" y="686496"/>
                      <a:pt x="238937" y="693737"/>
                      <a:pt x="247530" y="693737"/>
                    </a:cubicBezTo>
                    <a:cubicBezTo>
                      <a:pt x="247530" y="693737"/>
                      <a:pt x="247530" y="693737"/>
                      <a:pt x="443033" y="693737"/>
                    </a:cubicBezTo>
                    <a:cubicBezTo>
                      <a:pt x="451627" y="693737"/>
                      <a:pt x="458788" y="686496"/>
                      <a:pt x="458788" y="677806"/>
                    </a:cubicBezTo>
                    <a:cubicBezTo>
                      <a:pt x="458788" y="677806"/>
                      <a:pt x="458788" y="677806"/>
                      <a:pt x="458788" y="668393"/>
                    </a:cubicBezTo>
                    <a:cubicBezTo>
                      <a:pt x="458788" y="659703"/>
                      <a:pt x="451627" y="652462"/>
                      <a:pt x="443033" y="652462"/>
                    </a:cubicBezTo>
                    <a:cubicBezTo>
                      <a:pt x="436588" y="652462"/>
                      <a:pt x="430859" y="656083"/>
                      <a:pt x="428711" y="661876"/>
                    </a:cubicBezTo>
                    <a:cubicBezTo>
                      <a:pt x="428711" y="661876"/>
                      <a:pt x="428711" y="661876"/>
                      <a:pt x="261853" y="661876"/>
                    </a:cubicBezTo>
                    <a:cubicBezTo>
                      <a:pt x="259704" y="656083"/>
                      <a:pt x="253975" y="652462"/>
                      <a:pt x="247530" y="652462"/>
                    </a:cubicBezTo>
                    <a:close/>
                    <a:moveTo>
                      <a:pt x="290354" y="498475"/>
                    </a:moveTo>
                    <a:cubicBezTo>
                      <a:pt x="281782" y="498475"/>
                      <a:pt x="274638" y="505704"/>
                      <a:pt x="274638" y="514379"/>
                    </a:cubicBezTo>
                    <a:lnTo>
                      <a:pt x="274638" y="563535"/>
                    </a:lnTo>
                    <a:cubicBezTo>
                      <a:pt x="274638" y="572209"/>
                      <a:pt x="281782" y="579438"/>
                      <a:pt x="290354" y="579438"/>
                    </a:cubicBezTo>
                    <a:cubicBezTo>
                      <a:pt x="290354" y="579438"/>
                      <a:pt x="290354" y="579438"/>
                      <a:pt x="401797" y="579438"/>
                    </a:cubicBezTo>
                    <a:cubicBezTo>
                      <a:pt x="410369" y="579438"/>
                      <a:pt x="417513" y="572209"/>
                      <a:pt x="417513" y="563535"/>
                    </a:cubicBezTo>
                    <a:cubicBezTo>
                      <a:pt x="417513" y="563535"/>
                      <a:pt x="417513" y="563535"/>
                      <a:pt x="417513" y="514379"/>
                    </a:cubicBezTo>
                    <a:cubicBezTo>
                      <a:pt x="417513" y="505704"/>
                      <a:pt x="410369" y="498475"/>
                      <a:pt x="401797" y="498475"/>
                    </a:cubicBezTo>
                    <a:cubicBezTo>
                      <a:pt x="401797" y="498475"/>
                      <a:pt x="401797" y="498475"/>
                      <a:pt x="290354" y="498475"/>
                    </a:cubicBezTo>
                    <a:close/>
                    <a:moveTo>
                      <a:pt x="0" y="403225"/>
                    </a:moveTo>
                    <a:cubicBezTo>
                      <a:pt x="499092" y="403225"/>
                      <a:pt x="648533" y="403225"/>
                      <a:pt x="692150" y="403225"/>
                    </a:cubicBezTo>
                    <a:cubicBezTo>
                      <a:pt x="692150" y="403225"/>
                      <a:pt x="692150" y="403225"/>
                      <a:pt x="692150" y="773113"/>
                    </a:cubicBezTo>
                    <a:cubicBezTo>
                      <a:pt x="198064" y="773113"/>
                      <a:pt x="46477" y="773113"/>
                      <a:pt x="0" y="773113"/>
                    </a:cubicBezTo>
                    <a:close/>
                    <a:moveTo>
                      <a:pt x="247530" y="250825"/>
                    </a:moveTo>
                    <a:cubicBezTo>
                      <a:pt x="238937" y="250825"/>
                      <a:pt x="231775" y="258066"/>
                      <a:pt x="231775" y="266756"/>
                    </a:cubicBezTo>
                    <a:cubicBezTo>
                      <a:pt x="231775" y="266756"/>
                      <a:pt x="231775" y="266756"/>
                      <a:pt x="231775" y="276169"/>
                    </a:cubicBezTo>
                    <a:cubicBezTo>
                      <a:pt x="231775" y="285583"/>
                      <a:pt x="238937" y="292100"/>
                      <a:pt x="247530" y="292100"/>
                    </a:cubicBezTo>
                    <a:cubicBezTo>
                      <a:pt x="247530" y="292100"/>
                      <a:pt x="247530" y="292100"/>
                      <a:pt x="443033" y="292100"/>
                    </a:cubicBezTo>
                    <a:cubicBezTo>
                      <a:pt x="451627" y="292100"/>
                      <a:pt x="458788" y="285583"/>
                      <a:pt x="458788" y="276169"/>
                    </a:cubicBezTo>
                    <a:lnTo>
                      <a:pt x="458788" y="266756"/>
                    </a:lnTo>
                    <a:cubicBezTo>
                      <a:pt x="458788" y="258066"/>
                      <a:pt x="451627" y="250825"/>
                      <a:pt x="443033" y="250825"/>
                    </a:cubicBezTo>
                    <a:cubicBezTo>
                      <a:pt x="436588" y="250825"/>
                      <a:pt x="430859" y="255170"/>
                      <a:pt x="428711" y="260239"/>
                    </a:cubicBezTo>
                    <a:cubicBezTo>
                      <a:pt x="428711" y="260239"/>
                      <a:pt x="428711" y="260239"/>
                      <a:pt x="261853" y="260239"/>
                    </a:cubicBezTo>
                    <a:cubicBezTo>
                      <a:pt x="259704" y="255170"/>
                      <a:pt x="253975" y="250825"/>
                      <a:pt x="247530" y="250825"/>
                    </a:cubicBezTo>
                    <a:close/>
                    <a:moveTo>
                      <a:pt x="290354" y="98425"/>
                    </a:moveTo>
                    <a:cubicBezTo>
                      <a:pt x="281782" y="98425"/>
                      <a:pt x="274638" y="104803"/>
                      <a:pt x="274638" y="114017"/>
                    </a:cubicBezTo>
                    <a:lnTo>
                      <a:pt x="274638" y="162209"/>
                    </a:lnTo>
                    <a:cubicBezTo>
                      <a:pt x="274638" y="170713"/>
                      <a:pt x="281782" y="177800"/>
                      <a:pt x="290354" y="177800"/>
                    </a:cubicBezTo>
                    <a:cubicBezTo>
                      <a:pt x="290354" y="177800"/>
                      <a:pt x="290354" y="177800"/>
                      <a:pt x="401797" y="177800"/>
                    </a:cubicBezTo>
                    <a:cubicBezTo>
                      <a:pt x="410369" y="177800"/>
                      <a:pt x="417513" y="170713"/>
                      <a:pt x="417513" y="162209"/>
                    </a:cubicBezTo>
                    <a:cubicBezTo>
                      <a:pt x="417513" y="162209"/>
                      <a:pt x="417513" y="162209"/>
                      <a:pt x="417513" y="114017"/>
                    </a:cubicBezTo>
                    <a:cubicBezTo>
                      <a:pt x="417513" y="104803"/>
                      <a:pt x="410369" y="98425"/>
                      <a:pt x="401797" y="98425"/>
                    </a:cubicBezTo>
                    <a:cubicBezTo>
                      <a:pt x="401797" y="98425"/>
                      <a:pt x="401797" y="98425"/>
                      <a:pt x="290354" y="98425"/>
                    </a:cubicBezTo>
                    <a:close/>
                    <a:moveTo>
                      <a:pt x="0" y="0"/>
                    </a:moveTo>
                    <a:lnTo>
                      <a:pt x="692150" y="0"/>
                    </a:lnTo>
                    <a:cubicBezTo>
                      <a:pt x="692150" y="0"/>
                      <a:pt x="692150" y="0"/>
                      <a:pt x="692150" y="371475"/>
                    </a:cubicBezTo>
                    <a:cubicBezTo>
                      <a:pt x="198064" y="371475"/>
                      <a:pt x="46477" y="371475"/>
                      <a:pt x="0" y="371475"/>
                    </a:cubicBezTo>
                    <a:cubicBezTo>
                      <a:pt x="0" y="371475"/>
                      <a:pt x="0" y="371475"/>
                      <a:pt x="0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13544" y="239503"/>
            <a:ext cx="4875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Adoption of Green Power</a:t>
            </a:r>
            <a:endParaRPr lang="en-IN" sz="2400" b="1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79512" y="1700809"/>
          <a:ext cx="8784976" cy="45365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1964">
                  <a:extLst>
                    <a:ext uri="{9D8B030D-6E8A-4147-A177-3AD203B41FA5}">
                      <a16:colId xmlns:a16="http://schemas.microsoft.com/office/drawing/2014/main" val="2778543214"/>
                    </a:ext>
                  </a:extLst>
                </a:gridCol>
                <a:gridCol w="4028578">
                  <a:extLst>
                    <a:ext uri="{9D8B030D-6E8A-4147-A177-3AD203B41FA5}">
                      <a16:colId xmlns:a16="http://schemas.microsoft.com/office/drawing/2014/main" val="1424673600"/>
                    </a:ext>
                  </a:extLst>
                </a:gridCol>
                <a:gridCol w="3904434">
                  <a:extLst>
                    <a:ext uri="{9D8B030D-6E8A-4147-A177-3AD203B41FA5}">
                      <a16:colId xmlns:a16="http://schemas.microsoft.com/office/drawing/2014/main" val="330360522"/>
                    </a:ext>
                  </a:extLst>
                </a:gridCol>
              </a:tblGrid>
              <a:tr h="76393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Sr</a:t>
                      </a:r>
                      <a:r>
                        <a:rPr lang="en-US" dirty="0" smtClean="0"/>
                        <a:t> No.</a:t>
                      </a:r>
                      <a:endParaRPr lang="en-I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I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Capacity</a:t>
                      </a:r>
                      <a:endParaRPr lang="en-IN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1810419"/>
                  </a:ext>
                </a:extLst>
              </a:tr>
              <a:tr h="943142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IN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PV</a:t>
                      </a:r>
                      <a:r>
                        <a:rPr lang="en-US" baseline="0" dirty="0" smtClean="0"/>
                        <a:t> Solar Power Plant</a:t>
                      </a:r>
                      <a:endParaRPr lang="en-IN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30.4</a:t>
                      </a:r>
                      <a:r>
                        <a:rPr lang="en-US" baseline="0" dirty="0" smtClean="0"/>
                        <a:t> MW (DC)</a:t>
                      </a:r>
                    </a:p>
                    <a:p>
                      <a:r>
                        <a:rPr lang="en-US" baseline="0" dirty="0" smtClean="0"/>
                        <a:t>Own premises</a:t>
                      </a:r>
                    </a:p>
                    <a:p>
                      <a:r>
                        <a:rPr lang="en-IN" baseline="0" dirty="0" smtClean="0"/>
                        <a:t>Feb-2021</a:t>
                      </a:r>
                      <a:endParaRPr lang="en-IN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7854527"/>
                  </a:ext>
                </a:extLst>
              </a:tr>
              <a:tr h="943142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IN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Group Captive Wind</a:t>
                      </a:r>
                    </a:p>
                    <a:p>
                      <a:r>
                        <a:rPr lang="en-US" dirty="0" smtClean="0"/>
                        <a:t>(Open Access)</a:t>
                      </a:r>
                      <a:endParaRPr lang="en-IN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 MW </a:t>
                      </a:r>
                    </a:p>
                    <a:p>
                      <a:r>
                        <a:rPr lang="en-US" dirty="0" smtClean="0"/>
                        <a:t>Within</a:t>
                      </a:r>
                      <a:r>
                        <a:rPr lang="en-US" baseline="0" dirty="0" smtClean="0"/>
                        <a:t> MP State</a:t>
                      </a:r>
                    </a:p>
                    <a:p>
                      <a:r>
                        <a:rPr lang="en-US" baseline="0" dirty="0" smtClean="0"/>
                        <a:t>Dec-2023</a:t>
                      </a:r>
                      <a:endParaRPr lang="en-IN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6699775"/>
                  </a:ext>
                </a:extLst>
              </a:tr>
              <a:tr h="943142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IN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Biomass Power Plant</a:t>
                      </a:r>
                    </a:p>
                    <a:p>
                      <a:r>
                        <a:rPr lang="en-US" dirty="0" smtClean="0"/>
                        <a:t>(Open Access)</a:t>
                      </a:r>
                      <a:endParaRPr lang="en-IN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5.5 MW</a:t>
                      </a:r>
                    </a:p>
                    <a:p>
                      <a:r>
                        <a:rPr lang="en-US" dirty="0" smtClean="0"/>
                        <a:t>Within MP State</a:t>
                      </a:r>
                      <a:endParaRPr lang="en-IN" dirty="0" smtClean="0"/>
                    </a:p>
                    <a:p>
                      <a:r>
                        <a:rPr lang="en-US" dirty="0" smtClean="0"/>
                        <a:t>On availability</a:t>
                      </a:r>
                      <a:endParaRPr lang="en-IN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1711457"/>
                  </a:ext>
                </a:extLst>
              </a:tr>
              <a:tr h="943142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IN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WHRS</a:t>
                      </a:r>
                      <a:endParaRPr lang="en-IN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22.5 MW</a:t>
                      </a:r>
                    </a:p>
                    <a:p>
                      <a:r>
                        <a:rPr lang="en-US" dirty="0" smtClean="0"/>
                        <a:t>Mar-2021</a:t>
                      </a:r>
                      <a:endParaRPr lang="en-IN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747741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876256" y="2492896"/>
            <a:ext cx="2016223" cy="175432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Blend of Solar &amp; Wind formed Hybrid Model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IN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AutoShape 2" descr="solar energy | Definition, Uses, Advantages, &amp; Facts | Britanni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767" y="2564904"/>
            <a:ext cx="1157242" cy="7048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304" y="3453925"/>
            <a:ext cx="1157242" cy="648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6766" y="4532434"/>
            <a:ext cx="1157242" cy="6480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86766" y="5422751"/>
            <a:ext cx="1183998" cy="67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6766" y="3573016"/>
            <a:ext cx="1137561" cy="60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2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8" y="964034"/>
            <a:ext cx="8964488" cy="565986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8729-26F8-4149-910D-A2D6B10FCC8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314446"/>
            <a:ext cx="548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Step Taken for Green Power</a:t>
            </a:r>
            <a:endParaRPr lang="en-IN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21" y="1124744"/>
            <a:ext cx="2880320" cy="784830"/>
          </a:xfrm>
          <a:prstGeom prst="rect">
            <a:avLst/>
          </a:prstGeom>
          <a:solidFill>
            <a:schemeClr val="accent1">
              <a:lumMod val="40000"/>
              <a:lumOff val="60000"/>
              <a:alpha val="62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 smtClean="0">
                <a:solidFill>
                  <a:prstClr val="black"/>
                </a:solidFill>
                <a:latin typeface="Calibri"/>
              </a:rPr>
              <a:t>Installed </a:t>
            </a:r>
            <a:r>
              <a:rPr lang="en-US" sz="1500" b="1" dirty="0">
                <a:solidFill>
                  <a:prstClr val="black"/>
                </a:solidFill>
                <a:latin typeface="Calibri"/>
              </a:rPr>
              <a:t>Capacity – </a:t>
            </a:r>
            <a:r>
              <a:rPr lang="en-US" sz="1500" b="1" dirty="0" smtClean="0">
                <a:solidFill>
                  <a:prstClr val="black"/>
                </a:solidFill>
                <a:latin typeface="Calibri"/>
              </a:rPr>
              <a:t>30.4 MW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 smtClean="0">
                <a:solidFill>
                  <a:prstClr val="black"/>
                </a:solidFill>
                <a:latin typeface="Calibri"/>
              </a:rPr>
              <a:t>Land Used 105 Acer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 smtClean="0">
                <a:solidFill>
                  <a:prstClr val="black"/>
                </a:solidFill>
                <a:latin typeface="Calibri"/>
              </a:rPr>
              <a:t>Since Feb 2021 </a:t>
            </a:r>
            <a:endParaRPr lang="en-IN" sz="15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28480" y="1124744"/>
            <a:ext cx="2888349" cy="784830"/>
          </a:xfrm>
          <a:prstGeom prst="rect">
            <a:avLst/>
          </a:prstGeom>
          <a:solidFill>
            <a:schemeClr val="accent1">
              <a:lumMod val="60000"/>
              <a:lumOff val="40000"/>
              <a:alpha val="56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IN" sz="1500" b="1" dirty="0" smtClean="0">
                <a:solidFill>
                  <a:prstClr val="black"/>
                </a:solidFill>
                <a:latin typeface="Calibri"/>
              </a:rPr>
              <a:t>Step to form Hybrid</a:t>
            </a:r>
            <a:endParaRPr lang="en-IN" sz="1500" b="1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Being </a:t>
            </a:r>
            <a:r>
              <a:rPr lang="en-US" sz="1500" dirty="0" smtClean="0">
                <a:solidFill>
                  <a:prstClr val="black"/>
                </a:solidFill>
                <a:latin typeface="Calibri"/>
              </a:rPr>
              <a:t>blend with Wind 24 MW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prstClr val="black"/>
                </a:solidFill>
                <a:latin typeface="Calibri"/>
              </a:rPr>
              <a:t>Dec 2023</a:t>
            </a:r>
            <a:endParaRPr lang="en-IN" sz="15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156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 contrast="14000"/>
          </a:blip>
          <a:stretch>
            <a:fillRect/>
          </a:stretch>
        </p:blipFill>
        <p:spPr>
          <a:xfrm>
            <a:off x="107504" y="980728"/>
            <a:ext cx="8928992" cy="546201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8729-26F8-4149-910D-A2D6B10FCC8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314446"/>
            <a:ext cx="548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Step Taken for Green Power</a:t>
            </a:r>
            <a:endParaRPr lang="en-IN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40152" y="1268760"/>
            <a:ext cx="2896675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  Installed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Capacity –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22.4 MW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Since Mar2021</a:t>
            </a:r>
            <a:endParaRPr lang="en-IN" sz="16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204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191013B-5FB8-A4AB-DD5A-F81782D64055}"/>
              </a:ext>
            </a:extLst>
          </p:cNvPr>
          <p:cNvGrpSpPr/>
          <p:nvPr/>
        </p:nvGrpSpPr>
        <p:grpSpPr>
          <a:xfrm>
            <a:off x="-1304" y="836712"/>
            <a:ext cx="9144000" cy="5906988"/>
            <a:chOff x="329963" y="1193800"/>
            <a:chExt cx="11532073" cy="5448300"/>
          </a:xfrm>
        </p:grpSpPr>
        <p:sp>
          <p:nvSpPr>
            <p:cNvPr id="9" name="Rectangle: Rounded Corners 68">
              <a:extLst>
                <a:ext uri="{FF2B5EF4-FFF2-40B4-BE49-F238E27FC236}">
                  <a16:creationId xmlns:a16="http://schemas.microsoft.com/office/drawing/2014/main" id="{74291CCB-8B4D-5F58-607C-EEA852CC70B5}"/>
                </a:ext>
              </a:extLst>
            </p:cNvPr>
            <p:cNvSpPr/>
            <p:nvPr/>
          </p:nvSpPr>
          <p:spPr>
            <a:xfrm>
              <a:off x="329963" y="1193800"/>
              <a:ext cx="11532073" cy="5448300"/>
            </a:xfrm>
            <a:prstGeom prst="roundRect">
              <a:avLst>
                <a:gd name="adj" fmla="val 3823"/>
              </a:avLst>
            </a:prstGeom>
            <a:solidFill>
              <a:srgbClr val="FFFFFF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0" name="Rectangle: Rounded Corners 69">
              <a:extLst>
                <a:ext uri="{FF2B5EF4-FFF2-40B4-BE49-F238E27FC236}">
                  <a16:creationId xmlns:a16="http://schemas.microsoft.com/office/drawing/2014/main" id="{90C36F2A-C7CC-F8D1-DBD9-B564C147576D}"/>
                </a:ext>
              </a:extLst>
            </p:cNvPr>
            <p:cNvSpPr>
              <a:spLocks/>
            </p:cNvSpPr>
            <p:nvPr/>
          </p:nvSpPr>
          <p:spPr>
            <a:xfrm>
              <a:off x="443576" y="1300096"/>
              <a:ext cx="11304846" cy="5235709"/>
            </a:xfrm>
            <a:prstGeom prst="roundRect">
              <a:avLst>
                <a:gd name="adj" fmla="val 3860"/>
              </a:avLst>
            </a:prstGeom>
            <a:solidFill>
              <a:sysClr val="window" lastClr="FFFFFF"/>
            </a:solidFill>
            <a:ln w="28575" cap="rnd" cmpd="sng" algn="ctr">
              <a:solidFill>
                <a:srgbClr val="67090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Ins="731520" rtlCol="0" anchor="ctr" anchorCtr="0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7F7300"/>
                </a:solidFill>
                <a:effectLst/>
                <a:uLnTx/>
                <a:uFillTx/>
                <a:latin typeface="Trebuchet MS"/>
              </a:endParaRPr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691878"/>
              </p:ext>
            </p:extLst>
          </p:nvPr>
        </p:nvGraphicFramePr>
        <p:xfrm>
          <a:off x="215515" y="1409266"/>
          <a:ext cx="8640962" cy="2042364"/>
        </p:xfrm>
        <a:graphic>
          <a:graphicData uri="http://schemas.openxmlformats.org/drawingml/2006/table">
            <a:tbl>
              <a:tblPr/>
              <a:tblGrid>
                <a:gridCol w="1356846">
                  <a:extLst>
                    <a:ext uri="{9D8B030D-6E8A-4147-A177-3AD203B41FA5}">
                      <a16:colId xmlns:a16="http://schemas.microsoft.com/office/drawing/2014/main" val="3734654092"/>
                    </a:ext>
                  </a:extLst>
                </a:gridCol>
                <a:gridCol w="1142606">
                  <a:extLst>
                    <a:ext uri="{9D8B030D-6E8A-4147-A177-3AD203B41FA5}">
                      <a16:colId xmlns:a16="http://schemas.microsoft.com/office/drawing/2014/main" val="1508465680"/>
                    </a:ext>
                  </a:extLst>
                </a:gridCol>
                <a:gridCol w="1499671">
                  <a:extLst>
                    <a:ext uri="{9D8B030D-6E8A-4147-A177-3AD203B41FA5}">
                      <a16:colId xmlns:a16="http://schemas.microsoft.com/office/drawing/2014/main" val="1107033040"/>
                    </a:ext>
                  </a:extLst>
                </a:gridCol>
                <a:gridCol w="1428258">
                  <a:extLst>
                    <a:ext uri="{9D8B030D-6E8A-4147-A177-3AD203B41FA5}">
                      <a16:colId xmlns:a16="http://schemas.microsoft.com/office/drawing/2014/main" val="2826949927"/>
                    </a:ext>
                  </a:extLst>
                </a:gridCol>
                <a:gridCol w="3213581">
                  <a:extLst>
                    <a:ext uri="{9D8B030D-6E8A-4147-A177-3AD203B41FA5}">
                      <a16:colId xmlns:a16="http://schemas.microsoft.com/office/drawing/2014/main" val="2804137752"/>
                    </a:ext>
                  </a:extLst>
                </a:gridCol>
              </a:tblGrid>
              <a:tr h="268809"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Grid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CPP+OA </a:t>
                      </a:r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 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Green Power 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Taken towards Green Power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5078749"/>
                  </a:ext>
                </a:extLst>
              </a:tr>
              <a:tr h="247769"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FY </a:t>
                      </a:r>
                      <a:r>
                        <a:rPr lang="en-IN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18-19</a:t>
                      </a:r>
                      <a:endParaRPr lang="en-IN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54%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46%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NO – RE Power</a:t>
                      </a:r>
                      <a:endParaRPr lang="en-IN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95818532"/>
                  </a:ext>
                </a:extLst>
              </a:tr>
              <a:tr h="247769"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</a:t>
                      </a:r>
                      <a:r>
                        <a:rPr lang="en-IN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19-20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6600"/>
                          </a:solidFill>
                          <a:effectLst/>
                          <a:latin typeface="Calibri" panose="020F0502020204030204" pitchFamily="34" charset="0"/>
                        </a:rPr>
                        <a:t>Installed Solar Plant</a:t>
                      </a:r>
                      <a:endParaRPr lang="en-IN" sz="1600" b="0" i="0" u="none" strike="noStrike" dirty="0">
                        <a:solidFill>
                          <a:srgbClr val="0066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17524140"/>
                  </a:ext>
                </a:extLst>
              </a:tr>
              <a:tr h="247769"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</a:t>
                      </a:r>
                      <a:r>
                        <a:rPr lang="en-IN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20-21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6600"/>
                          </a:solidFill>
                          <a:effectLst/>
                          <a:latin typeface="Calibri" panose="020F0502020204030204" pitchFamily="34" charset="0"/>
                        </a:rPr>
                        <a:t>30.4 MW DC Solar </a:t>
                      </a:r>
                      <a:endParaRPr lang="en-IN" sz="1600" b="0" i="0" u="none" strike="noStrike" dirty="0">
                        <a:solidFill>
                          <a:srgbClr val="0066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73915187"/>
                  </a:ext>
                </a:extLst>
              </a:tr>
              <a:tr h="247769"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</a:t>
                      </a:r>
                      <a:r>
                        <a:rPr lang="en-IN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21-22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6600"/>
                          </a:solidFill>
                          <a:effectLst/>
                          <a:latin typeface="Calibri" panose="020F0502020204030204" pitchFamily="34" charset="0"/>
                        </a:rPr>
                        <a:t>Added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6600"/>
                          </a:solidFill>
                          <a:effectLst/>
                          <a:latin typeface="Calibri" panose="020F0502020204030204" pitchFamily="34" charset="0"/>
                        </a:rPr>
                        <a:t> WHRS</a:t>
                      </a:r>
                      <a:endParaRPr lang="en-IN" sz="1600" b="0" i="0" u="none" strike="noStrike" dirty="0">
                        <a:solidFill>
                          <a:srgbClr val="0066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809960"/>
                  </a:ext>
                </a:extLst>
              </a:tr>
              <a:tr h="247769"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</a:t>
                      </a:r>
                      <a:r>
                        <a:rPr lang="en-IN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22-23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baseline="0" dirty="0" smtClean="0">
                          <a:solidFill>
                            <a:srgbClr val="006600"/>
                          </a:solidFill>
                          <a:effectLst/>
                          <a:latin typeface="Calibri" panose="020F0502020204030204" pitchFamily="34" charset="0"/>
                        </a:rPr>
                        <a:t>Solar + WHRS</a:t>
                      </a:r>
                      <a:endParaRPr lang="en-IN" sz="1600" b="0" i="0" u="none" strike="noStrike" dirty="0">
                        <a:solidFill>
                          <a:srgbClr val="0066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3751598"/>
                  </a:ext>
                </a:extLst>
              </a:tr>
              <a:tr h="247769"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23-24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6600"/>
                          </a:solidFill>
                          <a:effectLst/>
                          <a:latin typeface="Calibri" panose="020F0502020204030204" pitchFamily="34" charset="0"/>
                        </a:rPr>
                        <a:t>Part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6600"/>
                          </a:solidFill>
                          <a:effectLst/>
                          <a:latin typeface="Calibri" panose="020F0502020204030204" pitchFamily="34" charset="0"/>
                        </a:rPr>
                        <a:t> Wind Power</a:t>
                      </a:r>
                      <a:endParaRPr lang="en-IN" sz="1600" b="0" i="0" u="none" strike="noStrike" dirty="0">
                        <a:solidFill>
                          <a:srgbClr val="0066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1680998"/>
                  </a:ext>
                </a:extLst>
              </a:tr>
              <a:tr h="247769"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24-25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6600"/>
                          </a:solidFill>
                          <a:effectLst/>
                          <a:latin typeface="Calibri" panose="020F0502020204030204" pitchFamily="34" charset="0"/>
                        </a:rPr>
                        <a:t>24 MW Wind </a:t>
                      </a:r>
                      <a:endParaRPr lang="en-IN" sz="1600" b="0" i="0" u="none" strike="noStrike" dirty="0">
                        <a:solidFill>
                          <a:srgbClr val="0066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0725177"/>
                  </a:ext>
                </a:extLst>
              </a:tr>
            </a:tbl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7594411"/>
              </p:ext>
            </p:extLst>
          </p:nvPr>
        </p:nvGraphicFramePr>
        <p:xfrm>
          <a:off x="179511" y="3271957"/>
          <a:ext cx="8712970" cy="3109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Freeform 6">
            <a:extLst>
              <a:ext uri="{FF2B5EF4-FFF2-40B4-BE49-F238E27FC236}">
                <a16:creationId xmlns:a16="http://schemas.microsoft.com/office/drawing/2014/main" id="{4B4FB70C-B7E5-A6F6-22D3-957C5BD2E126}"/>
              </a:ext>
            </a:extLst>
          </p:cNvPr>
          <p:cNvSpPr>
            <a:spLocks/>
          </p:cNvSpPr>
          <p:nvPr/>
        </p:nvSpPr>
        <p:spPr bwMode="gray">
          <a:xfrm>
            <a:off x="1338932" y="764830"/>
            <a:ext cx="217768" cy="181224"/>
          </a:xfrm>
          <a:custGeom>
            <a:avLst/>
            <a:gdLst>
              <a:gd name="T0" fmla="*/ 512 w 512"/>
              <a:gd name="T1" fmla="*/ 318 h 318"/>
              <a:gd name="T2" fmla="*/ 512 w 512"/>
              <a:gd name="T3" fmla="*/ 316 h 318"/>
              <a:gd name="T4" fmla="*/ 512 w 512"/>
              <a:gd name="T5" fmla="*/ 316 h 318"/>
              <a:gd name="T6" fmla="*/ 510 w 512"/>
              <a:gd name="T7" fmla="*/ 290 h 318"/>
              <a:gd name="T8" fmla="*/ 506 w 512"/>
              <a:gd name="T9" fmla="*/ 262 h 318"/>
              <a:gd name="T10" fmla="*/ 500 w 512"/>
              <a:gd name="T11" fmla="*/ 234 h 318"/>
              <a:gd name="T12" fmla="*/ 492 w 512"/>
              <a:gd name="T13" fmla="*/ 206 h 318"/>
              <a:gd name="T14" fmla="*/ 480 w 512"/>
              <a:gd name="T15" fmla="*/ 180 h 318"/>
              <a:gd name="T16" fmla="*/ 468 w 512"/>
              <a:gd name="T17" fmla="*/ 154 h 318"/>
              <a:gd name="T18" fmla="*/ 454 w 512"/>
              <a:gd name="T19" fmla="*/ 128 h 318"/>
              <a:gd name="T20" fmla="*/ 436 w 512"/>
              <a:gd name="T21" fmla="*/ 104 h 318"/>
              <a:gd name="T22" fmla="*/ 418 w 512"/>
              <a:gd name="T23" fmla="*/ 82 h 318"/>
              <a:gd name="T24" fmla="*/ 398 w 512"/>
              <a:gd name="T25" fmla="*/ 62 h 318"/>
              <a:gd name="T26" fmla="*/ 378 w 512"/>
              <a:gd name="T27" fmla="*/ 44 h 318"/>
              <a:gd name="T28" fmla="*/ 356 w 512"/>
              <a:gd name="T29" fmla="*/ 28 h 318"/>
              <a:gd name="T30" fmla="*/ 332 w 512"/>
              <a:gd name="T31" fmla="*/ 16 h 318"/>
              <a:gd name="T32" fmla="*/ 308 w 512"/>
              <a:gd name="T33" fmla="*/ 8 h 318"/>
              <a:gd name="T34" fmla="*/ 282 w 512"/>
              <a:gd name="T35" fmla="*/ 2 h 318"/>
              <a:gd name="T36" fmla="*/ 256 w 512"/>
              <a:gd name="T37" fmla="*/ 0 h 318"/>
              <a:gd name="T38" fmla="*/ 256 w 512"/>
              <a:gd name="T39" fmla="*/ 0 h 318"/>
              <a:gd name="T40" fmla="*/ 230 w 512"/>
              <a:gd name="T41" fmla="*/ 2 h 318"/>
              <a:gd name="T42" fmla="*/ 204 w 512"/>
              <a:gd name="T43" fmla="*/ 8 h 318"/>
              <a:gd name="T44" fmla="*/ 180 w 512"/>
              <a:gd name="T45" fmla="*/ 16 h 318"/>
              <a:gd name="T46" fmla="*/ 156 w 512"/>
              <a:gd name="T47" fmla="*/ 28 h 318"/>
              <a:gd name="T48" fmla="*/ 134 w 512"/>
              <a:gd name="T49" fmla="*/ 44 h 318"/>
              <a:gd name="T50" fmla="*/ 114 w 512"/>
              <a:gd name="T51" fmla="*/ 62 h 318"/>
              <a:gd name="T52" fmla="*/ 94 w 512"/>
              <a:gd name="T53" fmla="*/ 82 h 318"/>
              <a:gd name="T54" fmla="*/ 76 w 512"/>
              <a:gd name="T55" fmla="*/ 104 h 318"/>
              <a:gd name="T56" fmla="*/ 60 w 512"/>
              <a:gd name="T57" fmla="*/ 128 h 318"/>
              <a:gd name="T58" fmla="*/ 44 w 512"/>
              <a:gd name="T59" fmla="*/ 154 h 318"/>
              <a:gd name="T60" fmla="*/ 32 w 512"/>
              <a:gd name="T61" fmla="*/ 180 h 318"/>
              <a:gd name="T62" fmla="*/ 20 w 512"/>
              <a:gd name="T63" fmla="*/ 206 h 318"/>
              <a:gd name="T64" fmla="*/ 12 w 512"/>
              <a:gd name="T65" fmla="*/ 234 h 318"/>
              <a:gd name="T66" fmla="*/ 6 w 512"/>
              <a:gd name="T67" fmla="*/ 262 h 318"/>
              <a:gd name="T68" fmla="*/ 2 w 512"/>
              <a:gd name="T69" fmla="*/ 290 h 318"/>
              <a:gd name="T70" fmla="*/ 0 w 512"/>
              <a:gd name="T71" fmla="*/ 316 h 318"/>
              <a:gd name="T72" fmla="*/ 0 w 512"/>
              <a:gd name="T73" fmla="*/ 318 h 318"/>
              <a:gd name="T74" fmla="*/ 512 w 512"/>
              <a:gd name="T75" fmla="*/ 318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12" h="318">
                <a:moveTo>
                  <a:pt x="512" y="318"/>
                </a:moveTo>
                <a:lnTo>
                  <a:pt x="512" y="316"/>
                </a:lnTo>
                <a:lnTo>
                  <a:pt x="512" y="316"/>
                </a:lnTo>
                <a:lnTo>
                  <a:pt x="510" y="290"/>
                </a:lnTo>
                <a:lnTo>
                  <a:pt x="506" y="262"/>
                </a:lnTo>
                <a:lnTo>
                  <a:pt x="500" y="234"/>
                </a:lnTo>
                <a:lnTo>
                  <a:pt x="492" y="206"/>
                </a:lnTo>
                <a:lnTo>
                  <a:pt x="480" y="180"/>
                </a:lnTo>
                <a:lnTo>
                  <a:pt x="468" y="154"/>
                </a:lnTo>
                <a:lnTo>
                  <a:pt x="454" y="128"/>
                </a:lnTo>
                <a:lnTo>
                  <a:pt x="436" y="104"/>
                </a:lnTo>
                <a:lnTo>
                  <a:pt x="418" y="82"/>
                </a:lnTo>
                <a:lnTo>
                  <a:pt x="398" y="62"/>
                </a:lnTo>
                <a:lnTo>
                  <a:pt x="378" y="44"/>
                </a:lnTo>
                <a:lnTo>
                  <a:pt x="356" y="28"/>
                </a:lnTo>
                <a:lnTo>
                  <a:pt x="332" y="16"/>
                </a:lnTo>
                <a:lnTo>
                  <a:pt x="308" y="8"/>
                </a:lnTo>
                <a:lnTo>
                  <a:pt x="282" y="2"/>
                </a:lnTo>
                <a:lnTo>
                  <a:pt x="256" y="0"/>
                </a:lnTo>
                <a:lnTo>
                  <a:pt x="256" y="0"/>
                </a:lnTo>
                <a:lnTo>
                  <a:pt x="230" y="2"/>
                </a:lnTo>
                <a:lnTo>
                  <a:pt x="204" y="8"/>
                </a:lnTo>
                <a:lnTo>
                  <a:pt x="180" y="16"/>
                </a:lnTo>
                <a:lnTo>
                  <a:pt x="156" y="28"/>
                </a:lnTo>
                <a:lnTo>
                  <a:pt x="134" y="44"/>
                </a:lnTo>
                <a:lnTo>
                  <a:pt x="114" y="62"/>
                </a:lnTo>
                <a:lnTo>
                  <a:pt x="94" y="82"/>
                </a:lnTo>
                <a:lnTo>
                  <a:pt x="76" y="104"/>
                </a:lnTo>
                <a:lnTo>
                  <a:pt x="60" y="128"/>
                </a:lnTo>
                <a:lnTo>
                  <a:pt x="44" y="154"/>
                </a:lnTo>
                <a:lnTo>
                  <a:pt x="32" y="180"/>
                </a:lnTo>
                <a:lnTo>
                  <a:pt x="20" y="206"/>
                </a:lnTo>
                <a:lnTo>
                  <a:pt x="12" y="234"/>
                </a:lnTo>
                <a:lnTo>
                  <a:pt x="6" y="262"/>
                </a:lnTo>
                <a:lnTo>
                  <a:pt x="2" y="290"/>
                </a:lnTo>
                <a:lnTo>
                  <a:pt x="0" y="316"/>
                </a:lnTo>
                <a:lnTo>
                  <a:pt x="0" y="318"/>
                </a:lnTo>
                <a:lnTo>
                  <a:pt x="512" y="3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67291" tIns="33644" rIns="67291" bIns="33644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97A37D39-35D6-DE5C-EAF1-FA07FAEA661D}"/>
              </a:ext>
            </a:extLst>
          </p:cNvPr>
          <p:cNvSpPr>
            <a:spLocks/>
          </p:cNvSpPr>
          <p:nvPr/>
        </p:nvSpPr>
        <p:spPr bwMode="gray">
          <a:xfrm>
            <a:off x="7396316" y="764830"/>
            <a:ext cx="217768" cy="181224"/>
          </a:xfrm>
          <a:custGeom>
            <a:avLst/>
            <a:gdLst>
              <a:gd name="T0" fmla="*/ 512 w 512"/>
              <a:gd name="T1" fmla="*/ 318 h 318"/>
              <a:gd name="T2" fmla="*/ 512 w 512"/>
              <a:gd name="T3" fmla="*/ 316 h 318"/>
              <a:gd name="T4" fmla="*/ 512 w 512"/>
              <a:gd name="T5" fmla="*/ 316 h 318"/>
              <a:gd name="T6" fmla="*/ 510 w 512"/>
              <a:gd name="T7" fmla="*/ 290 h 318"/>
              <a:gd name="T8" fmla="*/ 506 w 512"/>
              <a:gd name="T9" fmla="*/ 262 h 318"/>
              <a:gd name="T10" fmla="*/ 500 w 512"/>
              <a:gd name="T11" fmla="*/ 234 h 318"/>
              <a:gd name="T12" fmla="*/ 492 w 512"/>
              <a:gd name="T13" fmla="*/ 206 h 318"/>
              <a:gd name="T14" fmla="*/ 480 w 512"/>
              <a:gd name="T15" fmla="*/ 180 h 318"/>
              <a:gd name="T16" fmla="*/ 468 w 512"/>
              <a:gd name="T17" fmla="*/ 154 h 318"/>
              <a:gd name="T18" fmla="*/ 454 w 512"/>
              <a:gd name="T19" fmla="*/ 128 h 318"/>
              <a:gd name="T20" fmla="*/ 436 w 512"/>
              <a:gd name="T21" fmla="*/ 104 h 318"/>
              <a:gd name="T22" fmla="*/ 418 w 512"/>
              <a:gd name="T23" fmla="*/ 82 h 318"/>
              <a:gd name="T24" fmla="*/ 398 w 512"/>
              <a:gd name="T25" fmla="*/ 62 h 318"/>
              <a:gd name="T26" fmla="*/ 378 w 512"/>
              <a:gd name="T27" fmla="*/ 44 h 318"/>
              <a:gd name="T28" fmla="*/ 356 w 512"/>
              <a:gd name="T29" fmla="*/ 28 h 318"/>
              <a:gd name="T30" fmla="*/ 332 w 512"/>
              <a:gd name="T31" fmla="*/ 16 h 318"/>
              <a:gd name="T32" fmla="*/ 308 w 512"/>
              <a:gd name="T33" fmla="*/ 8 h 318"/>
              <a:gd name="T34" fmla="*/ 282 w 512"/>
              <a:gd name="T35" fmla="*/ 2 h 318"/>
              <a:gd name="T36" fmla="*/ 256 w 512"/>
              <a:gd name="T37" fmla="*/ 0 h 318"/>
              <a:gd name="T38" fmla="*/ 256 w 512"/>
              <a:gd name="T39" fmla="*/ 0 h 318"/>
              <a:gd name="T40" fmla="*/ 230 w 512"/>
              <a:gd name="T41" fmla="*/ 2 h 318"/>
              <a:gd name="T42" fmla="*/ 204 w 512"/>
              <a:gd name="T43" fmla="*/ 8 h 318"/>
              <a:gd name="T44" fmla="*/ 180 w 512"/>
              <a:gd name="T45" fmla="*/ 16 h 318"/>
              <a:gd name="T46" fmla="*/ 156 w 512"/>
              <a:gd name="T47" fmla="*/ 28 h 318"/>
              <a:gd name="T48" fmla="*/ 134 w 512"/>
              <a:gd name="T49" fmla="*/ 44 h 318"/>
              <a:gd name="T50" fmla="*/ 114 w 512"/>
              <a:gd name="T51" fmla="*/ 62 h 318"/>
              <a:gd name="T52" fmla="*/ 94 w 512"/>
              <a:gd name="T53" fmla="*/ 82 h 318"/>
              <a:gd name="T54" fmla="*/ 76 w 512"/>
              <a:gd name="T55" fmla="*/ 104 h 318"/>
              <a:gd name="T56" fmla="*/ 60 w 512"/>
              <a:gd name="T57" fmla="*/ 128 h 318"/>
              <a:gd name="T58" fmla="*/ 44 w 512"/>
              <a:gd name="T59" fmla="*/ 154 h 318"/>
              <a:gd name="T60" fmla="*/ 32 w 512"/>
              <a:gd name="T61" fmla="*/ 180 h 318"/>
              <a:gd name="T62" fmla="*/ 20 w 512"/>
              <a:gd name="T63" fmla="*/ 206 h 318"/>
              <a:gd name="T64" fmla="*/ 12 w 512"/>
              <a:gd name="T65" fmla="*/ 234 h 318"/>
              <a:gd name="T66" fmla="*/ 6 w 512"/>
              <a:gd name="T67" fmla="*/ 262 h 318"/>
              <a:gd name="T68" fmla="*/ 2 w 512"/>
              <a:gd name="T69" fmla="*/ 290 h 318"/>
              <a:gd name="T70" fmla="*/ 0 w 512"/>
              <a:gd name="T71" fmla="*/ 316 h 318"/>
              <a:gd name="T72" fmla="*/ 0 w 512"/>
              <a:gd name="T73" fmla="*/ 318 h 318"/>
              <a:gd name="T74" fmla="*/ 512 w 512"/>
              <a:gd name="T75" fmla="*/ 318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12" h="318">
                <a:moveTo>
                  <a:pt x="512" y="318"/>
                </a:moveTo>
                <a:lnTo>
                  <a:pt x="512" y="316"/>
                </a:lnTo>
                <a:lnTo>
                  <a:pt x="512" y="316"/>
                </a:lnTo>
                <a:lnTo>
                  <a:pt x="510" y="290"/>
                </a:lnTo>
                <a:lnTo>
                  <a:pt x="506" y="262"/>
                </a:lnTo>
                <a:lnTo>
                  <a:pt x="500" y="234"/>
                </a:lnTo>
                <a:lnTo>
                  <a:pt x="492" y="206"/>
                </a:lnTo>
                <a:lnTo>
                  <a:pt x="480" y="180"/>
                </a:lnTo>
                <a:lnTo>
                  <a:pt x="468" y="154"/>
                </a:lnTo>
                <a:lnTo>
                  <a:pt x="454" y="128"/>
                </a:lnTo>
                <a:lnTo>
                  <a:pt x="436" y="104"/>
                </a:lnTo>
                <a:lnTo>
                  <a:pt x="418" y="82"/>
                </a:lnTo>
                <a:lnTo>
                  <a:pt x="398" y="62"/>
                </a:lnTo>
                <a:lnTo>
                  <a:pt x="378" y="44"/>
                </a:lnTo>
                <a:lnTo>
                  <a:pt x="356" y="28"/>
                </a:lnTo>
                <a:lnTo>
                  <a:pt x="332" y="16"/>
                </a:lnTo>
                <a:lnTo>
                  <a:pt x="308" y="8"/>
                </a:lnTo>
                <a:lnTo>
                  <a:pt x="282" y="2"/>
                </a:lnTo>
                <a:lnTo>
                  <a:pt x="256" y="0"/>
                </a:lnTo>
                <a:lnTo>
                  <a:pt x="256" y="0"/>
                </a:lnTo>
                <a:lnTo>
                  <a:pt x="230" y="2"/>
                </a:lnTo>
                <a:lnTo>
                  <a:pt x="204" y="8"/>
                </a:lnTo>
                <a:lnTo>
                  <a:pt x="180" y="16"/>
                </a:lnTo>
                <a:lnTo>
                  <a:pt x="156" y="28"/>
                </a:lnTo>
                <a:lnTo>
                  <a:pt x="134" y="44"/>
                </a:lnTo>
                <a:lnTo>
                  <a:pt x="114" y="62"/>
                </a:lnTo>
                <a:lnTo>
                  <a:pt x="94" y="82"/>
                </a:lnTo>
                <a:lnTo>
                  <a:pt x="76" y="104"/>
                </a:lnTo>
                <a:lnTo>
                  <a:pt x="60" y="128"/>
                </a:lnTo>
                <a:lnTo>
                  <a:pt x="44" y="154"/>
                </a:lnTo>
                <a:lnTo>
                  <a:pt x="32" y="180"/>
                </a:lnTo>
                <a:lnTo>
                  <a:pt x="20" y="206"/>
                </a:lnTo>
                <a:lnTo>
                  <a:pt x="12" y="234"/>
                </a:lnTo>
                <a:lnTo>
                  <a:pt x="6" y="262"/>
                </a:lnTo>
                <a:lnTo>
                  <a:pt x="2" y="290"/>
                </a:lnTo>
                <a:lnTo>
                  <a:pt x="0" y="316"/>
                </a:lnTo>
                <a:lnTo>
                  <a:pt x="0" y="318"/>
                </a:lnTo>
                <a:lnTo>
                  <a:pt x="512" y="3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67291" tIns="33644" rIns="67291" bIns="33644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: Shape 13">
            <a:extLst>
              <a:ext uri="{FF2B5EF4-FFF2-40B4-BE49-F238E27FC236}">
                <a16:creationId xmlns:a16="http://schemas.microsoft.com/office/drawing/2014/main" id="{DB68C122-1A73-5AAF-BB92-830D758E7A91}"/>
              </a:ext>
            </a:extLst>
          </p:cNvPr>
          <p:cNvSpPr/>
          <p:nvPr/>
        </p:nvSpPr>
        <p:spPr>
          <a:xfrm rot="5400000">
            <a:off x="4236956" y="-2026107"/>
            <a:ext cx="479109" cy="6060731"/>
          </a:xfrm>
          <a:custGeom>
            <a:avLst/>
            <a:gdLst>
              <a:gd name="connsiteX0" fmla="*/ 0 w 623593"/>
              <a:gd name="connsiteY0" fmla="*/ 1206428 h 4735437"/>
              <a:gd name="connsiteX1" fmla="*/ 1900 w 623593"/>
              <a:gd name="connsiteY1" fmla="*/ 1208216 h 4735437"/>
              <a:gd name="connsiteX2" fmla="*/ 0 w 623593"/>
              <a:gd name="connsiteY2" fmla="*/ 518465 h 4735437"/>
              <a:gd name="connsiteX3" fmla="*/ 1431 w 623593"/>
              <a:gd name="connsiteY3" fmla="*/ 519812 h 4735437"/>
              <a:gd name="connsiteX4" fmla="*/ 0 w 623593"/>
              <a:gd name="connsiteY4" fmla="*/ 0 h 4735437"/>
              <a:gd name="connsiteX5" fmla="*/ 117719 w 623593"/>
              <a:gd name="connsiteY5" fmla="*/ 52346 h 4735437"/>
              <a:gd name="connsiteX6" fmla="*/ 477240 w 623593"/>
              <a:gd name="connsiteY6" fmla="*/ 123384 h 4735437"/>
              <a:gd name="connsiteX7" fmla="*/ 623592 w 623593"/>
              <a:gd name="connsiteY7" fmla="*/ 340243 h 4735437"/>
              <a:gd name="connsiteX8" fmla="*/ 623592 w 623593"/>
              <a:gd name="connsiteY8" fmla="*/ 858708 h 4735437"/>
              <a:gd name="connsiteX9" fmla="*/ 623592 w 623593"/>
              <a:gd name="connsiteY9" fmla="*/ 1155329 h 4735437"/>
              <a:gd name="connsiteX10" fmla="*/ 623592 w 623593"/>
              <a:gd name="connsiteY10" fmla="*/ 1546671 h 4735437"/>
              <a:gd name="connsiteX11" fmla="*/ 623592 w 623593"/>
              <a:gd name="connsiteY11" fmla="*/ 1673794 h 4735437"/>
              <a:gd name="connsiteX12" fmla="*/ 623592 w 623593"/>
              <a:gd name="connsiteY12" fmla="*/ 2051627 h 4735437"/>
              <a:gd name="connsiteX13" fmla="*/ 623593 w 623593"/>
              <a:gd name="connsiteY13" fmla="*/ 2051627 h 4735437"/>
              <a:gd name="connsiteX14" fmla="*/ 623593 w 623593"/>
              <a:gd name="connsiteY14" fmla="*/ 2413215 h 4735437"/>
              <a:gd name="connsiteX15" fmla="*/ 623593 w 623593"/>
              <a:gd name="connsiteY15" fmla="*/ 2612877 h 4735437"/>
              <a:gd name="connsiteX16" fmla="*/ 623593 w 623593"/>
              <a:gd name="connsiteY16" fmla="*/ 4064577 h 4735437"/>
              <a:gd name="connsiteX17" fmla="*/ 623593 w 623593"/>
              <a:gd name="connsiteY17" fmla="*/ 4395194 h 4735437"/>
              <a:gd name="connsiteX18" fmla="*/ 477241 w 623593"/>
              <a:gd name="connsiteY18" fmla="*/ 4612053 h 4735437"/>
              <a:gd name="connsiteX19" fmla="*/ 117720 w 623593"/>
              <a:gd name="connsiteY19" fmla="*/ 4683091 h 4735437"/>
              <a:gd name="connsiteX20" fmla="*/ 1 w 623593"/>
              <a:gd name="connsiteY20" fmla="*/ 4735437 h 4735437"/>
              <a:gd name="connsiteX21" fmla="*/ 1849 w 623593"/>
              <a:gd name="connsiteY21" fmla="*/ 4064577 h 4735437"/>
              <a:gd name="connsiteX22" fmla="*/ 3102 w 623593"/>
              <a:gd name="connsiteY22" fmla="*/ 2513046 h 4735437"/>
              <a:gd name="connsiteX23" fmla="*/ 2847 w 623593"/>
              <a:gd name="connsiteY23" fmla="*/ 2197100 h 4735437"/>
              <a:gd name="connsiteX24" fmla="*/ 2728 w 623593"/>
              <a:gd name="connsiteY24" fmla="*/ 2197100 h 473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23593" h="4735437">
                <a:moveTo>
                  <a:pt x="0" y="1206428"/>
                </a:moveTo>
                <a:lnTo>
                  <a:pt x="1900" y="1208216"/>
                </a:lnTo>
                <a:cubicBezTo>
                  <a:pt x="1267" y="978299"/>
                  <a:pt x="633" y="748383"/>
                  <a:pt x="0" y="518465"/>
                </a:cubicBezTo>
                <a:lnTo>
                  <a:pt x="1431" y="519812"/>
                </a:lnTo>
                <a:cubicBezTo>
                  <a:pt x="954" y="346542"/>
                  <a:pt x="477" y="173271"/>
                  <a:pt x="0" y="0"/>
                </a:cubicBezTo>
                <a:cubicBezTo>
                  <a:pt x="29696" y="39883"/>
                  <a:pt x="72115" y="38637"/>
                  <a:pt x="117719" y="52346"/>
                </a:cubicBezTo>
                <a:lnTo>
                  <a:pt x="477240" y="123384"/>
                </a:lnTo>
                <a:cubicBezTo>
                  <a:pt x="561020" y="154542"/>
                  <a:pt x="622533" y="174483"/>
                  <a:pt x="623592" y="340243"/>
                </a:cubicBezTo>
                <a:lnTo>
                  <a:pt x="623592" y="858708"/>
                </a:lnTo>
                <a:lnTo>
                  <a:pt x="623592" y="1155329"/>
                </a:lnTo>
                <a:lnTo>
                  <a:pt x="623592" y="1546671"/>
                </a:lnTo>
                <a:lnTo>
                  <a:pt x="623592" y="1673794"/>
                </a:lnTo>
                <a:lnTo>
                  <a:pt x="623592" y="2051627"/>
                </a:lnTo>
                <a:lnTo>
                  <a:pt x="623593" y="2051627"/>
                </a:lnTo>
                <a:lnTo>
                  <a:pt x="623593" y="2413215"/>
                </a:lnTo>
                <a:lnTo>
                  <a:pt x="623593" y="2612877"/>
                </a:lnTo>
                <a:lnTo>
                  <a:pt x="623593" y="4064577"/>
                </a:lnTo>
                <a:lnTo>
                  <a:pt x="623593" y="4395194"/>
                </a:lnTo>
                <a:cubicBezTo>
                  <a:pt x="622534" y="4560953"/>
                  <a:pt x="561021" y="4580894"/>
                  <a:pt x="477241" y="4612053"/>
                </a:cubicBezTo>
                <a:lnTo>
                  <a:pt x="117720" y="4683091"/>
                </a:lnTo>
                <a:cubicBezTo>
                  <a:pt x="72116" y="4696800"/>
                  <a:pt x="29697" y="4695553"/>
                  <a:pt x="1" y="4735437"/>
                </a:cubicBezTo>
                <a:lnTo>
                  <a:pt x="1849" y="4064577"/>
                </a:lnTo>
                <a:lnTo>
                  <a:pt x="3102" y="2513046"/>
                </a:lnTo>
                <a:lnTo>
                  <a:pt x="2847" y="2197100"/>
                </a:lnTo>
                <a:lnTo>
                  <a:pt x="2728" y="219710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91440" tIns="91440" rIns="91440" bIns="9144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20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Adoption of RE Electrical Power</a:t>
            </a:r>
            <a:endParaRPr lang="en-IN" sz="2000" b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33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8199" t="33333" r="11933" b="34375"/>
          <a:stretch/>
        </p:blipFill>
        <p:spPr>
          <a:xfrm>
            <a:off x="5638772" y="5285326"/>
            <a:ext cx="1709773" cy="1039274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4"/>
          <a:srcRect l="13960" t="24532" r="72412" b="52414"/>
          <a:stretch/>
        </p:blipFill>
        <p:spPr bwMode="auto">
          <a:xfrm>
            <a:off x="5956690" y="4036587"/>
            <a:ext cx="1206110" cy="9356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12724" y="4036587"/>
            <a:ext cx="5754648" cy="25023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464783"/>
              </p:ext>
            </p:extLst>
          </p:nvPr>
        </p:nvGraphicFramePr>
        <p:xfrm>
          <a:off x="152401" y="1105100"/>
          <a:ext cx="8839199" cy="2748882"/>
        </p:xfrm>
        <a:graphic>
          <a:graphicData uri="http://schemas.openxmlformats.org/drawingml/2006/table">
            <a:tbl>
              <a:tblPr/>
              <a:tblGrid>
                <a:gridCol w="853394">
                  <a:extLst>
                    <a:ext uri="{9D8B030D-6E8A-4147-A177-3AD203B41FA5}">
                      <a16:colId xmlns:a16="http://schemas.microsoft.com/office/drawing/2014/main" val="2982233755"/>
                    </a:ext>
                  </a:extLst>
                </a:gridCol>
                <a:gridCol w="1102849">
                  <a:extLst>
                    <a:ext uri="{9D8B030D-6E8A-4147-A177-3AD203B41FA5}">
                      <a16:colId xmlns:a16="http://schemas.microsoft.com/office/drawing/2014/main" val="3049022508"/>
                    </a:ext>
                  </a:extLst>
                </a:gridCol>
                <a:gridCol w="630200">
                  <a:extLst>
                    <a:ext uri="{9D8B030D-6E8A-4147-A177-3AD203B41FA5}">
                      <a16:colId xmlns:a16="http://schemas.microsoft.com/office/drawing/2014/main" val="491995553"/>
                    </a:ext>
                  </a:extLst>
                </a:gridCol>
                <a:gridCol w="1102849">
                  <a:extLst>
                    <a:ext uri="{9D8B030D-6E8A-4147-A177-3AD203B41FA5}">
                      <a16:colId xmlns:a16="http://schemas.microsoft.com/office/drawing/2014/main" val="1787745736"/>
                    </a:ext>
                  </a:extLst>
                </a:gridCol>
                <a:gridCol w="984686">
                  <a:extLst>
                    <a:ext uri="{9D8B030D-6E8A-4147-A177-3AD203B41FA5}">
                      <a16:colId xmlns:a16="http://schemas.microsoft.com/office/drawing/2014/main" val="4195660898"/>
                    </a:ext>
                  </a:extLst>
                </a:gridCol>
                <a:gridCol w="1234140">
                  <a:extLst>
                    <a:ext uri="{9D8B030D-6E8A-4147-A177-3AD203B41FA5}">
                      <a16:colId xmlns:a16="http://schemas.microsoft.com/office/drawing/2014/main" val="2069220751"/>
                    </a:ext>
                  </a:extLst>
                </a:gridCol>
                <a:gridCol w="777902">
                  <a:extLst>
                    <a:ext uri="{9D8B030D-6E8A-4147-A177-3AD203B41FA5}">
                      <a16:colId xmlns:a16="http://schemas.microsoft.com/office/drawing/2014/main" val="3550299113"/>
                    </a:ext>
                  </a:extLst>
                </a:gridCol>
                <a:gridCol w="1299785">
                  <a:extLst>
                    <a:ext uri="{9D8B030D-6E8A-4147-A177-3AD203B41FA5}">
                      <a16:colId xmlns:a16="http://schemas.microsoft.com/office/drawing/2014/main" val="2767288357"/>
                    </a:ext>
                  </a:extLst>
                </a:gridCol>
                <a:gridCol w="853394">
                  <a:extLst>
                    <a:ext uri="{9D8B030D-6E8A-4147-A177-3AD203B41FA5}">
                      <a16:colId xmlns:a16="http://schemas.microsoft.com/office/drawing/2014/main" val="1063091071"/>
                    </a:ext>
                  </a:extLst>
                </a:gridCol>
              </a:tblGrid>
              <a:tr h="9030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Cycle</a:t>
                      </a:r>
                    </a:p>
                  </a:txBody>
                  <a:tcPr marL="9171" marR="9171" marT="917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Period </a:t>
                      </a:r>
                    </a:p>
                  </a:txBody>
                  <a:tcPr marL="9171" marR="9171" marT="917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</a:t>
                      </a:r>
                    </a:p>
                  </a:txBody>
                  <a:tcPr marL="9171" marR="9171" marT="917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Baseline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1" marR="9171" marT="917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Target, </a:t>
                      </a:r>
                    </a:p>
                  </a:txBody>
                  <a:tcPr marL="9171" marR="9171" marT="917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Achieved, </a:t>
                      </a:r>
                    </a:p>
                  </a:txBody>
                  <a:tcPr marL="9171" marR="9171" marT="917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of </a:t>
                      </a:r>
                      <a:r>
                        <a:rPr lang="en-IN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Escerts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1" marR="9171" marT="917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C02 </a:t>
                      </a:r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Reduction</a:t>
                      </a:r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(MT)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1" marR="9171" marT="917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  <a:endParaRPr lang="en-IN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en-IN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MkCal</a:t>
                      </a:r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Saved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1" marR="9171" marT="917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7349493"/>
                  </a:ext>
                </a:extLst>
              </a:tr>
              <a:tr h="307643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PAT-I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2012-15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Unit-1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783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749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738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3700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147015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9647841"/>
                  </a:ext>
                </a:extLst>
              </a:tr>
              <a:tr h="307643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PAT-II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2016-19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Unit-1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732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697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692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1515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133106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7911575"/>
                  </a:ext>
                </a:extLst>
              </a:tr>
              <a:tr h="307643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PAT-III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2017-20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Unit-2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746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707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679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9492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248402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0379243"/>
                  </a:ext>
                </a:extLst>
              </a:tr>
              <a:tr h="307643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800" b="0" i="0" u="none" strike="noStrike" dirty="0">
                          <a:solidFill>
                            <a:srgbClr val="1A05B3"/>
                          </a:solidFill>
                          <a:effectLst/>
                          <a:latin typeface="Calibri" panose="020F0502020204030204" pitchFamily="34" charset="0"/>
                        </a:rPr>
                        <a:t>PAT-VII*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800" b="0" i="0" u="none" strike="noStrike" dirty="0">
                          <a:solidFill>
                            <a:srgbClr val="1A05B3"/>
                          </a:solidFill>
                          <a:effectLst/>
                          <a:latin typeface="Calibri" panose="020F0502020204030204" pitchFamily="34" charset="0"/>
                        </a:rPr>
                        <a:t>2022-25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800" b="0" i="0" u="none" strike="noStrike" dirty="0">
                          <a:solidFill>
                            <a:srgbClr val="1A05B3"/>
                          </a:solidFill>
                          <a:effectLst/>
                          <a:latin typeface="Calibri" panose="020F0502020204030204" pitchFamily="34" charset="0"/>
                        </a:rPr>
                        <a:t>Unit-1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800" b="0" i="0" u="none" strike="noStrike">
                          <a:solidFill>
                            <a:srgbClr val="1A05B3"/>
                          </a:solidFill>
                          <a:effectLst/>
                          <a:latin typeface="Calibri" panose="020F0502020204030204" pitchFamily="34" charset="0"/>
                        </a:rPr>
                        <a:t>684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800" b="0" i="0" u="none" strike="noStrike">
                          <a:solidFill>
                            <a:srgbClr val="1A05B3"/>
                          </a:solidFill>
                          <a:effectLst/>
                          <a:latin typeface="Calibri" panose="020F0502020204030204" pitchFamily="34" charset="0"/>
                        </a:rPr>
                        <a:t>661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800" b="0" i="0" u="none" strike="noStrike">
                          <a:solidFill>
                            <a:srgbClr val="1A05B3"/>
                          </a:solidFill>
                          <a:effectLst/>
                          <a:latin typeface="Calibri" panose="020F0502020204030204" pitchFamily="34" charset="0"/>
                        </a:rPr>
                        <a:t>621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1800" b="0" i="0" u="none" strike="noStrike" dirty="0">
                        <a:solidFill>
                          <a:srgbClr val="1A05B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800" b="0" i="0" u="none" strike="noStrike" dirty="0">
                          <a:solidFill>
                            <a:srgbClr val="1A05B3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800" b="0" i="0" u="none" strike="noStrike">
                          <a:solidFill>
                            <a:srgbClr val="1A05B3"/>
                          </a:solidFill>
                          <a:effectLst/>
                          <a:latin typeface="Calibri" panose="020F0502020204030204" pitchFamily="34" charset="0"/>
                        </a:rPr>
                        <a:t>209634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9223540"/>
                  </a:ext>
                </a:extLst>
              </a:tr>
              <a:tr h="307643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800" b="0" i="0" u="none" strike="noStrike">
                          <a:solidFill>
                            <a:srgbClr val="1A05B3"/>
                          </a:solidFill>
                          <a:effectLst/>
                          <a:latin typeface="Calibri" panose="020F0502020204030204" pitchFamily="34" charset="0"/>
                        </a:rPr>
                        <a:t>PAT-VII*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800" b="0" i="0" u="none" strike="noStrike" dirty="0">
                          <a:solidFill>
                            <a:srgbClr val="1A05B3"/>
                          </a:solidFill>
                          <a:effectLst/>
                          <a:latin typeface="Calibri" panose="020F0502020204030204" pitchFamily="34" charset="0"/>
                        </a:rPr>
                        <a:t>2022-25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800" b="0" i="0" u="none" strike="noStrike" dirty="0">
                          <a:solidFill>
                            <a:srgbClr val="1A05B3"/>
                          </a:solidFill>
                          <a:effectLst/>
                          <a:latin typeface="Calibri" panose="020F0502020204030204" pitchFamily="34" charset="0"/>
                        </a:rPr>
                        <a:t>Unit-2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800" b="0" i="0" u="none" strike="noStrike" dirty="0">
                          <a:solidFill>
                            <a:srgbClr val="1A05B3"/>
                          </a:solidFill>
                          <a:effectLst/>
                          <a:latin typeface="Calibri" panose="020F0502020204030204" pitchFamily="34" charset="0"/>
                        </a:rPr>
                        <a:t>718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800" b="0" i="0" u="none" strike="noStrike" dirty="0">
                          <a:solidFill>
                            <a:srgbClr val="1A05B3"/>
                          </a:solidFill>
                          <a:effectLst/>
                          <a:latin typeface="Calibri" panose="020F0502020204030204" pitchFamily="34" charset="0"/>
                        </a:rPr>
                        <a:t>669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800" b="0" i="0" u="none" strike="noStrike">
                          <a:solidFill>
                            <a:srgbClr val="1A05B3"/>
                          </a:solidFill>
                          <a:effectLst/>
                          <a:latin typeface="Calibri" panose="020F0502020204030204" pitchFamily="34" charset="0"/>
                        </a:rPr>
                        <a:t>631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1800" b="0" i="0" u="none" strike="noStrike" dirty="0">
                        <a:solidFill>
                          <a:srgbClr val="1A05B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800" b="0" i="0" u="none" strike="noStrike" dirty="0">
                          <a:solidFill>
                            <a:srgbClr val="1A05B3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800" b="0" i="0" u="none" strike="noStrike" dirty="0">
                          <a:solidFill>
                            <a:srgbClr val="1A05B3"/>
                          </a:solidFill>
                          <a:effectLst/>
                          <a:latin typeface="Calibri" panose="020F0502020204030204" pitchFamily="34" charset="0"/>
                        </a:rPr>
                        <a:t>323987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441677"/>
                  </a:ext>
                </a:extLst>
              </a:tr>
              <a:tr h="307643">
                <a:tc>
                  <a:txBody>
                    <a:bodyPr/>
                    <a:lstStyle/>
                    <a:p>
                      <a:pPr algn="l" rtl="0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372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1062146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5291759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8729-26F8-4149-910D-A2D6B10FCC8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286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PAT – Achievements </a:t>
            </a:r>
            <a:endParaRPr lang="en-US" sz="2400" b="1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445530"/>
              </p:ext>
            </p:extLst>
          </p:nvPr>
        </p:nvGraphicFramePr>
        <p:xfrm>
          <a:off x="7467572" y="4037681"/>
          <a:ext cx="1524028" cy="73757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524028">
                  <a:extLst>
                    <a:ext uri="{9D8B030D-6E8A-4147-A177-3AD203B41FA5}">
                      <a16:colId xmlns:a16="http://schemas.microsoft.com/office/drawing/2014/main" val="1926754912"/>
                    </a:ext>
                  </a:extLst>
                </a:gridCol>
              </a:tblGrid>
              <a:tr h="36293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u="none" strike="noStrike" dirty="0" err="1" smtClean="0">
                          <a:effectLst/>
                        </a:rPr>
                        <a:t>ESCerts</a:t>
                      </a:r>
                      <a:r>
                        <a:rPr lang="en-IN" sz="1600" b="1" u="none" strike="noStrike" dirty="0" smtClean="0">
                          <a:effectLst/>
                        </a:rPr>
                        <a:t> - Earned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408862"/>
                  </a:ext>
                </a:extLst>
              </a:tr>
              <a:tr h="3746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14707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67367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6853673"/>
              </p:ext>
            </p:extLst>
          </p:nvPr>
        </p:nvGraphicFramePr>
        <p:xfrm>
          <a:off x="7484989" y="5436178"/>
          <a:ext cx="1506611" cy="86331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506611">
                  <a:extLst>
                    <a:ext uri="{9D8B030D-6E8A-4147-A177-3AD203B41FA5}">
                      <a16:colId xmlns:a16="http://schemas.microsoft.com/office/drawing/2014/main" val="1926754912"/>
                    </a:ext>
                  </a:extLst>
                </a:gridCol>
              </a:tblGrid>
              <a:tr h="36293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u="none" strike="noStrike" dirty="0" smtClean="0">
                          <a:effectLst/>
                        </a:rPr>
                        <a:t>Saved – (MT)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408862"/>
                  </a:ext>
                </a:extLst>
              </a:tr>
              <a:tr h="187316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2012-2020:  185</a:t>
                      </a:r>
                      <a:endParaRPr lang="en-IN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673670"/>
                  </a:ext>
                </a:extLst>
              </a:tr>
              <a:tr h="187316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By FY 2025:   372</a:t>
                      </a:r>
                      <a:endParaRPr lang="en-IN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1904067"/>
                  </a:ext>
                </a:extLst>
              </a:tr>
            </a:tbl>
          </a:graphicData>
        </a:graphic>
      </p:graphicFrame>
      <p:sp>
        <p:nvSpPr>
          <p:cNvPr id="14" name="Freeform 13"/>
          <p:cNvSpPr/>
          <p:nvPr/>
        </p:nvSpPr>
        <p:spPr>
          <a:xfrm>
            <a:off x="5105400" y="2985165"/>
            <a:ext cx="640080" cy="640080"/>
          </a:xfrm>
          <a:custGeom>
            <a:avLst/>
            <a:gdLst>
              <a:gd name="connsiteX0" fmla="*/ 0 w 640080"/>
              <a:gd name="connsiteY0" fmla="*/ 143691 h 640080"/>
              <a:gd name="connsiteX1" fmla="*/ 130629 w 640080"/>
              <a:gd name="connsiteY1" fmla="*/ 13063 h 640080"/>
              <a:gd name="connsiteX2" fmla="*/ 627018 w 640080"/>
              <a:gd name="connsiteY2" fmla="*/ 0 h 640080"/>
              <a:gd name="connsiteX3" fmla="*/ 640080 w 640080"/>
              <a:gd name="connsiteY3" fmla="*/ 496388 h 640080"/>
              <a:gd name="connsiteX4" fmla="*/ 209006 w 640080"/>
              <a:gd name="connsiteY4" fmla="*/ 640080 h 640080"/>
              <a:gd name="connsiteX5" fmla="*/ 0 w 640080"/>
              <a:gd name="connsiteY5" fmla="*/ 574766 h 640080"/>
              <a:gd name="connsiteX6" fmla="*/ 0 w 640080"/>
              <a:gd name="connsiteY6" fmla="*/ 143691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0080" h="640080">
                <a:moveTo>
                  <a:pt x="0" y="143691"/>
                </a:moveTo>
                <a:lnTo>
                  <a:pt x="130629" y="13063"/>
                </a:lnTo>
                <a:lnTo>
                  <a:pt x="627018" y="0"/>
                </a:lnTo>
                <a:lnTo>
                  <a:pt x="640080" y="496388"/>
                </a:lnTo>
                <a:lnTo>
                  <a:pt x="209006" y="640080"/>
                </a:lnTo>
                <a:lnTo>
                  <a:pt x="0" y="574766"/>
                </a:lnTo>
                <a:lnTo>
                  <a:pt x="0" y="143691"/>
                </a:lnTo>
                <a:close/>
              </a:path>
            </a:pathLst>
          </a:cu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n w="3175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5" name="Line Callout 1 14"/>
          <p:cNvSpPr/>
          <p:nvPr/>
        </p:nvSpPr>
        <p:spPr>
          <a:xfrm>
            <a:off x="3657600" y="3612735"/>
            <a:ext cx="1027611" cy="320018"/>
          </a:xfrm>
          <a:prstGeom prst="borderCallout1">
            <a:avLst>
              <a:gd name="adj1" fmla="val -12107"/>
              <a:gd name="adj2" fmla="val 88402"/>
              <a:gd name="adj3" fmla="val -71660"/>
              <a:gd name="adj4" fmla="val 133984"/>
            </a:avLst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Expected</a:t>
            </a:r>
            <a:endParaRPr lang="en-IN" sz="1400" dirty="0"/>
          </a:p>
        </p:txBody>
      </p:sp>
      <p:sp>
        <p:nvSpPr>
          <p:cNvPr id="17" name="Rectangle 16"/>
          <p:cNvSpPr/>
          <p:nvPr/>
        </p:nvSpPr>
        <p:spPr>
          <a:xfrm>
            <a:off x="2806337" y="1486507"/>
            <a:ext cx="3224348" cy="307777"/>
          </a:xfrm>
          <a:prstGeom prst="rect">
            <a:avLst/>
          </a:prstGeom>
          <a:noFill/>
          <a:ln w="3175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ctr" fontAlgn="ctr"/>
            <a:r>
              <a:rPr lang="en-US" sz="1400" b="1" dirty="0" smtClean="0"/>
              <a:t>((</a:t>
            </a:r>
            <a:r>
              <a:rPr lang="en-US" sz="1400" b="1" dirty="0" err="1" smtClean="0"/>
              <a:t>kCal</a:t>
            </a:r>
            <a:r>
              <a:rPr lang="en-US" sz="1400" b="1" dirty="0" smtClean="0"/>
              <a:t>/Kg Cement))</a:t>
            </a:r>
            <a:endParaRPr lang="en-IN" sz="1400" b="1" dirty="0"/>
          </a:p>
        </p:txBody>
      </p:sp>
      <p:graphicFrame>
        <p:nvGraphicFramePr>
          <p:cNvPr id="20" name="Chart 19"/>
          <p:cNvGraphicFramePr/>
          <p:nvPr>
            <p:extLst>
              <p:ext uri="{D42A27DB-BD31-4B8C-83A1-F6EECF244321}">
                <p14:modId xmlns:p14="http://schemas.microsoft.com/office/powerpoint/2010/main" val="2917752049"/>
              </p:ext>
            </p:extLst>
          </p:nvPr>
        </p:nvGraphicFramePr>
        <p:xfrm>
          <a:off x="112724" y="4419600"/>
          <a:ext cx="2646432" cy="1929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1" name="Chart 20"/>
          <p:cNvGraphicFramePr/>
          <p:nvPr>
            <p:extLst>
              <p:ext uri="{D42A27DB-BD31-4B8C-83A1-F6EECF244321}">
                <p14:modId xmlns:p14="http://schemas.microsoft.com/office/powerpoint/2010/main" val="2827248376"/>
              </p:ext>
            </p:extLst>
          </p:nvPr>
        </p:nvGraphicFramePr>
        <p:xfrm>
          <a:off x="3245563" y="4419601"/>
          <a:ext cx="2056311" cy="1936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176417" y="4074217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Unit-1</a:t>
            </a:r>
            <a:endParaRPr lang="en-IN" dirty="0"/>
          </a:p>
        </p:txBody>
      </p:sp>
      <p:sp>
        <p:nvSpPr>
          <p:cNvPr id="24" name="TextBox 23"/>
          <p:cNvSpPr txBox="1"/>
          <p:nvPr/>
        </p:nvSpPr>
        <p:spPr>
          <a:xfrm>
            <a:off x="4000516" y="4074217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Unit-2</a:t>
            </a:r>
            <a:endParaRPr lang="en-IN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2990048" y="4419600"/>
            <a:ext cx="0" cy="17541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ight Arrow 26"/>
          <p:cNvSpPr/>
          <p:nvPr/>
        </p:nvSpPr>
        <p:spPr>
          <a:xfrm rot="1218462">
            <a:off x="457842" y="5283329"/>
            <a:ext cx="1931573" cy="143859"/>
          </a:xfrm>
          <a:prstGeom prst="rightArrow">
            <a:avLst>
              <a:gd name="adj1" fmla="val 50000"/>
              <a:gd name="adj2" fmla="val 123827"/>
            </a:avLst>
          </a:prstGeom>
          <a:solidFill>
            <a:srgbClr val="00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Right Arrow 27"/>
          <p:cNvSpPr/>
          <p:nvPr/>
        </p:nvSpPr>
        <p:spPr>
          <a:xfrm rot="1218462">
            <a:off x="3548089" y="5314924"/>
            <a:ext cx="1500386" cy="144764"/>
          </a:xfrm>
          <a:prstGeom prst="rightArrow">
            <a:avLst>
              <a:gd name="adj1" fmla="val 50000"/>
              <a:gd name="adj2" fmla="val 123827"/>
            </a:avLst>
          </a:prstGeom>
          <a:solidFill>
            <a:srgbClr val="00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5680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52400" y="228600"/>
            <a:ext cx="5181600" cy="563562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Benefit of PAT 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152400" y="1066800"/>
            <a:ext cx="87630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IN" sz="2000" dirty="0" smtClean="0"/>
          </a:p>
          <a:p>
            <a:r>
              <a:rPr lang="en-IN" sz="2000" b="1" u="sng" dirty="0" smtClean="0"/>
              <a:t>Major Benefits: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dirty="0" smtClean="0"/>
              <a:t>Increase profit margin due to reduce share cost of energy.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dirty="0" smtClean="0"/>
              <a:t>Waste heat recovery and solar plant- reduce grid dependency.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dirty="0" smtClean="0"/>
              <a:t>Achieved internal environment target.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dirty="0" smtClean="0"/>
              <a:t>Helped in achieving group Sustainable Development goals (SDG).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dirty="0" smtClean="0"/>
              <a:t>Capacity building in energy efficiency and conservation.</a:t>
            </a:r>
            <a:endParaRPr lang="en-US" sz="2000" dirty="0" smtClean="0"/>
          </a:p>
          <a:p>
            <a:endParaRPr lang="en-IN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30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5638800"/>
            <a:ext cx="9109166" cy="11430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371600"/>
            <a:ext cx="77269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All shown data are Audited by BEE certified agencies &amp; Auditors.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Reference &amp; BEE Logo taken from BEE official website. </a:t>
            </a:r>
            <a:r>
              <a:rPr lang="en-IN" dirty="0" smtClean="0">
                <a:hlinkClick r:id="rId3"/>
              </a:rPr>
              <a:t>https</a:t>
            </a:r>
            <a:r>
              <a:rPr lang="en-IN" dirty="0">
                <a:hlinkClick r:id="rId3"/>
              </a:rPr>
              <a:t>://beeindia.gov.in</a:t>
            </a:r>
          </a:p>
          <a:p>
            <a:endParaRPr lang="en-IN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2895600"/>
            <a:ext cx="2952452" cy="17714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0" y="2766544"/>
            <a:ext cx="2948532" cy="190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30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8729-26F8-4149-910D-A2D6B10FCC8F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8" r="6113"/>
          <a:stretch/>
        </p:blipFill>
        <p:spPr>
          <a:xfrm>
            <a:off x="0" y="914400"/>
            <a:ext cx="9144000" cy="563880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CC031D3-DD61-DF47-8CB0-9169BE53DF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747773"/>
              </p:ext>
            </p:extLst>
          </p:nvPr>
        </p:nvGraphicFramePr>
        <p:xfrm>
          <a:off x="1828799" y="914400"/>
          <a:ext cx="5434151" cy="1377696"/>
        </p:xfrm>
        <a:graphic>
          <a:graphicData uri="http://schemas.openxmlformats.org/drawingml/2006/table">
            <a:tbl>
              <a:tblPr/>
              <a:tblGrid>
                <a:gridCol w="1524001">
                  <a:extLst>
                    <a:ext uri="{9D8B030D-6E8A-4147-A177-3AD203B41FA5}">
                      <a16:colId xmlns:a16="http://schemas.microsoft.com/office/drawing/2014/main" val="1009123682"/>
                    </a:ext>
                  </a:extLst>
                </a:gridCol>
                <a:gridCol w="1394341">
                  <a:extLst>
                    <a:ext uri="{9D8B030D-6E8A-4147-A177-3AD203B41FA5}">
                      <a16:colId xmlns:a16="http://schemas.microsoft.com/office/drawing/2014/main" val="2504852542"/>
                    </a:ext>
                  </a:extLst>
                </a:gridCol>
                <a:gridCol w="1348859">
                  <a:extLst>
                    <a:ext uri="{9D8B030D-6E8A-4147-A177-3AD203B41FA5}">
                      <a16:colId xmlns:a16="http://schemas.microsoft.com/office/drawing/2014/main" val="2921061254"/>
                    </a:ext>
                  </a:extLst>
                </a:gridCol>
                <a:gridCol w="1166950">
                  <a:extLst>
                    <a:ext uri="{9D8B030D-6E8A-4147-A177-3AD203B41FA5}">
                      <a16:colId xmlns:a16="http://schemas.microsoft.com/office/drawing/2014/main" val="411071418"/>
                    </a:ext>
                  </a:extLst>
                </a:gridCol>
              </a:tblGrid>
              <a:tr h="30480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IN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  Plant Capacity</a:t>
                      </a:r>
                    </a:p>
                  </a:txBody>
                  <a:tcPr marL="0" marR="72000" marT="73152" marB="7315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lvl="0" indent="0" algn="ctr" rtl="0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Unit-1 (1997)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0" marR="72000" marT="73152" marB="73152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lvl="0" indent="0" algn="ctr" rtl="0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Unit-2 (2011)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0" marR="72000" marT="73152" marB="73152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lvl="0" indent="0" algn="ctr" rtl="0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IN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Annual</a:t>
                      </a:r>
                    </a:p>
                  </a:txBody>
                  <a:tcPr marL="0" marR="72000" marT="73152" marB="73152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091682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pPr algn="l" fontAlgn="b"/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IN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MT/Year</a:t>
                      </a:r>
                    </a:p>
                  </a:txBody>
                  <a:tcPr marL="0" marR="72000" marT="73152" marB="73152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IN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MT/Year</a:t>
                      </a:r>
                    </a:p>
                  </a:txBody>
                  <a:tcPr marL="0" marR="72000" marT="73152" marB="73152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IN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MT/Year</a:t>
                      </a:r>
                    </a:p>
                  </a:txBody>
                  <a:tcPr marL="0" marR="72000" marT="73152" marB="73152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956157"/>
                  </a:ext>
                </a:extLst>
              </a:tr>
              <a:tr h="304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lvl="0" indent="0" algn="l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  Clinker Production</a:t>
                      </a:r>
                    </a:p>
                  </a:txBody>
                  <a:tcPr marL="0" marR="72000" marT="73152" marB="731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u="none" strike="noStrike" dirty="0" smtClean="0">
                          <a:effectLst/>
                        </a:rPr>
                        <a:t>1.9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u="none" strike="noStrike" dirty="0" smtClean="0">
                          <a:effectLst/>
                        </a:rPr>
                        <a:t>2.3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u="none" strike="noStrike" dirty="0" smtClean="0">
                          <a:effectLst/>
                        </a:rPr>
                        <a:t>4.2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1799761"/>
                  </a:ext>
                </a:extLst>
              </a:tr>
              <a:tr h="304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lvl="0" indent="0" algn="l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  Cement Production</a:t>
                      </a:r>
                    </a:p>
                  </a:txBody>
                  <a:tcPr marL="0" marR="72000" marT="73152" marB="731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u="none" strike="noStrike" dirty="0" smtClean="0">
                          <a:effectLst/>
                        </a:rPr>
                        <a:t>2.0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u="none" strike="noStrike" dirty="0" smtClean="0">
                          <a:effectLst/>
                        </a:rPr>
                        <a:t>3.6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u="none" strike="noStrike" dirty="0" smtClean="0">
                          <a:effectLst/>
                        </a:rPr>
                        <a:t>5.6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214379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52400" y="228600"/>
            <a:ext cx="27462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Prism</a:t>
            </a:r>
            <a:r>
              <a:rPr lang="en-US" sz="2000" b="1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Johnson</a:t>
            </a:r>
            <a:r>
              <a:rPr lang="en-US" sz="2000" b="1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Limited</a:t>
            </a: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05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1"/>
          <p:cNvSpPr txBox="1">
            <a:spLocks noGrp="1"/>
          </p:cNvSpPr>
          <p:nvPr>
            <p:ph type="sldNum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dirty="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416086333"/>
              </p:ext>
            </p:extLst>
          </p:nvPr>
        </p:nvGraphicFramePr>
        <p:xfrm>
          <a:off x="4114800" y="1066800"/>
          <a:ext cx="4876800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3400" y="2552700"/>
            <a:ext cx="2846054" cy="954107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PAT CYCLE – I  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(2012 -2015)</a:t>
            </a:r>
            <a:endParaRPr lang="en-IN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7432932"/>
              </p:ext>
            </p:extLst>
          </p:nvPr>
        </p:nvGraphicFramePr>
        <p:xfrm>
          <a:off x="360278" y="4162247"/>
          <a:ext cx="3754522" cy="2390950"/>
        </p:xfrm>
        <a:graphic>
          <a:graphicData uri="http://schemas.openxmlformats.org/drawingml/2006/table">
            <a:tbl>
              <a:tblPr/>
              <a:tblGrid>
                <a:gridCol w="3754522">
                  <a:extLst>
                    <a:ext uri="{9D8B030D-6E8A-4147-A177-3AD203B41FA5}">
                      <a16:colId xmlns:a16="http://schemas.microsoft.com/office/drawing/2014/main" val="507710004"/>
                    </a:ext>
                  </a:extLst>
                </a:gridCol>
              </a:tblGrid>
              <a:tr h="3035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Focused Area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616541"/>
                  </a:ext>
                </a:extLst>
              </a:tr>
              <a:tr h="30358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Clinker Utilization Factor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3633375"/>
                  </a:ext>
                </a:extLst>
              </a:tr>
              <a:tr h="30358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Fly Ash addition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676647"/>
                  </a:ext>
                </a:extLst>
              </a:tr>
              <a:tr h="30358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Pet Coke Consumption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454714"/>
                  </a:ext>
                </a:extLst>
              </a:tr>
              <a:tr h="30358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Alternative Fuel Usage 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035385"/>
                  </a:ext>
                </a:extLst>
              </a:tr>
              <a:tr h="30358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Thermal Specific Energy Consumption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958894"/>
                  </a:ext>
                </a:extLst>
              </a:tr>
              <a:tr h="30358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Upto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Clinkerisation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Electrical SEC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57246"/>
                  </a:ext>
                </a:extLst>
              </a:tr>
              <a:tr h="26582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Cement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Grinding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Electrical SEC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5181" y="1066800"/>
            <a:ext cx="1402492" cy="137160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4267201" y="4162247"/>
          <a:ext cx="1676400" cy="2351312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1488027682"/>
                    </a:ext>
                  </a:extLst>
                </a:gridCol>
              </a:tblGrid>
              <a:tr h="2939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Baseline Year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785781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0.6921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300836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26.80%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9869563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090155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508124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806 </a:t>
                      </a:r>
                      <a:r>
                        <a:rPr lang="en-US" sz="1600" b="0" i="0" u="none" strike="noStrike" dirty="0" err="1">
                          <a:solidFill>
                            <a:schemeClr val="bg1"/>
                          </a:solidFill>
                          <a:latin typeface="Calibri"/>
                        </a:rPr>
                        <a:t>kCal</a:t>
                      </a:r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/kg Clk.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446630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52.2 kWh/T Clk.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6326168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31.6 kWh/T </a:t>
                      </a:r>
                      <a:r>
                        <a:rPr lang="en-US" sz="1600" b="0" i="0" u="none" strike="noStrike" dirty="0" err="1" smtClean="0">
                          <a:solidFill>
                            <a:schemeClr val="bg1"/>
                          </a:solidFill>
                          <a:latin typeface="Calibri"/>
                        </a:rPr>
                        <a:t>Cem</a:t>
                      </a:r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.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7273926" y="4129590"/>
          <a:ext cx="1565274" cy="2351312"/>
        </p:xfrm>
        <a:graphic>
          <a:graphicData uri="http://schemas.openxmlformats.org/drawingml/2006/table">
            <a:tbl>
              <a:tblPr/>
              <a:tblGrid>
                <a:gridCol w="1565274">
                  <a:extLst>
                    <a:ext uri="{9D8B030D-6E8A-4147-A177-3AD203B41FA5}">
                      <a16:colId xmlns:a16="http://schemas.microsoft.com/office/drawing/2014/main" val="1795521988"/>
                    </a:ext>
                  </a:extLst>
                </a:gridCol>
              </a:tblGrid>
              <a:tr h="2939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Assessment Year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8296777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0.6721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579207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29.6%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867947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59.0%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723546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1.6%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1003152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770 </a:t>
                      </a:r>
                      <a:r>
                        <a:rPr lang="en-US" sz="1600" b="0" i="0" u="none" strike="noStrike" dirty="0" err="1">
                          <a:solidFill>
                            <a:schemeClr val="bg1"/>
                          </a:solidFill>
                          <a:latin typeface="Calibri"/>
                        </a:rPr>
                        <a:t>kCal</a:t>
                      </a:r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/kg Clk.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209058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51.9 kWh/T Clk.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70853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32.7 kWh/T </a:t>
                      </a:r>
                      <a:r>
                        <a:rPr lang="en-US" sz="1600" b="0" i="0" u="none" strike="noStrike" dirty="0" err="1" smtClean="0">
                          <a:solidFill>
                            <a:schemeClr val="bg1"/>
                          </a:solidFill>
                          <a:latin typeface="Calibri"/>
                        </a:rPr>
                        <a:t>Cem</a:t>
                      </a:r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.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60278" y="226694"/>
            <a:ext cx="4440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Prism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Johnson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Limited  : </a:t>
            </a:r>
            <a:r>
              <a:rPr lang="en-US" sz="2400" b="1" dirty="0" smtClean="0"/>
              <a:t>UNIT- I</a:t>
            </a:r>
            <a:endParaRPr lang="en-IN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553200" y="1378914"/>
            <a:ext cx="1824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kCal</a:t>
            </a:r>
            <a:r>
              <a:rPr lang="en-US" dirty="0" smtClean="0"/>
              <a:t>/Kg Cement)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5876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1"/>
          <p:cNvSpPr txBox="1">
            <a:spLocks noGrp="1"/>
          </p:cNvSpPr>
          <p:nvPr>
            <p:ph type="sldNum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dirty="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13815195"/>
              </p:ext>
            </p:extLst>
          </p:nvPr>
        </p:nvGraphicFramePr>
        <p:xfrm>
          <a:off x="4114800" y="1066800"/>
          <a:ext cx="4876800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3400" y="2552700"/>
            <a:ext cx="2846054" cy="954107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PAT CYCLE – I  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(2012 -2015)</a:t>
            </a:r>
            <a:endParaRPr lang="en-IN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5181" y="1066800"/>
            <a:ext cx="1402492" cy="1371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/>
          <a:srcRect l="58199" t="33333" r="11933" b="34375"/>
          <a:stretch/>
        </p:blipFill>
        <p:spPr>
          <a:xfrm>
            <a:off x="6233103" y="5498126"/>
            <a:ext cx="1230114" cy="747716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 rotWithShape="1">
          <a:blip r:embed="rId6"/>
          <a:srcRect l="13960" t="24532" r="72412" b="52414"/>
          <a:stretch/>
        </p:blipFill>
        <p:spPr bwMode="auto">
          <a:xfrm>
            <a:off x="6411714" y="4399578"/>
            <a:ext cx="903486" cy="7375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040343"/>
              </p:ext>
            </p:extLst>
          </p:nvPr>
        </p:nvGraphicFramePr>
        <p:xfrm>
          <a:off x="7456687" y="4399578"/>
          <a:ext cx="1524028" cy="73757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524028">
                  <a:extLst>
                    <a:ext uri="{9D8B030D-6E8A-4147-A177-3AD203B41FA5}">
                      <a16:colId xmlns:a16="http://schemas.microsoft.com/office/drawing/2014/main" val="1926754912"/>
                    </a:ext>
                  </a:extLst>
                </a:gridCol>
              </a:tblGrid>
              <a:tr h="36293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u="none" strike="noStrike" dirty="0" err="1" smtClean="0">
                          <a:effectLst/>
                        </a:rPr>
                        <a:t>ESCerts</a:t>
                      </a:r>
                      <a:r>
                        <a:rPr lang="en-IN" sz="1600" b="1" u="none" strike="noStrike" dirty="0" smtClean="0">
                          <a:effectLst/>
                        </a:rPr>
                        <a:t> - Earned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408862"/>
                  </a:ext>
                </a:extLst>
              </a:tr>
              <a:tr h="3746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u="none" strike="noStrike" dirty="0" smtClean="0">
                          <a:effectLst/>
                        </a:rPr>
                        <a:t>3700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673670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271432"/>
              </p:ext>
            </p:extLst>
          </p:nvPr>
        </p:nvGraphicFramePr>
        <p:xfrm>
          <a:off x="7456686" y="5498872"/>
          <a:ext cx="1506611" cy="73757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506611">
                  <a:extLst>
                    <a:ext uri="{9D8B030D-6E8A-4147-A177-3AD203B41FA5}">
                      <a16:colId xmlns:a16="http://schemas.microsoft.com/office/drawing/2014/main" val="1926754912"/>
                    </a:ext>
                  </a:extLst>
                </a:gridCol>
              </a:tblGrid>
              <a:tr h="36293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u="none" strike="noStrike" dirty="0" smtClean="0">
                          <a:effectLst/>
                        </a:rPr>
                        <a:t>Saved – (MT)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408862"/>
                  </a:ext>
                </a:extLst>
              </a:tr>
              <a:tr h="374632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u="none" strike="noStrike" dirty="0" smtClean="0">
                          <a:effectLst/>
                        </a:rPr>
                        <a:t>52</a:t>
                      </a:r>
                      <a:endParaRPr lang="en-IN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673670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60278" y="226694"/>
            <a:ext cx="4440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Prism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Johnson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Limited  : </a:t>
            </a:r>
            <a:r>
              <a:rPr lang="en-US" sz="2400" b="1" dirty="0" smtClean="0"/>
              <a:t>UNIT- I</a:t>
            </a:r>
            <a:endParaRPr lang="en-IN" sz="2400" b="1" dirty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44203"/>
              </p:ext>
            </p:extLst>
          </p:nvPr>
        </p:nvGraphicFramePr>
        <p:xfrm>
          <a:off x="203200" y="4175130"/>
          <a:ext cx="6067027" cy="2181224"/>
        </p:xfrm>
        <a:graphic>
          <a:graphicData uri="http://schemas.openxmlformats.org/drawingml/2006/table">
            <a:tbl>
              <a:tblPr/>
              <a:tblGrid>
                <a:gridCol w="4235100">
                  <a:extLst>
                    <a:ext uri="{9D8B030D-6E8A-4147-A177-3AD203B41FA5}">
                      <a16:colId xmlns:a16="http://schemas.microsoft.com/office/drawing/2014/main" val="4031656659"/>
                    </a:ext>
                  </a:extLst>
                </a:gridCol>
                <a:gridCol w="945511">
                  <a:extLst>
                    <a:ext uri="{9D8B030D-6E8A-4147-A177-3AD203B41FA5}">
                      <a16:colId xmlns:a16="http://schemas.microsoft.com/office/drawing/2014/main" val="1582230202"/>
                    </a:ext>
                  </a:extLst>
                </a:gridCol>
                <a:gridCol w="886416">
                  <a:extLst>
                    <a:ext uri="{9D8B030D-6E8A-4147-A177-3AD203B41FA5}">
                      <a16:colId xmlns:a16="http://schemas.microsoft.com/office/drawing/2014/main" val="2727814228"/>
                    </a:ext>
                  </a:extLst>
                </a:gridCol>
              </a:tblGrid>
              <a:tr h="5904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Energy efficiency improvement measures implemented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Energy</a:t>
                      </a:r>
                    </a:p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Savings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Units 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2399323"/>
                  </a:ext>
                </a:extLst>
              </a:tr>
              <a:tr h="6363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By Process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optimization reduced Pre Heater exist temp by 10 </a:t>
                      </a: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Deg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C.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1268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MkCal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5816345"/>
                  </a:ext>
                </a:extLst>
              </a:tr>
              <a:tr h="6363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Clinker Cooler upgradation to achieve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better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heat recuperation efficiency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1706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Mkcal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2180235"/>
                  </a:ext>
                </a:extLst>
              </a:tr>
              <a:tr h="3181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Saving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of compressed air by 5 %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684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MWh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34537942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553200" y="1378914"/>
            <a:ext cx="1824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kCal</a:t>
            </a:r>
            <a:r>
              <a:rPr lang="en-US" dirty="0" smtClean="0"/>
              <a:t>/Kg Cement)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7642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1"/>
          <p:cNvSpPr txBox="1">
            <a:spLocks noGrp="1"/>
          </p:cNvSpPr>
          <p:nvPr>
            <p:ph type="sldNum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dirty="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450210370"/>
              </p:ext>
            </p:extLst>
          </p:nvPr>
        </p:nvGraphicFramePr>
        <p:xfrm>
          <a:off x="4114800" y="1066800"/>
          <a:ext cx="4876800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3400" y="2552700"/>
            <a:ext cx="2846054" cy="95410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PAT CYCLE – II  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(2016 -2019)</a:t>
            </a:r>
            <a:endParaRPr lang="en-IN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055014"/>
              </p:ext>
            </p:extLst>
          </p:nvPr>
        </p:nvGraphicFramePr>
        <p:xfrm>
          <a:off x="360278" y="4162247"/>
          <a:ext cx="3754522" cy="2053495"/>
        </p:xfrm>
        <a:graphic>
          <a:graphicData uri="http://schemas.openxmlformats.org/drawingml/2006/table">
            <a:tbl>
              <a:tblPr/>
              <a:tblGrid>
                <a:gridCol w="3754522">
                  <a:extLst>
                    <a:ext uri="{9D8B030D-6E8A-4147-A177-3AD203B41FA5}">
                      <a16:colId xmlns:a16="http://schemas.microsoft.com/office/drawing/2014/main" val="507710004"/>
                    </a:ext>
                  </a:extLst>
                </a:gridCol>
              </a:tblGrid>
              <a:tr h="2939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Focused Area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616541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Clinker Utilization Factor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3633375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Fly Ash addition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676647"/>
                  </a:ext>
                </a:extLst>
              </a:tr>
              <a:tr h="290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Pet Coke Consumption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454714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Thermal Specific Energy Consumption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958894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Upto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Clinkerisation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Electrical SEC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57246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Cement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Grinding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Electrical SEC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5181" y="1066800"/>
            <a:ext cx="1402492" cy="137160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4267201" y="4162247"/>
          <a:ext cx="1676400" cy="2016849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1488027682"/>
                    </a:ext>
                  </a:extLst>
                </a:gridCol>
              </a:tblGrid>
              <a:tr h="2939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Baseline Year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785781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0.6721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300836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29.61%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9869563"/>
                  </a:ext>
                </a:extLst>
              </a:tr>
              <a:tr h="2138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59.0%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090155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770 </a:t>
                      </a:r>
                      <a:r>
                        <a:rPr lang="en-US" sz="1600" b="0" i="0" u="none" strike="noStrike" dirty="0" err="1" smtClean="0">
                          <a:solidFill>
                            <a:schemeClr val="bg1"/>
                          </a:solidFill>
                          <a:latin typeface="Calibri"/>
                        </a:rPr>
                        <a:t>kCal</a:t>
                      </a:r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/kg Clk.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446630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51.9 </a:t>
                      </a:r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kWh/T </a:t>
                      </a:r>
                      <a:r>
                        <a:rPr lang="en-US" sz="1600" b="0" i="0" u="none" strike="noStrike" dirty="0" err="1" smtClean="0">
                          <a:solidFill>
                            <a:schemeClr val="bg1"/>
                          </a:solidFill>
                          <a:latin typeface="Calibri"/>
                        </a:rPr>
                        <a:t>Cem</a:t>
                      </a:r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.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6326168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32.7 kWh/T </a:t>
                      </a:r>
                      <a:r>
                        <a:rPr lang="en-US" sz="1600" b="0" i="0" u="none" strike="noStrike" dirty="0" err="1" smtClean="0">
                          <a:solidFill>
                            <a:schemeClr val="bg1"/>
                          </a:solidFill>
                          <a:latin typeface="+mn-lt"/>
                        </a:rPr>
                        <a:t>Cem</a:t>
                      </a:r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.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7273926" y="4129590"/>
          <a:ext cx="1565274" cy="2016849"/>
        </p:xfrm>
        <a:graphic>
          <a:graphicData uri="http://schemas.openxmlformats.org/drawingml/2006/table">
            <a:tbl>
              <a:tblPr/>
              <a:tblGrid>
                <a:gridCol w="1565274">
                  <a:extLst>
                    <a:ext uri="{9D8B030D-6E8A-4147-A177-3AD203B41FA5}">
                      <a16:colId xmlns:a16="http://schemas.microsoft.com/office/drawing/2014/main" val="1795521988"/>
                    </a:ext>
                  </a:extLst>
                </a:gridCol>
              </a:tblGrid>
              <a:tr h="2939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Assessment Year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8296777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0.6432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579207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32.4%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867947"/>
                  </a:ext>
                </a:extLst>
              </a:tr>
              <a:tr h="2464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50.0</a:t>
                      </a:r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%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723546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751 </a:t>
                      </a:r>
                      <a:r>
                        <a:rPr lang="en-US" sz="1600" b="0" i="0" u="none" strike="noStrike" dirty="0" err="1" smtClean="0">
                          <a:solidFill>
                            <a:schemeClr val="bg1"/>
                          </a:solidFill>
                          <a:latin typeface="Calibri"/>
                        </a:rPr>
                        <a:t>kCal</a:t>
                      </a:r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/kg Clk.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209058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48.9 </a:t>
                      </a:r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kWh/T </a:t>
                      </a:r>
                      <a:r>
                        <a:rPr lang="en-US" sz="1600" b="0" i="0" u="none" strike="noStrike" dirty="0" err="1" smtClean="0">
                          <a:solidFill>
                            <a:schemeClr val="bg1"/>
                          </a:solidFill>
                          <a:latin typeface="Calibri"/>
                        </a:rPr>
                        <a:t>Cem</a:t>
                      </a:r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.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70853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28.8 kWh/T </a:t>
                      </a:r>
                      <a:r>
                        <a:rPr lang="en-US" sz="1600" b="0" i="0" u="none" strike="noStrike" dirty="0" err="1" smtClean="0">
                          <a:solidFill>
                            <a:schemeClr val="bg1"/>
                          </a:solidFill>
                          <a:latin typeface="+mn-lt"/>
                        </a:rPr>
                        <a:t>Cem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60278" y="226694"/>
            <a:ext cx="4440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Prism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Johnson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Limited  : </a:t>
            </a:r>
            <a:r>
              <a:rPr lang="en-US" sz="2400" b="1" dirty="0" smtClean="0"/>
              <a:t>UNIT- I</a:t>
            </a:r>
            <a:endParaRPr lang="en-IN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553200" y="1378914"/>
            <a:ext cx="1824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kCal</a:t>
            </a:r>
            <a:r>
              <a:rPr lang="en-US" dirty="0" smtClean="0"/>
              <a:t>/Kg Cement)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2045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1"/>
          <p:cNvSpPr txBox="1">
            <a:spLocks noGrp="1"/>
          </p:cNvSpPr>
          <p:nvPr>
            <p:ph type="sldNum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dirty="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2552700"/>
            <a:ext cx="2846054" cy="95410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PAT CYCLE – II  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(2016 -2019)</a:t>
            </a:r>
            <a:endParaRPr lang="en-IN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181" y="1066800"/>
            <a:ext cx="1402492" cy="1371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/>
          <a:srcRect l="58199" t="33333" r="11933" b="34375"/>
          <a:stretch/>
        </p:blipFill>
        <p:spPr>
          <a:xfrm>
            <a:off x="6233103" y="5498126"/>
            <a:ext cx="1230114" cy="747716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 rotWithShape="1">
          <a:blip r:embed="rId5"/>
          <a:srcRect l="13960" t="24532" r="72412" b="52414"/>
          <a:stretch/>
        </p:blipFill>
        <p:spPr bwMode="auto">
          <a:xfrm>
            <a:off x="6411714" y="4399578"/>
            <a:ext cx="903486" cy="7375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682165"/>
              </p:ext>
            </p:extLst>
          </p:nvPr>
        </p:nvGraphicFramePr>
        <p:xfrm>
          <a:off x="7456687" y="4399578"/>
          <a:ext cx="1524028" cy="73757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524028">
                  <a:extLst>
                    <a:ext uri="{9D8B030D-6E8A-4147-A177-3AD203B41FA5}">
                      <a16:colId xmlns:a16="http://schemas.microsoft.com/office/drawing/2014/main" val="1926754912"/>
                    </a:ext>
                  </a:extLst>
                </a:gridCol>
              </a:tblGrid>
              <a:tr h="36293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u="none" strike="noStrike" dirty="0" err="1" smtClean="0">
                          <a:effectLst/>
                        </a:rPr>
                        <a:t>ESCerts</a:t>
                      </a:r>
                      <a:r>
                        <a:rPr lang="en-IN" sz="1600" b="1" u="none" strike="noStrike" dirty="0" smtClean="0">
                          <a:effectLst/>
                        </a:rPr>
                        <a:t> - Earned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408862"/>
                  </a:ext>
                </a:extLst>
              </a:tr>
              <a:tr h="3746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u="none" strike="noStrike" dirty="0" smtClean="0">
                          <a:effectLst/>
                        </a:rPr>
                        <a:t>1515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673670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382982"/>
              </p:ext>
            </p:extLst>
          </p:nvPr>
        </p:nvGraphicFramePr>
        <p:xfrm>
          <a:off x="7456686" y="5498872"/>
          <a:ext cx="1506611" cy="73757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506611">
                  <a:extLst>
                    <a:ext uri="{9D8B030D-6E8A-4147-A177-3AD203B41FA5}">
                      <a16:colId xmlns:a16="http://schemas.microsoft.com/office/drawing/2014/main" val="1926754912"/>
                    </a:ext>
                  </a:extLst>
                </a:gridCol>
              </a:tblGrid>
              <a:tr h="36293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u="none" strike="noStrike" dirty="0" smtClean="0">
                          <a:effectLst/>
                        </a:rPr>
                        <a:t>Saved-(MT)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408862"/>
                  </a:ext>
                </a:extLst>
              </a:tr>
              <a:tr h="374632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u="none" strike="noStrike" dirty="0" smtClean="0">
                          <a:effectLst/>
                        </a:rPr>
                        <a:t>47</a:t>
                      </a:r>
                      <a:endParaRPr lang="en-IN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673670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60278" y="226694"/>
            <a:ext cx="4440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Prism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Johnson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Limited  : </a:t>
            </a:r>
            <a:r>
              <a:rPr lang="en-US" sz="2400" b="1" dirty="0" smtClean="0"/>
              <a:t>UNIT- I</a:t>
            </a:r>
            <a:endParaRPr lang="en-IN" sz="2400" b="1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5988106"/>
              </p:ext>
            </p:extLst>
          </p:nvPr>
        </p:nvGraphicFramePr>
        <p:xfrm>
          <a:off x="81657" y="4122284"/>
          <a:ext cx="6259314" cy="2243683"/>
        </p:xfrm>
        <a:graphic>
          <a:graphicData uri="http://schemas.openxmlformats.org/drawingml/2006/table">
            <a:tbl>
              <a:tblPr/>
              <a:tblGrid>
                <a:gridCol w="4841387">
                  <a:extLst>
                    <a:ext uri="{9D8B030D-6E8A-4147-A177-3AD203B41FA5}">
                      <a16:colId xmlns:a16="http://schemas.microsoft.com/office/drawing/2014/main" val="1983435511"/>
                    </a:ext>
                  </a:extLst>
                </a:gridCol>
                <a:gridCol w="721212">
                  <a:extLst>
                    <a:ext uri="{9D8B030D-6E8A-4147-A177-3AD203B41FA5}">
                      <a16:colId xmlns:a16="http://schemas.microsoft.com/office/drawing/2014/main" val="1165670100"/>
                    </a:ext>
                  </a:extLst>
                </a:gridCol>
                <a:gridCol w="696715">
                  <a:extLst>
                    <a:ext uri="{9D8B030D-6E8A-4147-A177-3AD203B41FA5}">
                      <a16:colId xmlns:a16="http://schemas.microsoft.com/office/drawing/2014/main" val="2730624840"/>
                    </a:ext>
                  </a:extLst>
                </a:gridCol>
              </a:tblGrid>
              <a:tr h="4260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Energy efficiency improvement measures implemented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709" marR="8709" marT="870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Energy Savings </a:t>
                      </a:r>
                    </a:p>
                  </a:txBody>
                  <a:tcPr marL="8709" marR="8709" marT="870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Units</a:t>
                      </a:r>
                    </a:p>
                  </a:txBody>
                  <a:tcPr marL="8709" marR="8709" marT="870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690619"/>
                  </a:ext>
                </a:extLst>
              </a:tr>
              <a:tr h="21678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Replacement of conventional lamps with LED &amp; Timer installation </a:t>
                      </a:r>
                    </a:p>
                  </a:txBody>
                  <a:tcPr marL="8709" marR="8709" marT="87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1095</a:t>
                      </a:r>
                    </a:p>
                  </a:txBody>
                  <a:tcPr marL="8709" marR="8709" marT="87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MWh</a:t>
                      </a:r>
                    </a:p>
                  </a:txBody>
                  <a:tcPr marL="8709" marR="8709" marT="87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17533915"/>
                  </a:ext>
                </a:extLst>
              </a:tr>
              <a:tr h="21678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Implemented advanced DCS control to optimize process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709" marR="8709" marT="87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99</a:t>
                      </a:r>
                    </a:p>
                  </a:txBody>
                  <a:tcPr marL="8709" marR="8709" marT="87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MWh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09" marR="8709" marT="87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06572483"/>
                  </a:ext>
                </a:extLst>
              </a:tr>
              <a:tr h="21678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Replacement of Low efficiency equipments with high efficiency</a:t>
                      </a:r>
                    </a:p>
                  </a:txBody>
                  <a:tcPr marL="8709" marR="8709" marT="87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1046</a:t>
                      </a:r>
                    </a:p>
                  </a:txBody>
                  <a:tcPr marL="8709" marR="8709" marT="87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MWh</a:t>
                      </a:r>
                    </a:p>
                  </a:txBody>
                  <a:tcPr marL="8709" marR="8709" marT="87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0409494"/>
                  </a:ext>
                </a:extLst>
              </a:tr>
              <a:tr h="2624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Installation of VFD at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variable speed application to save energy.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709" marR="8709" marT="87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2492</a:t>
                      </a:r>
                    </a:p>
                  </a:txBody>
                  <a:tcPr marL="8709" marR="8709" marT="87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MWh</a:t>
                      </a:r>
                    </a:p>
                  </a:txBody>
                  <a:tcPr marL="8709" marR="8709" marT="87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81495220"/>
                  </a:ext>
                </a:extLst>
              </a:tr>
              <a:tr h="21678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Reduce the pulley size in bag filter fans of Raw Mill area </a:t>
                      </a:r>
                    </a:p>
                  </a:txBody>
                  <a:tcPr marL="8709" marR="8709" marT="87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66</a:t>
                      </a:r>
                    </a:p>
                  </a:txBody>
                  <a:tcPr marL="8709" marR="8709" marT="87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MWh</a:t>
                      </a:r>
                    </a:p>
                  </a:txBody>
                  <a:tcPr marL="8709" marR="8709" marT="87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2202026"/>
                  </a:ext>
                </a:extLst>
              </a:tr>
              <a:tr h="4260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Upgradation of Cooler with ABC cooler to improve cooler recuperation efficiency </a:t>
                      </a:r>
                    </a:p>
                  </a:txBody>
                  <a:tcPr marL="8709" marR="8709" marT="870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13426</a:t>
                      </a:r>
                    </a:p>
                  </a:txBody>
                  <a:tcPr marL="8709" marR="8709" marT="870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MkCal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09" marR="8709" marT="870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0972079"/>
                  </a:ext>
                </a:extLst>
              </a:tr>
              <a:tr h="2167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Minimize heat loss in tertiary air duct by improving insulation</a:t>
                      </a:r>
                    </a:p>
                  </a:txBody>
                  <a:tcPr marL="8709" marR="8709" marT="870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4475</a:t>
                      </a:r>
                    </a:p>
                  </a:txBody>
                  <a:tcPr marL="8709" marR="8709" marT="870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MkCal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09" marR="8709" marT="870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3852419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553200" y="1378914"/>
            <a:ext cx="1824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kCal</a:t>
            </a:r>
            <a:r>
              <a:rPr lang="en-US" dirty="0" smtClean="0"/>
              <a:t>/Kg Cement)</a:t>
            </a:r>
            <a:endParaRPr lang="en-IN" dirty="0"/>
          </a:p>
        </p:txBody>
      </p:sp>
      <p:graphicFrame>
        <p:nvGraphicFramePr>
          <p:cNvPr id="17" name="Chart 16"/>
          <p:cNvGraphicFramePr/>
          <p:nvPr>
            <p:extLst>
              <p:ext uri="{D42A27DB-BD31-4B8C-83A1-F6EECF244321}">
                <p14:modId xmlns:p14="http://schemas.microsoft.com/office/powerpoint/2010/main" val="3633793883"/>
              </p:ext>
            </p:extLst>
          </p:nvPr>
        </p:nvGraphicFramePr>
        <p:xfrm>
          <a:off x="4114800" y="1066800"/>
          <a:ext cx="4876800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51956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1"/>
          <p:cNvSpPr txBox="1">
            <a:spLocks noGrp="1"/>
          </p:cNvSpPr>
          <p:nvPr>
            <p:ph type="sldNum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dirty="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762918680"/>
              </p:ext>
            </p:extLst>
          </p:nvPr>
        </p:nvGraphicFramePr>
        <p:xfrm>
          <a:off x="4114800" y="1066800"/>
          <a:ext cx="4876800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3400" y="2552700"/>
            <a:ext cx="2846054" cy="95410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PAT CYCLE – III  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(2017 -2020)</a:t>
            </a:r>
            <a:endParaRPr lang="en-IN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60278" y="4162247"/>
          <a:ext cx="3754522" cy="1759581"/>
        </p:xfrm>
        <a:graphic>
          <a:graphicData uri="http://schemas.openxmlformats.org/drawingml/2006/table">
            <a:tbl>
              <a:tblPr/>
              <a:tblGrid>
                <a:gridCol w="3754522">
                  <a:extLst>
                    <a:ext uri="{9D8B030D-6E8A-4147-A177-3AD203B41FA5}">
                      <a16:colId xmlns:a16="http://schemas.microsoft.com/office/drawing/2014/main" val="507710004"/>
                    </a:ext>
                  </a:extLst>
                </a:gridCol>
              </a:tblGrid>
              <a:tr h="2939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Description 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616541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Clinker Utilization Factor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3633375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Fly Ash addition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676647"/>
                  </a:ext>
                </a:extLst>
              </a:tr>
              <a:tr h="290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Pet Coke Consumption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454714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Thermal Specific Energy Consumption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958894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Electrical Specific Energy Consumption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57246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5181" y="1066800"/>
            <a:ext cx="1402492" cy="137160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4267201" y="4162247"/>
          <a:ext cx="1676400" cy="1722935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1488027682"/>
                    </a:ext>
                  </a:extLst>
                </a:gridCol>
              </a:tblGrid>
              <a:tr h="2939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Baseline Year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785781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0.6817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300836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28.52%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9869563"/>
                  </a:ext>
                </a:extLst>
              </a:tr>
              <a:tr h="2138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34.0%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090155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770 </a:t>
                      </a:r>
                      <a:r>
                        <a:rPr lang="en-US" sz="1600" b="0" i="0" u="none" strike="noStrike" dirty="0" err="1" smtClean="0">
                          <a:solidFill>
                            <a:schemeClr val="bg1"/>
                          </a:solidFill>
                          <a:latin typeface="Calibri"/>
                        </a:rPr>
                        <a:t>kCal</a:t>
                      </a:r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/kg Clk.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446630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32.7 </a:t>
                      </a:r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kWh/T Clk.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6326168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7273926" y="4129590"/>
          <a:ext cx="1565274" cy="1722935"/>
        </p:xfrm>
        <a:graphic>
          <a:graphicData uri="http://schemas.openxmlformats.org/drawingml/2006/table">
            <a:tbl>
              <a:tblPr/>
              <a:tblGrid>
                <a:gridCol w="1565274">
                  <a:extLst>
                    <a:ext uri="{9D8B030D-6E8A-4147-A177-3AD203B41FA5}">
                      <a16:colId xmlns:a16="http://schemas.microsoft.com/office/drawing/2014/main" val="1795521988"/>
                    </a:ext>
                  </a:extLst>
                </a:gridCol>
              </a:tblGrid>
              <a:tr h="2939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Assessment Year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8296777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0.6581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579207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30.6%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867947"/>
                  </a:ext>
                </a:extLst>
              </a:tr>
              <a:tr h="2464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69.0</a:t>
                      </a:r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%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723546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751 </a:t>
                      </a:r>
                      <a:r>
                        <a:rPr lang="en-US" sz="1600" b="0" i="0" u="none" strike="noStrike" dirty="0" err="1" smtClean="0">
                          <a:solidFill>
                            <a:schemeClr val="bg1"/>
                          </a:solidFill>
                          <a:latin typeface="Calibri"/>
                        </a:rPr>
                        <a:t>kCal</a:t>
                      </a:r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/kg Clk.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209058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28.8 </a:t>
                      </a:r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kWh/T Clk.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7085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1318843"/>
              </p:ext>
            </p:extLst>
          </p:nvPr>
        </p:nvGraphicFramePr>
        <p:xfrm>
          <a:off x="360278" y="4129592"/>
          <a:ext cx="3754522" cy="2380068"/>
        </p:xfrm>
        <a:graphic>
          <a:graphicData uri="http://schemas.openxmlformats.org/drawingml/2006/table">
            <a:tbl>
              <a:tblPr/>
              <a:tblGrid>
                <a:gridCol w="3754522">
                  <a:extLst>
                    <a:ext uri="{9D8B030D-6E8A-4147-A177-3AD203B41FA5}">
                      <a16:colId xmlns:a16="http://schemas.microsoft.com/office/drawing/2014/main" val="507710004"/>
                    </a:ext>
                  </a:extLst>
                </a:gridCol>
              </a:tblGrid>
              <a:tr h="2644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Focused Area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616541"/>
                  </a:ext>
                </a:extLst>
              </a:tr>
              <a:tr h="26445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Clinker Utilization Factor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3633375"/>
                  </a:ext>
                </a:extLst>
              </a:tr>
              <a:tr h="26445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Fly Ash addition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676647"/>
                  </a:ext>
                </a:extLst>
              </a:tr>
              <a:tr h="26445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Pet Coke Consumption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454714"/>
                  </a:ext>
                </a:extLst>
              </a:tr>
              <a:tr h="26445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Alternative Fuel Usage 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035385"/>
                  </a:ext>
                </a:extLst>
              </a:tr>
              <a:tr h="26445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Thermal Specific Energy Consumption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958894"/>
                  </a:ext>
                </a:extLst>
              </a:tr>
              <a:tr h="26445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Upto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Clinkerisation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Electrical SEC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57246"/>
                  </a:ext>
                </a:extLst>
              </a:tr>
              <a:tr h="26445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Cement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Grinding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Electrical SEC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217342"/>
                  </a:ext>
                </a:extLst>
              </a:tr>
              <a:tr h="26445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Solar energy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generation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71062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4267201" y="4129592"/>
          <a:ext cx="1676400" cy="2380068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1488027682"/>
                    </a:ext>
                  </a:extLst>
                </a:gridCol>
              </a:tblGrid>
              <a:tr h="2644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Baseline Year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785781"/>
                  </a:ext>
                </a:extLst>
              </a:tr>
              <a:tr h="264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0.6817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300836"/>
                  </a:ext>
                </a:extLst>
              </a:tr>
              <a:tr h="264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28.52%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9869563"/>
                  </a:ext>
                </a:extLst>
              </a:tr>
              <a:tr h="264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34.0%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090155"/>
                  </a:ext>
                </a:extLst>
              </a:tr>
              <a:tr h="264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0.5%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508124"/>
                  </a:ext>
                </a:extLst>
              </a:tr>
              <a:tr h="264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860 </a:t>
                      </a:r>
                      <a:r>
                        <a:rPr lang="en-US" sz="1600" b="0" i="0" u="none" strike="noStrike" dirty="0" err="1">
                          <a:solidFill>
                            <a:schemeClr val="bg1"/>
                          </a:solidFill>
                          <a:latin typeface="Calibri"/>
                        </a:rPr>
                        <a:t>kCal</a:t>
                      </a:r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/kg Clk.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446630"/>
                  </a:ext>
                </a:extLst>
              </a:tr>
              <a:tr h="264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56.2 </a:t>
                      </a:r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kWh/T Clk.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6326168"/>
                  </a:ext>
                </a:extLst>
              </a:tr>
              <a:tr h="264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33.5 kWh/T </a:t>
                      </a:r>
                      <a:r>
                        <a:rPr lang="en-US" sz="1600" b="0" i="0" u="none" strike="noStrike" dirty="0" err="1" smtClean="0">
                          <a:solidFill>
                            <a:schemeClr val="bg1"/>
                          </a:solidFill>
                          <a:latin typeface="+mn-lt"/>
                        </a:rPr>
                        <a:t>Cem</a:t>
                      </a:r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.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516647"/>
                  </a:ext>
                </a:extLst>
              </a:tr>
              <a:tr h="264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0.0%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3315252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7273926" y="4096935"/>
          <a:ext cx="1565274" cy="2380068"/>
        </p:xfrm>
        <a:graphic>
          <a:graphicData uri="http://schemas.openxmlformats.org/drawingml/2006/table">
            <a:tbl>
              <a:tblPr/>
              <a:tblGrid>
                <a:gridCol w="1565274">
                  <a:extLst>
                    <a:ext uri="{9D8B030D-6E8A-4147-A177-3AD203B41FA5}">
                      <a16:colId xmlns:a16="http://schemas.microsoft.com/office/drawing/2014/main" val="1795521988"/>
                    </a:ext>
                  </a:extLst>
                </a:gridCol>
              </a:tblGrid>
              <a:tr h="2644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Assessment Year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8296777"/>
                  </a:ext>
                </a:extLst>
              </a:tr>
              <a:tr h="264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0.6581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579207"/>
                  </a:ext>
                </a:extLst>
              </a:tr>
              <a:tr h="264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30.6</a:t>
                      </a:r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%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867947"/>
                  </a:ext>
                </a:extLst>
              </a:tr>
              <a:tr h="264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69.0</a:t>
                      </a:r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%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723546"/>
                  </a:ext>
                </a:extLst>
              </a:tr>
              <a:tr h="264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4.7%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1003152"/>
                  </a:ext>
                </a:extLst>
              </a:tr>
              <a:tr h="264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752 </a:t>
                      </a:r>
                      <a:r>
                        <a:rPr lang="en-US" sz="1600" b="0" i="0" u="none" strike="noStrike" dirty="0" err="1">
                          <a:solidFill>
                            <a:schemeClr val="bg1"/>
                          </a:solidFill>
                          <a:latin typeface="Calibri"/>
                        </a:rPr>
                        <a:t>kCal</a:t>
                      </a:r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/kg Clk.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209058"/>
                  </a:ext>
                </a:extLst>
              </a:tr>
              <a:tr h="264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56.4 </a:t>
                      </a:r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kWh/T Clk.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70853"/>
                  </a:ext>
                </a:extLst>
              </a:tr>
              <a:tr h="264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32.7 kWh/T </a:t>
                      </a:r>
                      <a:r>
                        <a:rPr lang="en-US" sz="1600" b="0" i="0" u="none" strike="noStrike" dirty="0" err="1" smtClean="0">
                          <a:solidFill>
                            <a:schemeClr val="bg1"/>
                          </a:solidFill>
                          <a:latin typeface="+mn-lt"/>
                        </a:rPr>
                        <a:t>Cem</a:t>
                      </a:r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.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3683"/>
                  </a:ext>
                </a:extLst>
              </a:tr>
              <a:tr h="264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2.4%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5711585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60278" y="226694"/>
            <a:ext cx="4668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Prism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Johnson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Limited  : </a:t>
            </a:r>
            <a:r>
              <a:rPr lang="en-US" sz="2400" b="1" dirty="0" smtClean="0"/>
              <a:t>UNIT- II</a:t>
            </a:r>
            <a:endParaRPr lang="en-IN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553200" y="1378914"/>
            <a:ext cx="1824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kCal</a:t>
            </a:r>
            <a:r>
              <a:rPr lang="en-US" dirty="0" smtClean="0"/>
              <a:t>/Kg Cement)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9693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36931514"/>
              </p:ext>
            </p:extLst>
          </p:nvPr>
        </p:nvGraphicFramePr>
        <p:xfrm>
          <a:off x="4114800" y="1066800"/>
          <a:ext cx="4876800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3400" y="2552700"/>
            <a:ext cx="2846054" cy="95410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PAT CYCLE – III  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(2017 -2020)</a:t>
            </a:r>
            <a:endParaRPr lang="en-IN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5181" y="1066800"/>
            <a:ext cx="1402492" cy="1371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0278" y="226694"/>
            <a:ext cx="4668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Prism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Johnson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Limited  : </a:t>
            </a:r>
            <a:r>
              <a:rPr lang="en-US" sz="2400" b="1" dirty="0" smtClean="0"/>
              <a:t>UNIT- II</a:t>
            </a:r>
            <a:endParaRPr lang="en-IN" sz="2400" b="1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49160"/>
              </p:ext>
            </p:extLst>
          </p:nvPr>
        </p:nvGraphicFramePr>
        <p:xfrm>
          <a:off x="152400" y="4036423"/>
          <a:ext cx="6095999" cy="2471452"/>
        </p:xfrm>
        <a:graphic>
          <a:graphicData uri="http://schemas.openxmlformats.org/drawingml/2006/table">
            <a:tbl>
              <a:tblPr/>
              <a:tblGrid>
                <a:gridCol w="4809581">
                  <a:extLst>
                    <a:ext uri="{9D8B030D-6E8A-4147-A177-3AD203B41FA5}">
                      <a16:colId xmlns:a16="http://schemas.microsoft.com/office/drawing/2014/main" val="1141701099"/>
                    </a:ext>
                  </a:extLst>
                </a:gridCol>
                <a:gridCol w="676818">
                  <a:extLst>
                    <a:ext uri="{9D8B030D-6E8A-4147-A177-3AD203B41FA5}">
                      <a16:colId xmlns:a16="http://schemas.microsoft.com/office/drawing/2014/main" val="8950076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058317057"/>
                    </a:ext>
                  </a:extLst>
                </a:gridCol>
              </a:tblGrid>
              <a:tr h="429559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Energy efficiency improvement measures implemented </a:t>
                      </a:r>
                    </a:p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194" marR="8194" marT="819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Energy Saving</a:t>
                      </a:r>
                    </a:p>
                  </a:txBody>
                  <a:tcPr marL="8194" marR="8194" marT="8194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Units </a:t>
                      </a:r>
                    </a:p>
                  </a:txBody>
                  <a:tcPr marL="8194" marR="8194" marT="819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359031"/>
                  </a:ext>
                </a:extLst>
              </a:tr>
              <a:tr h="23334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Replacement of Low efficiency equipments with high efficiency</a:t>
                      </a:r>
                    </a:p>
                  </a:txBody>
                  <a:tcPr marL="8194" marR="8194" marT="8194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194" marR="8194" marT="8194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MWh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194" marR="8194" marT="8194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21858331"/>
                  </a:ext>
                </a:extLst>
              </a:tr>
              <a:tr h="23334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Replacement of conventional lamps with LED &amp; Timer installations</a:t>
                      </a:r>
                    </a:p>
                  </a:txBody>
                  <a:tcPr marL="8194" marR="8194" marT="8194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365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194" marR="8194" marT="8194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MWh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194" marR="8194" marT="8194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59156884"/>
                  </a:ext>
                </a:extLst>
              </a:tr>
              <a:tr h="2333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By reducing the losses of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equipment's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194" marR="8194" marT="819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181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194" marR="8194" marT="8194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MWh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194" marR="8194" marT="8194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00182974"/>
                  </a:ext>
                </a:extLst>
              </a:tr>
              <a:tr h="23334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Process optimization and Modifications in interlock</a:t>
                      </a:r>
                    </a:p>
                  </a:txBody>
                  <a:tcPr marL="8194" marR="8194" marT="8194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2299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194" marR="8194" marT="8194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MWh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194" marR="8194" marT="8194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92556955"/>
                  </a:ext>
                </a:extLst>
              </a:tr>
              <a:tr h="23334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Minimize heat loss in tertiary air duct by improving insulation</a:t>
                      </a:r>
                    </a:p>
                  </a:txBody>
                  <a:tcPr marL="8194" marR="8194" marT="8194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2718</a:t>
                      </a:r>
                    </a:p>
                  </a:txBody>
                  <a:tcPr marL="8194" marR="8194" marT="8194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MkCal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194" marR="8194" marT="8194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92251719"/>
                  </a:ext>
                </a:extLst>
              </a:tr>
              <a:tr h="23334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VFD drives installation to save energy after change in RPM as per requirement</a:t>
                      </a:r>
                    </a:p>
                  </a:txBody>
                  <a:tcPr marL="8194" marR="8194" marT="8194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428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194" marR="8194" marT="8194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MWh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194" marR="8194" marT="8194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29604974"/>
                  </a:ext>
                </a:extLst>
              </a:tr>
              <a:tr h="24445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Improve mill ventilation for cement mills  and reduce fineness at mill outlet</a:t>
                      </a:r>
                    </a:p>
                  </a:txBody>
                  <a:tcPr marL="8194" marR="8194" marT="8194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194" marR="8194" marT="8194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MWh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194" marR="8194" marT="8194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3472101"/>
                  </a:ext>
                </a:extLst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/>
          <a:srcRect l="58199" t="33333" r="11933" b="34375"/>
          <a:stretch/>
        </p:blipFill>
        <p:spPr>
          <a:xfrm>
            <a:off x="6233103" y="5498126"/>
            <a:ext cx="1230114" cy="747716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 rotWithShape="1">
          <a:blip r:embed="rId6"/>
          <a:srcRect l="13960" t="24532" r="72412" b="52414"/>
          <a:stretch/>
        </p:blipFill>
        <p:spPr bwMode="auto">
          <a:xfrm>
            <a:off x="6411714" y="4399578"/>
            <a:ext cx="903486" cy="7375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96067"/>
              </p:ext>
            </p:extLst>
          </p:nvPr>
        </p:nvGraphicFramePr>
        <p:xfrm>
          <a:off x="7456687" y="4399578"/>
          <a:ext cx="1524028" cy="73757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524028">
                  <a:extLst>
                    <a:ext uri="{9D8B030D-6E8A-4147-A177-3AD203B41FA5}">
                      <a16:colId xmlns:a16="http://schemas.microsoft.com/office/drawing/2014/main" val="1926754912"/>
                    </a:ext>
                  </a:extLst>
                </a:gridCol>
              </a:tblGrid>
              <a:tr h="36293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u="none" strike="noStrike" dirty="0" err="1" smtClean="0">
                          <a:effectLst/>
                        </a:rPr>
                        <a:t>ESCerts</a:t>
                      </a:r>
                      <a:r>
                        <a:rPr lang="en-IN" sz="1600" b="1" u="none" strike="noStrike" dirty="0" smtClean="0">
                          <a:effectLst/>
                        </a:rPr>
                        <a:t> - Earned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408862"/>
                  </a:ext>
                </a:extLst>
              </a:tr>
              <a:tr h="374632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9492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673670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391162"/>
              </p:ext>
            </p:extLst>
          </p:nvPr>
        </p:nvGraphicFramePr>
        <p:xfrm>
          <a:off x="7456686" y="5498872"/>
          <a:ext cx="1506611" cy="73757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506611">
                  <a:extLst>
                    <a:ext uri="{9D8B030D-6E8A-4147-A177-3AD203B41FA5}">
                      <a16:colId xmlns:a16="http://schemas.microsoft.com/office/drawing/2014/main" val="1926754912"/>
                    </a:ext>
                  </a:extLst>
                </a:gridCol>
              </a:tblGrid>
              <a:tr h="36293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u="none" strike="noStrike" dirty="0" smtClean="0">
                          <a:effectLst/>
                        </a:rPr>
                        <a:t>Saved – (MT)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408862"/>
                  </a:ext>
                </a:extLst>
              </a:tr>
              <a:tr h="374632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u="none" strike="noStrike" dirty="0" smtClean="0">
                          <a:effectLst/>
                        </a:rPr>
                        <a:t>87</a:t>
                      </a:r>
                      <a:endParaRPr lang="en-IN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673670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553200" y="1378914"/>
            <a:ext cx="1824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kCal</a:t>
            </a:r>
            <a:r>
              <a:rPr lang="en-US" dirty="0" smtClean="0"/>
              <a:t>/Kg Cement)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8837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1"/>
          <p:cNvSpPr txBox="1">
            <a:spLocks noGrp="1"/>
          </p:cNvSpPr>
          <p:nvPr>
            <p:ph type="sldNum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dirty="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93108585"/>
              </p:ext>
            </p:extLst>
          </p:nvPr>
        </p:nvGraphicFramePr>
        <p:xfrm>
          <a:off x="4114800" y="1066799"/>
          <a:ext cx="4876800" cy="2440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3400" y="3352800"/>
            <a:ext cx="2846054" cy="95410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PAT CYCLE – </a:t>
            </a:r>
            <a:r>
              <a:rPr lang="en-US" dirty="0" smtClean="0"/>
              <a:t>VII </a:t>
            </a:r>
            <a:endParaRPr lang="en-US" dirty="0"/>
          </a:p>
          <a:p>
            <a:r>
              <a:rPr lang="en-US" dirty="0"/>
              <a:t>(</a:t>
            </a:r>
            <a:r>
              <a:rPr lang="en-US" dirty="0" smtClean="0"/>
              <a:t>2022 </a:t>
            </a:r>
            <a:r>
              <a:rPr lang="en-US" dirty="0"/>
              <a:t>-</a:t>
            </a:r>
            <a:r>
              <a:rPr lang="en-US" dirty="0" smtClean="0"/>
              <a:t>2025)</a:t>
            </a:r>
            <a:endParaRPr lang="en-I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5181" y="1866900"/>
            <a:ext cx="1402492" cy="1371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0278" y="226694"/>
            <a:ext cx="5095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Prism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Johnson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Limited  : </a:t>
            </a:r>
            <a:r>
              <a:rPr lang="en-US" sz="2400" b="1" dirty="0" smtClean="0"/>
              <a:t>UNIT- I &amp; II</a:t>
            </a:r>
            <a:endParaRPr lang="en-IN" sz="2400" b="1" dirty="0"/>
          </a:p>
        </p:txBody>
      </p:sp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3865958693"/>
              </p:ext>
            </p:extLst>
          </p:nvPr>
        </p:nvGraphicFramePr>
        <p:xfrm>
          <a:off x="4084320" y="4175695"/>
          <a:ext cx="4876800" cy="2328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772400" y="1066799"/>
            <a:ext cx="72648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Unit-I</a:t>
            </a:r>
            <a:endParaRPr lang="en-IN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772400" y="4122241"/>
            <a:ext cx="78739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Unit-II</a:t>
            </a:r>
            <a:endParaRPr lang="en-IN" b="1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581400" y="3810000"/>
            <a:ext cx="5486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721766" y="1066799"/>
            <a:ext cx="1824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kCal</a:t>
            </a:r>
            <a:r>
              <a:rPr lang="en-US" dirty="0" smtClean="0"/>
              <a:t>/Kg Cement)</a:t>
            </a:r>
            <a:endParaRPr lang="en-IN" dirty="0"/>
          </a:p>
        </p:txBody>
      </p:sp>
      <p:sp>
        <p:nvSpPr>
          <p:cNvPr id="22" name="TextBox 21"/>
          <p:cNvSpPr txBox="1"/>
          <p:nvPr/>
        </p:nvSpPr>
        <p:spPr>
          <a:xfrm>
            <a:off x="5681239" y="4080929"/>
            <a:ext cx="1824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kCal</a:t>
            </a:r>
            <a:r>
              <a:rPr lang="en-US" dirty="0" smtClean="0"/>
              <a:t>/Kg Cement)</a:t>
            </a:r>
            <a:endParaRPr lang="en-IN" dirty="0"/>
          </a:p>
        </p:txBody>
      </p:sp>
      <p:sp>
        <p:nvSpPr>
          <p:cNvPr id="5" name="TextBox 4"/>
          <p:cNvSpPr txBox="1"/>
          <p:nvPr/>
        </p:nvSpPr>
        <p:spPr>
          <a:xfrm>
            <a:off x="944046" y="5339888"/>
            <a:ext cx="2435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Expected Achievement</a:t>
            </a:r>
            <a:endParaRPr lang="en-IN" dirty="0"/>
          </a:p>
        </p:txBody>
      </p:sp>
      <p:sp>
        <p:nvSpPr>
          <p:cNvPr id="2" name="Sun 1"/>
          <p:cNvSpPr/>
          <p:nvPr/>
        </p:nvSpPr>
        <p:spPr>
          <a:xfrm>
            <a:off x="8217000" y="1828800"/>
            <a:ext cx="241200" cy="240269"/>
          </a:xfrm>
          <a:prstGeom prst="sun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Box 5"/>
          <p:cNvSpPr txBox="1"/>
          <p:nvPr/>
        </p:nvSpPr>
        <p:spPr>
          <a:xfrm>
            <a:off x="7749352" y="2567094"/>
            <a:ext cx="7184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</a:rPr>
              <a:t>Expected</a:t>
            </a:r>
            <a:endParaRPr lang="en-IN" sz="11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86850" y="5620177"/>
            <a:ext cx="7184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</a:rPr>
              <a:t>Expected</a:t>
            </a:r>
            <a:endParaRPr lang="en-IN" sz="1100" b="1" dirty="0">
              <a:solidFill>
                <a:schemeClr val="bg1"/>
              </a:solidFill>
            </a:endParaRPr>
          </a:p>
        </p:txBody>
      </p:sp>
      <p:sp>
        <p:nvSpPr>
          <p:cNvPr id="20" name="Sun 19"/>
          <p:cNvSpPr/>
          <p:nvPr/>
        </p:nvSpPr>
        <p:spPr>
          <a:xfrm>
            <a:off x="8153400" y="4941331"/>
            <a:ext cx="241200" cy="240269"/>
          </a:xfrm>
          <a:prstGeom prst="sun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Sun 22"/>
          <p:cNvSpPr/>
          <p:nvPr/>
        </p:nvSpPr>
        <p:spPr>
          <a:xfrm>
            <a:off x="685800" y="5404419"/>
            <a:ext cx="241200" cy="240269"/>
          </a:xfrm>
          <a:prstGeom prst="sun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6756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37584</TotalTime>
  <Words>1244</Words>
  <Application>Microsoft Office PowerPoint</Application>
  <PresentationFormat>On-screen Show (4:3)</PresentationFormat>
  <Paragraphs>454</Paragraphs>
  <Slides>17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Imago</vt:lpstr>
      <vt:lpstr>Open Sans</vt:lpstr>
      <vt:lpstr>Times New Roman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Benefit of PAT 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Rajanikant Sahoo</dc:creator>
  <cp:lastModifiedBy>Vivek Negi</cp:lastModifiedBy>
  <cp:revision>3578</cp:revision>
  <cp:lastPrinted>2021-03-03T12:27:40Z</cp:lastPrinted>
  <dcterms:created xsi:type="dcterms:W3CDTF">2016-03-30T06:27:24Z</dcterms:created>
  <dcterms:modified xsi:type="dcterms:W3CDTF">2023-02-23T13:24:08Z</dcterms:modified>
</cp:coreProperties>
</file>