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slideLayouts/slideLayout4.xml" ContentType="application/vnd.openxmlformats-officedocument.presentationml.slideLayout+xml"/>
  <Override PartName="/ppt/theme/theme2.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73" r:id="rId2"/>
  </p:sldMasterIdLst>
  <p:notesMasterIdLst>
    <p:notesMasterId r:id="rId18"/>
  </p:notesMasterIdLst>
  <p:handoutMasterIdLst>
    <p:handoutMasterId r:id="rId19"/>
  </p:handoutMasterIdLst>
  <p:sldIdLst>
    <p:sldId id="498" r:id="rId3"/>
    <p:sldId id="1435" r:id="rId4"/>
    <p:sldId id="1439" r:id="rId5"/>
    <p:sldId id="1441" r:id="rId6"/>
    <p:sldId id="1457" r:id="rId7"/>
    <p:sldId id="1442" r:id="rId8"/>
    <p:sldId id="1459" r:id="rId9"/>
    <p:sldId id="1460" r:id="rId10"/>
    <p:sldId id="1443" r:id="rId11"/>
    <p:sldId id="1444" r:id="rId12"/>
    <p:sldId id="1447" r:id="rId13"/>
    <p:sldId id="1458" r:id="rId14"/>
    <p:sldId id="1440" r:id="rId15"/>
    <p:sldId id="1456" r:id="rId16"/>
    <p:sldId id="1438" r:id="rId17"/>
  </p:sldIdLst>
  <p:sldSz cx="12192000" cy="6858000"/>
  <p:notesSz cx="7010400" cy="92964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60" userDrawn="1">
          <p15:clr>
            <a:srgbClr val="A4A3A4"/>
          </p15:clr>
        </p15:guide>
        <p15:guide id="2" pos="3576" userDrawn="1">
          <p15:clr>
            <a:srgbClr val="A4A3A4"/>
          </p15:clr>
        </p15:guide>
        <p15:guide id="3" orient="horz" pos="648" userDrawn="1">
          <p15:clr>
            <a:srgbClr val="A4A3A4"/>
          </p15:clr>
        </p15:guide>
        <p15:guide id="4" pos="44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4E8"/>
    <a:srgbClr val="FFE599"/>
    <a:srgbClr val="0000FF"/>
    <a:srgbClr val="FEF5EC"/>
    <a:srgbClr val="DCDEEA"/>
    <a:srgbClr val="E7E8EC"/>
    <a:srgbClr val="DDEBF7"/>
    <a:srgbClr val="E9EAF1"/>
    <a:srgbClr val="FFFFFF"/>
    <a:srgbClr val="D0D3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94" autoAdjust="0"/>
    <p:restoredTop sz="98387" autoAdjust="0"/>
  </p:normalViewPr>
  <p:slideViewPr>
    <p:cSldViewPr snapToGrid="0">
      <p:cViewPr varScale="1">
        <p:scale>
          <a:sx n="64" d="100"/>
          <a:sy n="64" d="100"/>
        </p:scale>
        <p:origin x="1052" y="56"/>
      </p:cViewPr>
      <p:guideLst>
        <p:guide orient="horz" pos="1560"/>
        <p:guide pos="3576"/>
        <p:guide orient="horz" pos="648"/>
        <p:guide pos="441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1440" tIns="45720" rIns="91440" bIns="45720" rtlCol="0"/>
          <a:lstStyle>
            <a:lvl1pPr algn="r">
              <a:defRPr sz="1200"/>
            </a:lvl1pPr>
          </a:lstStyle>
          <a:p>
            <a:fld id="{D18F61DC-4AEC-4C2F-8E7F-0D7E3CAE5CA9}" type="datetimeFigureOut">
              <a:rPr lang="en-US" smtClean="0"/>
              <a:pPr/>
              <a:t>2/23/2023</a:t>
            </a:fld>
            <a:endParaRPr lang="en-US"/>
          </a:p>
        </p:txBody>
      </p:sp>
      <p:sp>
        <p:nvSpPr>
          <p:cNvPr id="4" name="Footer Placeholder 3"/>
          <p:cNvSpPr>
            <a:spLocks noGrp="1"/>
          </p:cNvSpPr>
          <p:nvPr>
            <p:ph type="ftr" sz="quarter" idx="2"/>
          </p:nvPr>
        </p:nvSpPr>
        <p:spPr>
          <a:xfrm>
            <a:off x="0" y="8829970"/>
            <a:ext cx="3037840" cy="46643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0"/>
            <a:ext cx="3037840" cy="466433"/>
          </a:xfrm>
          <a:prstGeom prst="rect">
            <a:avLst/>
          </a:prstGeom>
        </p:spPr>
        <p:txBody>
          <a:bodyPr vert="horz" lIns="91440" tIns="45720" rIns="91440" bIns="45720" rtlCol="0" anchor="b"/>
          <a:lstStyle>
            <a:lvl1pPr algn="r">
              <a:defRPr sz="1200"/>
            </a:lvl1pPr>
          </a:lstStyle>
          <a:p>
            <a:fld id="{E6A2E4E3-0A28-495E-9D63-78704772C08B}" type="slidenum">
              <a:rPr lang="en-US" smtClean="0"/>
              <a:pPr/>
              <a:t>‹#›</a:t>
            </a:fld>
            <a:endParaRPr lang="en-US"/>
          </a:p>
        </p:txBody>
      </p:sp>
    </p:spTree>
    <p:extLst>
      <p:ext uri="{BB962C8B-B14F-4D97-AF65-F5344CB8AC3E}">
        <p14:creationId xmlns:p14="http://schemas.microsoft.com/office/powerpoint/2010/main" val="3455252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970938" y="0"/>
            <a:ext cx="3037840" cy="466434"/>
          </a:xfrm>
          <a:prstGeom prst="rect">
            <a:avLst/>
          </a:prstGeom>
        </p:spPr>
        <p:txBody>
          <a:bodyPr vert="horz" lIns="91440" tIns="45720" rIns="91440" bIns="45720" rtlCol="0"/>
          <a:lstStyle>
            <a:lvl1pPr algn="r">
              <a:defRPr sz="1200"/>
            </a:lvl1pPr>
          </a:lstStyle>
          <a:p>
            <a:fld id="{FA05EC57-46C1-4190-899E-7A4E6A2E1716}" type="datetimeFigureOut">
              <a:rPr lang="en-IN" smtClean="0"/>
              <a:pPr/>
              <a:t>23-02-2023</a:t>
            </a:fld>
            <a:endParaRPr lang="en-IN"/>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701041" y="4473895"/>
            <a:ext cx="5608320" cy="366045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829970"/>
            <a:ext cx="3037840" cy="466433"/>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970938" y="8829970"/>
            <a:ext cx="3037840" cy="466433"/>
          </a:xfrm>
          <a:prstGeom prst="rect">
            <a:avLst/>
          </a:prstGeom>
        </p:spPr>
        <p:txBody>
          <a:bodyPr vert="horz" lIns="91440" tIns="45720" rIns="91440" bIns="45720" rtlCol="0" anchor="b"/>
          <a:lstStyle>
            <a:lvl1pPr algn="r">
              <a:defRPr sz="1200"/>
            </a:lvl1pPr>
          </a:lstStyle>
          <a:p>
            <a:fld id="{3D5B9B36-1D93-4079-9BF9-D525325E18B9}" type="slidenum">
              <a:rPr lang="en-IN" smtClean="0"/>
              <a:pPr/>
              <a:t>‹#›</a:t>
            </a:fld>
            <a:endParaRPr lang="en-IN"/>
          </a:p>
        </p:txBody>
      </p:sp>
    </p:spTree>
    <p:extLst>
      <p:ext uri="{BB962C8B-B14F-4D97-AF65-F5344CB8AC3E}">
        <p14:creationId xmlns:p14="http://schemas.microsoft.com/office/powerpoint/2010/main" val="20254404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6.xml"/><Relationship Id="rId7" Type="http://schemas.openxmlformats.org/officeDocument/2006/relationships/image" Target="../media/image3.png"/><Relationship Id="rId2" Type="http://schemas.openxmlformats.org/officeDocument/2006/relationships/tags" Target="../tags/tag5.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lstStyle>
            <a:lvl1pPr>
              <a:defRPr sz="2200">
                <a:latin typeface="+mj-lt"/>
              </a:defRPr>
            </a:lvl1pPr>
          </a:lstStyle>
          <a:p>
            <a:r>
              <a:rPr lang="en-US" dirty="0"/>
              <a:t>Click to edit Master title style</a:t>
            </a:r>
            <a:endParaRPr lang="en-IN" dirty="0"/>
          </a:p>
        </p:txBody>
      </p:sp>
      <p:sp>
        <p:nvSpPr>
          <p:cNvPr id="3" name="Slide Number Placeholder 5"/>
          <p:cNvSpPr>
            <a:spLocks noGrp="1"/>
          </p:cNvSpPr>
          <p:nvPr>
            <p:ph type="sldNum" sz="quarter" idx="4"/>
          </p:nvPr>
        </p:nvSpPr>
        <p:spPr>
          <a:xfrm>
            <a:off x="8075130" y="6496050"/>
            <a:ext cx="2743200" cy="365125"/>
          </a:xfrm>
          <a:prstGeom prst="rect">
            <a:avLst/>
          </a:prstGeom>
        </p:spPr>
        <p:txBody>
          <a:bodyPr/>
          <a:lstStyle>
            <a:lvl1pPr algn="r">
              <a:defRPr sz="1600">
                <a:latin typeface="+mj-lt"/>
              </a:defRPr>
            </a:lvl1pPr>
          </a:lstStyle>
          <a:p>
            <a:fld id="{3D4BBD98-5731-4A0C-9098-434DCBA25C05}" type="slidenum">
              <a:rPr lang="en-IN" smtClean="0"/>
              <a:pPr/>
              <a:t>‹#›</a:t>
            </a:fld>
            <a:endParaRPr lang="en-IN" dirty="0"/>
          </a:p>
        </p:txBody>
      </p:sp>
      <p:pic>
        <p:nvPicPr>
          <p:cNvPr id="4" name="Picture 3">
            <a:extLst>
              <a:ext uri="{FF2B5EF4-FFF2-40B4-BE49-F238E27FC236}">
                <a16:creationId xmlns:a16="http://schemas.microsoft.com/office/drawing/2014/main" id="{0712A1BD-494C-42E2-B5BC-E491B04CA42E}"/>
              </a:ext>
            </a:extLst>
          </p:cNvPr>
          <p:cNvPicPr>
            <a:picLocks noChangeAspect="1"/>
          </p:cNvPicPr>
          <p:nvPr userDrawn="1"/>
        </p:nvPicPr>
        <p:blipFill>
          <a:blip r:embed="rId2"/>
          <a:stretch>
            <a:fillRect/>
          </a:stretch>
        </p:blipFill>
        <p:spPr>
          <a:xfrm>
            <a:off x="10620104" y="6426926"/>
            <a:ext cx="1554480" cy="487361"/>
          </a:xfrm>
          <a:prstGeom prst="rect">
            <a:avLst/>
          </a:prstGeom>
        </p:spPr>
      </p:pic>
    </p:spTree>
    <p:extLst>
      <p:ext uri="{BB962C8B-B14F-4D97-AF65-F5344CB8AC3E}">
        <p14:creationId xmlns:p14="http://schemas.microsoft.com/office/powerpoint/2010/main" val="47114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userDrawn="1">
  <p:cSld name="Title Only">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27894244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4657" name="think-cell Slide" r:id="rId5" imgW="360" imgH="360" progId="">
                  <p:embed/>
                </p:oleObj>
              </mc:Choice>
              <mc:Fallback>
                <p:oleObj name="think-cell Slide" r:id="rId5" imgW="360" imgH="360" progId="">
                  <p:embed/>
                  <p:pic>
                    <p:nvPicPr>
                      <p:cNvPr id="0" name="Picture 627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5" hidden="1"/>
          <p:cNvSpPr/>
          <p:nvPr userDrawn="1">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400" b="0" i="0" baseline="0" dirty="0" err="1">
              <a:solidFill>
                <a:schemeClr val="bg1"/>
              </a:solidFill>
              <a:latin typeface="Arial" pitchFamily="34" charset="0"/>
              <a:ea typeface="+mn-ea"/>
              <a:cs typeface="Arial" pitchFamily="34" charset="0"/>
              <a:sym typeface="Arial" panose="020B0604020202020204" pitchFamily="34" charset="0"/>
            </a:endParaRPr>
          </a:p>
        </p:txBody>
      </p:sp>
      <p:sp>
        <p:nvSpPr>
          <p:cNvPr id="2" name="Title Placeholder"/>
          <p:cNvSpPr>
            <a:spLocks noGrp="1"/>
          </p:cNvSpPr>
          <p:nvPr>
            <p:ph type="title"/>
          </p:nvPr>
        </p:nvSpPr>
        <p:spPr>
          <a:ln>
            <a:noFill/>
          </a:ln>
        </p:spPr>
        <p:txBody>
          <a:bodyPr/>
          <a:lstStyle>
            <a:lvl1pPr>
              <a:defRPr sz="2400"/>
            </a:lvl1pPr>
          </a:lstStyle>
          <a:p>
            <a:r>
              <a:rPr lang="en-US" noProof="0" dirty="0"/>
              <a:t>Click to edit Master title style</a:t>
            </a:r>
          </a:p>
        </p:txBody>
      </p:sp>
      <p:sp>
        <p:nvSpPr>
          <p:cNvPr id="3" name="Slide Number Placeholder 5"/>
          <p:cNvSpPr>
            <a:spLocks noGrp="1"/>
          </p:cNvSpPr>
          <p:nvPr>
            <p:ph type="sldNum" sz="quarter" idx="4"/>
          </p:nvPr>
        </p:nvSpPr>
        <p:spPr>
          <a:xfrm>
            <a:off x="7880246" y="6492875"/>
            <a:ext cx="2743200" cy="365125"/>
          </a:xfrm>
          <a:prstGeom prst="rect">
            <a:avLst/>
          </a:prstGeom>
        </p:spPr>
        <p:txBody>
          <a:bodyPr/>
          <a:lstStyle>
            <a:lvl1pPr algn="r">
              <a:defRPr sz="1600">
                <a:latin typeface="+mj-lt"/>
              </a:defRPr>
            </a:lvl1pPr>
          </a:lstStyle>
          <a:p>
            <a:fld id="{E03A3E5E-9D6F-4C5F-9F51-FD70AB87B071}" type="slidenum">
              <a:rPr lang="en-IN" smtClean="0"/>
              <a:pPr/>
              <a:t>‹#›</a:t>
            </a:fld>
            <a:endParaRPr lang="en-IN" dirty="0"/>
          </a:p>
        </p:txBody>
      </p:sp>
      <p:pic>
        <p:nvPicPr>
          <p:cNvPr id="7" name="Picture 6">
            <a:extLst>
              <a:ext uri="{FF2B5EF4-FFF2-40B4-BE49-F238E27FC236}">
                <a16:creationId xmlns:a16="http://schemas.microsoft.com/office/drawing/2014/main" id="{30FD51E7-8236-4E5C-A907-094851773A07}"/>
              </a:ext>
            </a:extLst>
          </p:cNvPr>
          <p:cNvPicPr>
            <a:picLocks noChangeAspect="1"/>
          </p:cNvPicPr>
          <p:nvPr userDrawn="1"/>
        </p:nvPicPr>
        <p:blipFill>
          <a:blip r:embed="rId7"/>
          <a:stretch>
            <a:fillRect/>
          </a:stretch>
        </p:blipFill>
        <p:spPr>
          <a:xfrm>
            <a:off x="10620104" y="6426926"/>
            <a:ext cx="1554480" cy="487361"/>
          </a:xfrm>
          <a:prstGeom prst="rect">
            <a:avLst/>
          </a:prstGeom>
        </p:spPr>
      </p:pic>
    </p:spTree>
    <p:extLst>
      <p:ext uri="{BB962C8B-B14F-4D97-AF65-F5344CB8AC3E}">
        <p14:creationId xmlns:p14="http://schemas.microsoft.com/office/powerpoint/2010/main" val="1398824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Agenda" userDrawn="1">
  <p:cSld name="Agenda">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918977758"/>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42619" name="think-cell Slide" r:id="rId4" imgW="360" imgH="360" progId="">
                  <p:embed/>
                </p:oleObj>
              </mc:Choice>
              <mc:Fallback>
                <p:oleObj name="think-cell Slide" r:id="rId4" imgW="360" imgH="360" progId="">
                  <p:embed/>
                  <p:pic>
                    <p:nvPicPr>
                      <p:cNvPr id="0" name="Picture 628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A45E2B5F-19B1-41F4-9C65-D0E69646D5F3}" type="slidenum">
              <a:rPr lang="en-US" smtClean="0"/>
              <a:pPr/>
              <a:t>‹#›</a:t>
            </a:fld>
            <a:endParaRPr lang="en-US" dirty="0"/>
          </a:p>
        </p:txBody>
      </p:sp>
    </p:spTree>
    <p:extLst>
      <p:ext uri="{BB962C8B-B14F-4D97-AF65-F5344CB8AC3E}">
        <p14:creationId xmlns:p14="http://schemas.microsoft.com/office/powerpoint/2010/main" val="11171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ln>
            <a:noFill/>
          </a:ln>
        </p:spPr>
        <p:txBody>
          <a:bodyPr/>
          <a:lstStyle>
            <a:lvl1pPr>
              <a:defRPr sz="2200">
                <a:latin typeface="+mj-lt"/>
              </a:defRPr>
            </a:lvl1pPr>
          </a:lstStyle>
          <a:p>
            <a:r>
              <a:rPr lang="en-US" dirty="0"/>
              <a:t>Click to edit Master title style</a:t>
            </a:r>
            <a:endParaRPr lang="en-IN" dirty="0"/>
          </a:p>
        </p:txBody>
      </p:sp>
      <p:sp>
        <p:nvSpPr>
          <p:cNvPr id="3" name="Slide Number Placeholder 5"/>
          <p:cNvSpPr>
            <a:spLocks noGrp="1"/>
          </p:cNvSpPr>
          <p:nvPr>
            <p:ph type="sldNum" sz="quarter" idx="4"/>
          </p:nvPr>
        </p:nvSpPr>
        <p:spPr>
          <a:xfrm>
            <a:off x="8000167" y="6492875"/>
            <a:ext cx="2743200" cy="365125"/>
          </a:xfrm>
          <a:prstGeom prst="rect">
            <a:avLst/>
          </a:prstGeom>
        </p:spPr>
        <p:txBody>
          <a:bodyPr/>
          <a:lstStyle>
            <a:lvl1pPr algn="r">
              <a:defRPr sz="1600">
                <a:latin typeface="+mj-lt"/>
              </a:defRPr>
            </a:lvl1pPr>
          </a:lstStyle>
          <a:p>
            <a:fld id="{3D4BBD98-5731-4A0C-9098-434DCBA25C05}" type="slidenum">
              <a:rPr lang="en-IN" smtClean="0">
                <a:solidFill>
                  <a:prstClr val="black"/>
                </a:solidFill>
              </a:rPr>
              <a:pPr/>
              <a:t>‹#›</a:t>
            </a:fld>
            <a:endParaRPr lang="en-IN" dirty="0">
              <a:solidFill>
                <a:prstClr val="black"/>
              </a:solidFill>
            </a:endParaRPr>
          </a:p>
        </p:txBody>
      </p:sp>
      <p:pic>
        <p:nvPicPr>
          <p:cNvPr id="4" name="Picture 3">
            <a:extLst>
              <a:ext uri="{FF2B5EF4-FFF2-40B4-BE49-F238E27FC236}">
                <a16:creationId xmlns:a16="http://schemas.microsoft.com/office/drawing/2014/main" id="{509E11C9-3B2E-4326-A9B8-510996367F61}"/>
              </a:ext>
            </a:extLst>
          </p:cNvPr>
          <p:cNvPicPr>
            <a:picLocks noChangeAspect="1"/>
          </p:cNvPicPr>
          <p:nvPr userDrawn="1"/>
        </p:nvPicPr>
        <p:blipFill>
          <a:blip r:embed="rId2"/>
          <a:stretch>
            <a:fillRect/>
          </a:stretch>
        </p:blipFill>
        <p:spPr>
          <a:xfrm>
            <a:off x="10620104" y="6426926"/>
            <a:ext cx="1554480" cy="487361"/>
          </a:xfrm>
          <a:prstGeom prst="rect">
            <a:avLst/>
          </a:prstGeom>
        </p:spPr>
      </p:pic>
    </p:spTree>
    <p:extLst>
      <p:ext uri="{BB962C8B-B14F-4D97-AF65-F5344CB8AC3E}">
        <p14:creationId xmlns:p14="http://schemas.microsoft.com/office/powerpoint/2010/main" val="31415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tags" Target="../tags/tag3.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11" Type="http://schemas.openxmlformats.org/officeDocument/2006/relationships/oleObject" Target="../embeddings/oleObject2.bin"/><Relationship Id="rId5" Type="http://schemas.openxmlformats.org/officeDocument/2006/relationships/vmlDrawing" Target="../drawings/vmlDrawing1.vml"/><Relationship Id="rId10" Type="http://schemas.openxmlformats.org/officeDocument/2006/relationships/image" Target="../media/image1.emf"/><Relationship Id="rId4" Type="http://schemas.openxmlformats.org/officeDocument/2006/relationships/theme" Target="../theme/theme1.xml"/><Relationship Id="rId9" Type="http://schemas.openxmlformats.org/officeDocument/2006/relationships/oleObject" Target="../embeddings/oleObject1.bin"/></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vmlDrawing" Target="../drawings/vmlDrawing4.vml"/><Relationship Id="rId7" Type="http://schemas.openxmlformats.org/officeDocument/2006/relationships/oleObject" Target="../embeddings/oleObject5.bin"/><Relationship Id="rId2" Type="http://schemas.openxmlformats.org/officeDocument/2006/relationships/theme" Target="../theme/theme2.xml"/><Relationship Id="rId1" Type="http://schemas.openxmlformats.org/officeDocument/2006/relationships/slideLayout" Target="../slideLayouts/slideLayout4.xml"/><Relationship Id="rId6" Type="http://schemas.openxmlformats.org/officeDocument/2006/relationships/tags" Target="../tags/tag10.xml"/><Relationship Id="rId11" Type="http://schemas.openxmlformats.org/officeDocument/2006/relationships/image" Target="../media/image3.png"/><Relationship Id="rId5" Type="http://schemas.openxmlformats.org/officeDocument/2006/relationships/tags" Target="../tags/tag9.xml"/><Relationship Id="rId10" Type="http://schemas.openxmlformats.org/officeDocument/2006/relationships/image" Target="../media/image2.emf"/><Relationship Id="rId4" Type="http://schemas.openxmlformats.org/officeDocument/2006/relationships/tags" Target="../tags/tag8.xml"/><Relationship Id="rId9" Type="http://schemas.openxmlformats.org/officeDocument/2006/relationships/oleObject" Target="../embeddings/oleObject6.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6"/>
            </p:custDataLst>
            <p:extLst>
              <p:ext uri="{D42A27DB-BD31-4B8C-83A1-F6EECF244321}">
                <p14:modId xmlns:p14="http://schemas.microsoft.com/office/powerpoint/2010/main" val="4177358152"/>
              </p:ext>
            </p:extLst>
          </p:nvPr>
        </p:nvGraphicFramePr>
        <p:xfrm>
          <a:off x="1955" y="1591"/>
          <a:ext cx="1953" cy="1587"/>
        </p:xfrm>
        <a:graphic>
          <a:graphicData uri="http://schemas.openxmlformats.org/presentationml/2006/ole">
            <mc:AlternateContent xmlns:mc="http://schemas.openxmlformats.org/markup-compatibility/2006">
              <mc:Choice xmlns:v="urn:schemas-microsoft-com:vml" Requires="v">
                <p:oleObj spid="_x0000_s1026778" name="think-cell Slide" r:id="rId9" imgW="360" imgH="360" progId="">
                  <p:embed/>
                </p:oleObj>
              </mc:Choice>
              <mc:Fallback>
                <p:oleObj name="think-cell Slide" r:id="rId9" imgW="360" imgH="360" progId="">
                  <p:embed/>
                  <p:pic>
                    <p:nvPicPr>
                      <p:cNvPr id="0" name="Picture 139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 y="1591"/>
                        <a:ext cx="1953"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p:cNvSpPr>
            <a:spLocks noGrp="1"/>
          </p:cNvSpPr>
          <p:nvPr>
            <p:ph type="title"/>
          </p:nvPr>
        </p:nvSpPr>
        <p:spPr>
          <a:xfrm>
            <a:off x="403121" y="101534"/>
            <a:ext cx="10798692" cy="600404"/>
          </a:xfrm>
          <a:prstGeom prst="roundRect">
            <a:avLst/>
          </a:prstGeom>
        </p:spPr>
        <p:style>
          <a:lnRef idx="2">
            <a:schemeClr val="accent2"/>
          </a:lnRef>
          <a:fillRef idx="1">
            <a:schemeClr val="lt1"/>
          </a:fillRef>
          <a:effectRef idx="0">
            <a:schemeClr val="accent2"/>
          </a:effectRef>
          <a:fontRef idx="none"/>
        </p:style>
        <p:txBody>
          <a:bodyPr vert="horz" lIns="0" tIns="0" rIns="0" bIns="7200" rtlCol="0" anchor="b" anchorCtr="0">
            <a:noAutofit/>
          </a:bodyPr>
          <a:lstStyle/>
          <a:p>
            <a:endParaRPr lang="en-US" dirty="0"/>
          </a:p>
        </p:txBody>
      </p:sp>
      <p:sp>
        <p:nvSpPr>
          <p:cNvPr id="13" name="Classification"/>
          <p:cNvSpPr txBox="1"/>
          <p:nvPr>
            <p:custDataLst>
              <p:tags r:id="rId7"/>
            </p:custDataLst>
          </p:nvPr>
        </p:nvSpPr>
        <p:spPr>
          <a:xfrm>
            <a:off x="6096738" y="6581616"/>
            <a:ext cx="2392143" cy="184666"/>
          </a:xfrm>
          <a:prstGeom prst="rect">
            <a:avLst/>
          </a:prstGeom>
          <a:noFill/>
        </p:spPr>
        <p:txBody>
          <a:bodyPr wrap="none" lIns="0" tIns="0" rIns="0" bIns="0" rtlCol="0" anchor="b">
            <a:noAutofit/>
          </a:bodyPr>
          <a:lstStyle/>
          <a:p>
            <a:pPr algn="l"/>
            <a:endParaRPr lang="en-US" sz="1200" b="1" noProof="1">
              <a:solidFill>
                <a:srgbClr val="FF0000"/>
              </a:solidFill>
              <a:latin typeface="Arial" pitchFamily="34" charset="0"/>
              <a:cs typeface="Arial" pitchFamily="34" charset="0"/>
            </a:endParaRPr>
          </a:p>
        </p:txBody>
      </p:sp>
      <p:sp>
        <p:nvSpPr>
          <p:cNvPr id="14" name="Text Placeholder"/>
          <p:cNvSpPr>
            <a:spLocks noGrp="1"/>
          </p:cNvSpPr>
          <p:nvPr>
            <p:ph type="body" idx="1"/>
          </p:nvPr>
        </p:nvSpPr>
        <p:spPr>
          <a:xfrm>
            <a:off x="689709" y="1124744"/>
            <a:ext cx="10812582" cy="5112544"/>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tatus" hidden="1"/>
          <p:cNvSpPr txBox="1">
            <a:spLocks/>
          </p:cNvSpPr>
          <p:nvPr>
            <p:custDataLst>
              <p:tags r:id="rId8"/>
            </p:custDataLst>
          </p:nvPr>
        </p:nvSpPr>
        <p:spPr>
          <a:xfrm rot="16200000">
            <a:off x="10935486" y="779654"/>
            <a:ext cx="1501030" cy="341278"/>
          </a:xfrm>
          <a:prstGeom prst="rect">
            <a:avLst/>
          </a:prstGeom>
          <a:noFill/>
        </p:spPr>
        <p:txBody>
          <a:bodyPr wrap="none" lIns="0" tIns="0" rIns="0" bIns="0" rtlCol="0">
            <a:noAutofit/>
          </a:bodyPr>
          <a:lstStyle/>
          <a:p>
            <a:pPr algn="r">
              <a:lnSpc>
                <a:spcPts val="2200"/>
              </a:lnSpc>
            </a:pPr>
            <a:r>
              <a:rPr lang="de-DE" sz="2200" b="1" dirty="0">
                <a:solidFill>
                  <a:srgbClr val="FF1100"/>
                </a:solidFill>
                <a:latin typeface="+mj-lt"/>
              </a:rPr>
              <a:t>DRAFT</a:t>
            </a:r>
          </a:p>
        </p:txBody>
      </p:sp>
      <p:graphicFrame>
        <p:nvGraphicFramePr>
          <p:cNvPr id="9" name="Object 2"/>
          <p:cNvGraphicFramePr>
            <a:graphicFrameLocks noChangeAspect="1"/>
          </p:cNvGraphicFramePr>
          <p:nvPr>
            <p:extLst>
              <p:ext uri="{D42A27DB-BD31-4B8C-83A1-F6EECF244321}">
                <p14:modId xmlns:p14="http://schemas.microsoft.com/office/powerpoint/2010/main" val="1046242518"/>
              </p:ext>
            </p:extLst>
          </p:nvPr>
        </p:nvGraphicFramePr>
        <p:xfrm>
          <a:off x="15914" y="6443473"/>
          <a:ext cx="1019266" cy="404664"/>
        </p:xfrm>
        <a:graphic>
          <a:graphicData uri="http://schemas.openxmlformats.org/presentationml/2006/ole">
            <mc:AlternateContent xmlns:mc="http://schemas.openxmlformats.org/markup-compatibility/2006">
              <mc:Choice xmlns:v="urn:schemas-microsoft-com:vml" Requires="v">
                <p:oleObj spid="_x0000_s1026779" name="CorelDRAW" r:id="rId11" imgW="869040" imgH="380880" progId="">
                  <p:embed/>
                </p:oleObj>
              </mc:Choice>
              <mc:Fallback>
                <p:oleObj name="CorelDRAW" r:id="rId11" imgW="869040" imgH="380880" progId="">
                  <p:embed/>
                  <p:pic>
                    <p:nvPicPr>
                      <p:cNvPr id="0" name="Picture 1394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914" y="6443473"/>
                        <a:ext cx="1019266" cy="404664"/>
                      </a:xfrm>
                      <a:prstGeom prst="rect">
                        <a:avLst/>
                      </a:prstGeom>
                      <a:noFill/>
                      <a:ln>
                        <a:noFill/>
                      </a:ln>
                      <a:effectLst/>
                      <a:extLst>
                        <a:ext uri="{909E8E84-426E-40DD-AFC4-6F175D3DCCD1}">
                          <a14:hiddenFill xmlns:a14="http://schemas.microsoft.com/office/drawing/2010/main">
                            <a:solidFill>
                              <a:srgbClr val="387C2B"/>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B8D8E"/>
                              </a:outerShdw>
                            </a:effectLst>
                          </a14:hiddenEffects>
                        </a:ext>
                      </a:extLst>
                    </p:spPr>
                  </p:pic>
                </p:oleObj>
              </mc:Fallback>
            </mc:AlternateContent>
          </a:graphicData>
        </a:graphic>
      </p:graphicFrame>
      <p:sp>
        <p:nvSpPr>
          <p:cNvPr id="3" name="Minus 2"/>
          <p:cNvSpPr/>
          <p:nvPr userDrawn="1"/>
        </p:nvSpPr>
        <p:spPr>
          <a:xfrm>
            <a:off x="-1634844" y="676108"/>
            <a:ext cx="15212296" cy="203730"/>
          </a:xfrm>
          <a:prstGeom prst="mathMinus">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dirty="0" err="1">
              <a:solidFill>
                <a:schemeClr val="bg1"/>
              </a:solidFill>
              <a:latin typeface="Arial" pitchFamily="34" charset="0"/>
              <a:cs typeface="Arial" pitchFamily="34" charset="0"/>
            </a:endParaRPr>
          </a:p>
        </p:txBody>
      </p:sp>
      <p:sp>
        <p:nvSpPr>
          <p:cNvPr id="15" name="Slide Number Placeholder 5"/>
          <p:cNvSpPr>
            <a:spLocks noGrp="1"/>
          </p:cNvSpPr>
          <p:nvPr>
            <p:ph type="sldNum" sz="quarter" idx="4"/>
          </p:nvPr>
        </p:nvSpPr>
        <p:spPr>
          <a:xfrm>
            <a:off x="8060140" y="6526030"/>
            <a:ext cx="2743200" cy="365125"/>
          </a:xfrm>
          <a:prstGeom prst="rect">
            <a:avLst/>
          </a:prstGeom>
        </p:spPr>
        <p:txBody>
          <a:bodyPr/>
          <a:lstStyle>
            <a:lvl1pPr algn="r">
              <a:defRPr sz="1600">
                <a:latin typeface="+mj-lt"/>
              </a:defRPr>
            </a:lvl1pPr>
          </a:lstStyle>
          <a:p>
            <a:fld id="{73975AFD-5CA2-4FE2-9E94-8CE385BC7B19}" type="slidenum">
              <a:rPr lang="en-IN" smtClean="0"/>
              <a:pPr/>
              <a:t>‹#›</a:t>
            </a:fld>
            <a:endParaRPr lang="en-IN" dirty="0"/>
          </a:p>
        </p:txBody>
      </p:sp>
      <p:pic>
        <p:nvPicPr>
          <p:cNvPr id="11" name="Picture 10">
            <a:extLst>
              <a:ext uri="{FF2B5EF4-FFF2-40B4-BE49-F238E27FC236}">
                <a16:creationId xmlns:a16="http://schemas.microsoft.com/office/drawing/2014/main" id="{76581603-BDF6-4F4D-9545-08E9A9507A87}"/>
              </a:ext>
            </a:extLst>
          </p:cNvPr>
          <p:cNvPicPr>
            <a:picLocks noChangeAspect="1"/>
          </p:cNvPicPr>
          <p:nvPr userDrawn="1"/>
        </p:nvPicPr>
        <p:blipFill>
          <a:blip r:embed="rId13"/>
          <a:stretch>
            <a:fillRect/>
          </a:stretch>
        </p:blipFill>
        <p:spPr>
          <a:xfrm>
            <a:off x="10620104" y="6426926"/>
            <a:ext cx="1554480" cy="487361"/>
          </a:xfrm>
          <a:prstGeom prst="rect">
            <a:avLst/>
          </a:prstGeom>
        </p:spPr>
      </p:pic>
    </p:spTree>
    <p:extLst>
      <p:ext uri="{BB962C8B-B14F-4D97-AF65-F5344CB8AC3E}">
        <p14:creationId xmlns:p14="http://schemas.microsoft.com/office/powerpoint/2010/main" val="1414930506"/>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79" r:id="rId3"/>
  </p:sldLayoutIdLst>
  <p:hf hdr="0" ftr="0"/>
  <p:txStyles>
    <p:titleStyle>
      <a:lvl1pPr marL="95253" indent="0" algn="l" defTabSz="914423" rtl="0" eaLnBrk="1" latinLnBrk="0" hangingPunct="1">
        <a:lnSpc>
          <a:spcPct val="100000"/>
        </a:lnSpc>
        <a:spcBef>
          <a:spcPct val="0"/>
        </a:spcBef>
        <a:buNone/>
        <a:defRPr sz="2200" b="0" kern="1200">
          <a:solidFill>
            <a:schemeClr val="tx1"/>
          </a:solidFill>
          <a:latin typeface="+mj-lt"/>
          <a:ea typeface="+mj-ea"/>
          <a:cs typeface="Arial" pitchFamily="34" charset="0"/>
        </a:defRPr>
      </a:lvl1pPr>
    </p:titleStyle>
    <p:bodyStyle>
      <a:lvl1pPr marL="269882" indent="-174629" algn="l" defTabSz="914423" rtl="0" eaLnBrk="1" latinLnBrk="0" hangingPunct="1">
        <a:spcBef>
          <a:spcPts val="576"/>
        </a:spcBef>
        <a:buClr>
          <a:srgbClr val="FF1100"/>
        </a:buClr>
        <a:buFont typeface="Arial" pitchFamily="34" charset="0"/>
        <a:buChar char="•"/>
        <a:defRPr sz="2400" kern="1200">
          <a:solidFill>
            <a:schemeClr val="tx1"/>
          </a:solidFill>
          <a:latin typeface="Verdana" pitchFamily="34" charset="0"/>
          <a:ea typeface="+mn-ea"/>
          <a:cs typeface="Arial" pitchFamily="34" charset="0"/>
        </a:defRPr>
      </a:lvl1pPr>
      <a:lvl2pPr marL="536413" indent="-266407" algn="l" defTabSz="914423" rtl="0" eaLnBrk="1" latinLnBrk="0" hangingPunct="1">
        <a:spcBef>
          <a:spcPts val="24"/>
        </a:spcBef>
        <a:buClr>
          <a:srgbClr val="FF1100"/>
        </a:buClr>
        <a:buSzPct val="60000"/>
        <a:buFont typeface="Wingdings 3" pitchFamily="18" charset="2"/>
        <a:buChar char=""/>
        <a:defRPr sz="2200" b="0" kern="1200">
          <a:solidFill>
            <a:schemeClr val="tx1"/>
          </a:solidFill>
          <a:latin typeface="Verdana" pitchFamily="34" charset="0"/>
          <a:ea typeface="+mn-ea"/>
          <a:cs typeface="Arial" pitchFamily="34" charset="0"/>
        </a:defRPr>
      </a:lvl2pPr>
      <a:lvl3pPr marL="820821" indent="-284408" algn="l" defTabSz="914423" rtl="0" eaLnBrk="1" latinLnBrk="0" hangingPunct="1">
        <a:spcBef>
          <a:spcPts val="480"/>
        </a:spcBef>
        <a:buClr>
          <a:srgbClr val="FF1100"/>
        </a:buClr>
        <a:buSzPct val="60000"/>
        <a:buFont typeface="Symbol" pitchFamily="18" charset="2"/>
        <a:buChar char="-"/>
        <a:defRPr lang="de-CH" sz="2000" kern="1200" dirty="0">
          <a:solidFill>
            <a:schemeClr val="tx1"/>
          </a:solidFill>
          <a:latin typeface="Verdana" pitchFamily="34" charset="0"/>
          <a:ea typeface="+mn-ea"/>
          <a:cs typeface="Arial" pitchFamily="34" charset="0"/>
        </a:defRPr>
      </a:lvl3pPr>
      <a:lvl4pPr marL="1112428" indent="-284408" algn="l" defTabSz="914423" rtl="0" eaLnBrk="1" latinLnBrk="0" hangingPunct="1">
        <a:spcBef>
          <a:spcPts val="480"/>
        </a:spcBef>
        <a:buClr>
          <a:srgbClr val="FF1100"/>
        </a:buClr>
        <a:buSzPct val="60000"/>
        <a:buFont typeface="Symbol" pitchFamily="18" charset="2"/>
        <a:buChar char=""/>
        <a:defRPr sz="2000" kern="1200">
          <a:solidFill>
            <a:schemeClr val="tx1"/>
          </a:solidFill>
          <a:latin typeface="Verdana" pitchFamily="34" charset="0"/>
          <a:ea typeface="+mn-ea"/>
          <a:cs typeface="Arial" pitchFamily="34" charset="0"/>
        </a:defRPr>
      </a:lvl4pPr>
      <a:lvl5pPr marL="1396835" indent="-284408" algn="l" defTabSz="914423" rtl="0" eaLnBrk="1" latinLnBrk="0" hangingPunct="1">
        <a:spcBef>
          <a:spcPts val="480"/>
        </a:spcBef>
        <a:buClr>
          <a:srgbClr val="FF1100"/>
        </a:buClr>
        <a:buSzPct val="60000"/>
        <a:buFont typeface="Symbol" pitchFamily="18" charset="2"/>
        <a:buChar char="-"/>
        <a:defRPr sz="2000" kern="1200">
          <a:solidFill>
            <a:schemeClr val="tx1"/>
          </a:solidFill>
          <a:latin typeface="Verdana" pitchFamily="34" charset="0"/>
          <a:ea typeface="+mn-ea"/>
          <a:cs typeface="Arial" pitchFamily="34" charset="0"/>
        </a:defRPr>
      </a:lvl5pPr>
      <a:lvl6pPr marL="2514663"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74"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86"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97"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4"/>
            </p:custDataLst>
            <p:extLst>
              <p:ext uri="{D42A27DB-BD31-4B8C-83A1-F6EECF244321}">
                <p14:modId xmlns:p14="http://schemas.microsoft.com/office/powerpoint/2010/main" val="849924544"/>
              </p:ext>
            </p:extLst>
          </p:nvPr>
        </p:nvGraphicFramePr>
        <p:xfrm>
          <a:off x="1955" y="1591"/>
          <a:ext cx="1953" cy="1587"/>
        </p:xfrm>
        <a:graphic>
          <a:graphicData uri="http://schemas.openxmlformats.org/presentationml/2006/ole">
            <mc:AlternateContent xmlns:mc="http://schemas.openxmlformats.org/markup-compatibility/2006">
              <mc:Choice xmlns:v="urn:schemas-microsoft-com:vml" Requires="v">
                <p:oleObj spid="_x0000_s998380" name="think-cell Slide" r:id="rId7" imgW="360" imgH="360" progId="">
                  <p:embed/>
                </p:oleObj>
              </mc:Choice>
              <mc:Fallback>
                <p:oleObj name="think-cell Slide" r:id="rId7" imgW="360" imgH="360" progId="">
                  <p:embed/>
                  <p:pic>
                    <p:nvPicPr>
                      <p:cNvPr id="0" name="Picture 1319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55" y="1591"/>
                        <a:ext cx="1953"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Placeholder"/>
          <p:cNvSpPr>
            <a:spLocks noGrp="1"/>
          </p:cNvSpPr>
          <p:nvPr>
            <p:ph type="title"/>
          </p:nvPr>
        </p:nvSpPr>
        <p:spPr>
          <a:xfrm>
            <a:off x="403121" y="101534"/>
            <a:ext cx="10798692" cy="600404"/>
          </a:xfrm>
          <a:prstGeom prst="roundRect">
            <a:avLst/>
          </a:prstGeom>
        </p:spPr>
        <p:style>
          <a:lnRef idx="2">
            <a:schemeClr val="accent2"/>
          </a:lnRef>
          <a:fillRef idx="1">
            <a:schemeClr val="lt1"/>
          </a:fillRef>
          <a:effectRef idx="0">
            <a:schemeClr val="accent2"/>
          </a:effectRef>
          <a:fontRef idx="none"/>
        </p:style>
        <p:txBody>
          <a:bodyPr vert="horz" lIns="0" tIns="0" rIns="0" bIns="7200" rtlCol="0" anchor="b" anchorCtr="0">
            <a:noAutofit/>
          </a:bodyPr>
          <a:lstStyle/>
          <a:p>
            <a:endParaRPr lang="en-US" dirty="0"/>
          </a:p>
        </p:txBody>
      </p:sp>
      <p:sp>
        <p:nvSpPr>
          <p:cNvPr id="13" name="Classification"/>
          <p:cNvSpPr txBox="1"/>
          <p:nvPr>
            <p:custDataLst>
              <p:tags r:id="rId5"/>
            </p:custDataLst>
          </p:nvPr>
        </p:nvSpPr>
        <p:spPr>
          <a:xfrm>
            <a:off x="6096738" y="6581616"/>
            <a:ext cx="2392143" cy="184666"/>
          </a:xfrm>
          <a:prstGeom prst="rect">
            <a:avLst/>
          </a:prstGeom>
          <a:noFill/>
        </p:spPr>
        <p:txBody>
          <a:bodyPr wrap="none" lIns="0" tIns="0" rIns="0" bIns="0" rtlCol="0" anchor="b">
            <a:noAutofit/>
          </a:bodyPr>
          <a:lstStyle/>
          <a:p>
            <a:endParaRPr lang="en-US" sz="1200" b="1" noProof="1">
              <a:solidFill>
                <a:srgbClr val="FF0000"/>
              </a:solidFill>
              <a:cs typeface="Arial" pitchFamily="34" charset="0"/>
            </a:endParaRPr>
          </a:p>
        </p:txBody>
      </p:sp>
      <p:sp>
        <p:nvSpPr>
          <p:cNvPr id="14" name="Text Placeholder"/>
          <p:cNvSpPr>
            <a:spLocks noGrp="1"/>
          </p:cNvSpPr>
          <p:nvPr>
            <p:ph type="body" idx="1"/>
          </p:nvPr>
        </p:nvSpPr>
        <p:spPr>
          <a:xfrm>
            <a:off x="689709" y="1124744"/>
            <a:ext cx="10812582" cy="5112544"/>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tatus" hidden="1"/>
          <p:cNvSpPr txBox="1">
            <a:spLocks/>
          </p:cNvSpPr>
          <p:nvPr>
            <p:custDataLst>
              <p:tags r:id="rId6"/>
            </p:custDataLst>
          </p:nvPr>
        </p:nvSpPr>
        <p:spPr>
          <a:xfrm rot="16200000">
            <a:off x="10935486" y="779654"/>
            <a:ext cx="1501030" cy="341278"/>
          </a:xfrm>
          <a:prstGeom prst="rect">
            <a:avLst/>
          </a:prstGeom>
          <a:noFill/>
        </p:spPr>
        <p:txBody>
          <a:bodyPr wrap="none" lIns="0" tIns="0" rIns="0" bIns="0" rtlCol="0">
            <a:noAutofit/>
          </a:bodyPr>
          <a:lstStyle/>
          <a:p>
            <a:pPr algn="r">
              <a:lnSpc>
                <a:spcPts val="2200"/>
              </a:lnSpc>
            </a:pPr>
            <a:r>
              <a:rPr lang="de-DE" sz="2200" b="1" dirty="0">
                <a:solidFill>
                  <a:srgbClr val="FF1100"/>
                </a:solidFill>
              </a:rPr>
              <a:t>DRAFT</a:t>
            </a:r>
          </a:p>
        </p:txBody>
      </p:sp>
      <p:graphicFrame>
        <p:nvGraphicFramePr>
          <p:cNvPr id="9" name="Object 2"/>
          <p:cNvGraphicFramePr>
            <a:graphicFrameLocks noChangeAspect="1"/>
          </p:cNvGraphicFramePr>
          <p:nvPr/>
        </p:nvGraphicFramePr>
        <p:xfrm>
          <a:off x="202346" y="6381328"/>
          <a:ext cx="1019266" cy="404664"/>
        </p:xfrm>
        <a:graphic>
          <a:graphicData uri="http://schemas.openxmlformats.org/presentationml/2006/ole">
            <mc:AlternateContent xmlns:mc="http://schemas.openxmlformats.org/markup-compatibility/2006">
              <mc:Choice xmlns:v="urn:schemas-microsoft-com:vml" Requires="v">
                <p:oleObj spid="_x0000_s998381" name="CorelDRAW" r:id="rId9" imgW="869040" imgH="380880" progId="">
                  <p:embed/>
                </p:oleObj>
              </mc:Choice>
              <mc:Fallback>
                <p:oleObj name="CorelDRAW" r:id="rId9" imgW="869040" imgH="380880" progId="">
                  <p:embed/>
                  <p:pic>
                    <p:nvPicPr>
                      <p:cNvPr id="0" name="Picture 1319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2346" y="6381328"/>
                        <a:ext cx="1019266" cy="404664"/>
                      </a:xfrm>
                      <a:prstGeom prst="rect">
                        <a:avLst/>
                      </a:prstGeom>
                      <a:noFill/>
                      <a:ln>
                        <a:noFill/>
                      </a:ln>
                      <a:effectLst/>
                      <a:extLst>
                        <a:ext uri="{909E8E84-426E-40DD-AFC4-6F175D3DCCD1}">
                          <a14:hiddenFill xmlns:a14="http://schemas.microsoft.com/office/drawing/2010/main">
                            <a:solidFill>
                              <a:srgbClr val="387C2B"/>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B8D8E"/>
                              </a:outerShdw>
                            </a:effectLst>
                          </a14:hiddenEffects>
                        </a:ext>
                      </a:extLst>
                    </p:spPr>
                  </p:pic>
                </p:oleObj>
              </mc:Fallback>
            </mc:AlternateContent>
          </a:graphicData>
        </a:graphic>
      </p:graphicFrame>
      <p:sp>
        <p:nvSpPr>
          <p:cNvPr id="3" name="Minus 2"/>
          <p:cNvSpPr/>
          <p:nvPr userDrawn="1"/>
        </p:nvSpPr>
        <p:spPr>
          <a:xfrm>
            <a:off x="-1634844" y="676108"/>
            <a:ext cx="15212296" cy="203730"/>
          </a:xfrm>
          <a:prstGeom prst="mathMinus">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sz="2000" dirty="0" err="1">
              <a:solidFill>
                <a:prstClr val="white"/>
              </a:solidFill>
              <a:cs typeface="Arial" pitchFamily="34" charset="0"/>
            </a:endParaRPr>
          </a:p>
        </p:txBody>
      </p:sp>
      <p:sp>
        <p:nvSpPr>
          <p:cNvPr id="15" name="Slide Number Placeholder 5"/>
          <p:cNvSpPr>
            <a:spLocks noGrp="1"/>
          </p:cNvSpPr>
          <p:nvPr>
            <p:ph type="sldNum" sz="quarter" idx="4"/>
          </p:nvPr>
        </p:nvSpPr>
        <p:spPr>
          <a:xfrm>
            <a:off x="7970187" y="6477885"/>
            <a:ext cx="2743200" cy="365125"/>
          </a:xfrm>
          <a:prstGeom prst="rect">
            <a:avLst/>
          </a:prstGeom>
        </p:spPr>
        <p:txBody>
          <a:bodyPr/>
          <a:lstStyle>
            <a:lvl1pPr algn="r">
              <a:defRPr sz="1600">
                <a:latin typeface="+mj-lt"/>
              </a:defRPr>
            </a:lvl1pPr>
          </a:lstStyle>
          <a:p>
            <a:fld id="{73975AFD-5CA2-4FE2-9E94-8CE385BC7B19}" type="slidenum">
              <a:rPr lang="en-IN" smtClean="0">
                <a:solidFill>
                  <a:prstClr val="black"/>
                </a:solidFill>
              </a:rPr>
              <a:pPr/>
              <a:t>‹#›</a:t>
            </a:fld>
            <a:endParaRPr lang="en-IN" dirty="0">
              <a:solidFill>
                <a:prstClr val="black"/>
              </a:solidFill>
            </a:endParaRPr>
          </a:p>
        </p:txBody>
      </p:sp>
      <p:pic>
        <p:nvPicPr>
          <p:cNvPr id="11" name="Picture 10">
            <a:extLst>
              <a:ext uri="{FF2B5EF4-FFF2-40B4-BE49-F238E27FC236}">
                <a16:creationId xmlns:a16="http://schemas.microsoft.com/office/drawing/2014/main" id="{B0B4492B-5346-4F96-B462-BCAF3DC3F79A}"/>
              </a:ext>
            </a:extLst>
          </p:cNvPr>
          <p:cNvPicPr>
            <a:picLocks noChangeAspect="1"/>
          </p:cNvPicPr>
          <p:nvPr userDrawn="1"/>
        </p:nvPicPr>
        <p:blipFill>
          <a:blip r:embed="rId11"/>
          <a:stretch>
            <a:fillRect/>
          </a:stretch>
        </p:blipFill>
        <p:spPr>
          <a:xfrm>
            <a:off x="10620104" y="6426926"/>
            <a:ext cx="1554480" cy="487361"/>
          </a:xfrm>
          <a:prstGeom prst="rect">
            <a:avLst/>
          </a:prstGeom>
        </p:spPr>
      </p:pic>
    </p:spTree>
    <p:extLst>
      <p:ext uri="{BB962C8B-B14F-4D97-AF65-F5344CB8AC3E}">
        <p14:creationId xmlns:p14="http://schemas.microsoft.com/office/powerpoint/2010/main" val="2419988203"/>
      </p:ext>
    </p:extLst>
  </p:cSld>
  <p:clrMap bg1="lt1" tx1="dk1" bg2="lt2" tx2="dk2" accent1="accent1" accent2="accent2" accent3="accent3" accent4="accent4" accent5="accent5" accent6="accent6" hlink="hlink" folHlink="folHlink"/>
  <p:sldLayoutIdLst>
    <p:sldLayoutId id="2147483674" r:id="rId1"/>
  </p:sldLayoutIdLst>
  <p:hf hdr="0" ftr="0"/>
  <p:txStyles>
    <p:titleStyle>
      <a:lvl1pPr marL="95253" indent="0" algn="l" defTabSz="914423" rtl="0" eaLnBrk="1" latinLnBrk="0" hangingPunct="1">
        <a:lnSpc>
          <a:spcPct val="100000"/>
        </a:lnSpc>
        <a:spcBef>
          <a:spcPct val="0"/>
        </a:spcBef>
        <a:buNone/>
        <a:defRPr sz="2200" b="0" kern="1200">
          <a:solidFill>
            <a:schemeClr val="tx1"/>
          </a:solidFill>
          <a:latin typeface="+mj-lt"/>
          <a:ea typeface="+mj-ea"/>
          <a:cs typeface="Arial" pitchFamily="34" charset="0"/>
        </a:defRPr>
      </a:lvl1pPr>
    </p:titleStyle>
    <p:bodyStyle>
      <a:lvl1pPr marL="269882" indent="-174629" algn="l" defTabSz="914423" rtl="0" eaLnBrk="1" latinLnBrk="0" hangingPunct="1">
        <a:spcBef>
          <a:spcPts val="576"/>
        </a:spcBef>
        <a:buClr>
          <a:srgbClr val="FF1100"/>
        </a:buClr>
        <a:buFont typeface="Arial" pitchFamily="34" charset="0"/>
        <a:buChar char="•"/>
        <a:defRPr sz="2400" kern="1200">
          <a:solidFill>
            <a:schemeClr val="tx1"/>
          </a:solidFill>
          <a:latin typeface="Verdana" pitchFamily="34" charset="0"/>
          <a:ea typeface="+mn-ea"/>
          <a:cs typeface="Arial" pitchFamily="34" charset="0"/>
        </a:defRPr>
      </a:lvl1pPr>
      <a:lvl2pPr marL="536413" indent="-266407" algn="l" defTabSz="914423" rtl="0" eaLnBrk="1" latinLnBrk="0" hangingPunct="1">
        <a:spcBef>
          <a:spcPts val="24"/>
        </a:spcBef>
        <a:buClr>
          <a:srgbClr val="FF1100"/>
        </a:buClr>
        <a:buSzPct val="60000"/>
        <a:buFont typeface="Wingdings 3" pitchFamily="18" charset="2"/>
        <a:buChar char=""/>
        <a:defRPr sz="2200" b="0" kern="1200">
          <a:solidFill>
            <a:schemeClr val="tx1"/>
          </a:solidFill>
          <a:latin typeface="Verdana" pitchFamily="34" charset="0"/>
          <a:ea typeface="+mn-ea"/>
          <a:cs typeface="Arial" pitchFamily="34" charset="0"/>
        </a:defRPr>
      </a:lvl2pPr>
      <a:lvl3pPr marL="820821" indent="-284408" algn="l" defTabSz="914423" rtl="0" eaLnBrk="1" latinLnBrk="0" hangingPunct="1">
        <a:spcBef>
          <a:spcPts val="480"/>
        </a:spcBef>
        <a:buClr>
          <a:srgbClr val="FF1100"/>
        </a:buClr>
        <a:buSzPct val="60000"/>
        <a:buFont typeface="Symbol" pitchFamily="18" charset="2"/>
        <a:buChar char="-"/>
        <a:defRPr lang="de-CH" sz="2000" kern="1200" dirty="0">
          <a:solidFill>
            <a:schemeClr val="tx1"/>
          </a:solidFill>
          <a:latin typeface="Verdana" pitchFamily="34" charset="0"/>
          <a:ea typeface="+mn-ea"/>
          <a:cs typeface="Arial" pitchFamily="34" charset="0"/>
        </a:defRPr>
      </a:lvl3pPr>
      <a:lvl4pPr marL="1112428" indent="-284408" algn="l" defTabSz="914423" rtl="0" eaLnBrk="1" latinLnBrk="0" hangingPunct="1">
        <a:spcBef>
          <a:spcPts val="480"/>
        </a:spcBef>
        <a:buClr>
          <a:srgbClr val="FF1100"/>
        </a:buClr>
        <a:buSzPct val="60000"/>
        <a:buFont typeface="Symbol" pitchFamily="18" charset="2"/>
        <a:buChar char=""/>
        <a:defRPr sz="2000" kern="1200">
          <a:solidFill>
            <a:schemeClr val="tx1"/>
          </a:solidFill>
          <a:latin typeface="Verdana" pitchFamily="34" charset="0"/>
          <a:ea typeface="+mn-ea"/>
          <a:cs typeface="Arial" pitchFamily="34" charset="0"/>
        </a:defRPr>
      </a:lvl4pPr>
      <a:lvl5pPr marL="1396835" indent="-284408" algn="l" defTabSz="914423" rtl="0" eaLnBrk="1" latinLnBrk="0" hangingPunct="1">
        <a:spcBef>
          <a:spcPts val="480"/>
        </a:spcBef>
        <a:buClr>
          <a:srgbClr val="FF1100"/>
        </a:buClr>
        <a:buSzPct val="60000"/>
        <a:buFont typeface="Symbol" pitchFamily="18" charset="2"/>
        <a:buChar char="-"/>
        <a:defRPr sz="2000" kern="1200">
          <a:solidFill>
            <a:schemeClr val="tx1"/>
          </a:solidFill>
          <a:latin typeface="Verdana" pitchFamily="34" charset="0"/>
          <a:ea typeface="+mn-ea"/>
          <a:cs typeface="Arial" pitchFamily="34" charset="0"/>
        </a:defRPr>
      </a:lvl5pPr>
      <a:lvl6pPr marL="2514663"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74"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86"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97" indent="-228606" algn="l" defTabSz="91442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vmlDrawing" Target="../drawings/vmlDrawing13.vml"/><Relationship Id="rId6" Type="http://schemas.openxmlformats.org/officeDocument/2006/relationships/image" Target="../media/image6.emf"/><Relationship Id="rId5" Type="http://schemas.openxmlformats.org/officeDocument/2006/relationships/oleObject" Target="../embeddings/oleObject13.bin"/><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vmlDrawing" Target="../drawings/vmlDrawing14.vml"/><Relationship Id="rId6" Type="http://schemas.openxmlformats.org/officeDocument/2006/relationships/image" Target="../media/image6.emf"/><Relationship Id="rId5" Type="http://schemas.openxmlformats.org/officeDocument/2006/relationships/oleObject" Target="../embeddings/oleObject14.bin"/><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vmlDrawing" Target="../drawings/vmlDrawing15.vml"/><Relationship Id="rId6" Type="http://schemas.openxmlformats.org/officeDocument/2006/relationships/image" Target="../media/image6.emf"/><Relationship Id="rId5" Type="http://schemas.openxmlformats.org/officeDocument/2006/relationships/oleObject" Target="../embeddings/oleObject15.bin"/><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34.xml"/><Relationship Id="rId2" Type="http://schemas.openxmlformats.org/officeDocument/2006/relationships/tags" Target="../tags/tag33.xml"/><Relationship Id="rId1" Type="http://schemas.openxmlformats.org/officeDocument/2006/relationships/vmlDrawing" Target="../drawings/vmlDrawing16.vml"/><Relationship Id="rId6" Type="http://schemas.openxmlformats.org/officeDocument/2006/relationships/image" Target="../media/image6.emf"/><Relationship Id="rId5" Type="http://schemas.openxmlformats.org/officeDocument/2006/relationships/oleObject" Target="../embeddings/oleObject16.bin"/><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vmlDrawing" Target="../drawings/vmlDrawing17.vml"/><Relationship Id="rId6" Type="http://schemas.openxmlformats.org/officeDocument/2006/relationships/image" Target="../media/image6.emf"/><Relationship Id="rId5" Type="http://schemas.openxmlformats.org/officeDocument/2006/relationships/oleObject" Target="../embeddings/oleObject15.bin"/><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5.vml"/><Relationship Id="rId6" Type="http://schemas.openxmlformats.org/officeDocument/2006/relationships/image" Target="../media/image6.emf"/><Relationship Id="rId5" Type="http://schemas.openxmlformats.org/officeDocument/2006/relationships/oleObject" Target="../embeddings/oleObject7.bin"/><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6.vml"/><Relationship Id="rId6" Type="http://schemas.openxmlformats.org/officeDocument/2006/relationships/image" Target="../media/image6.emf"/><Relationship Id="rId5" Type="http://schemas.openxmlformats.org/officeDocument/2006/relationships/oleObject" Target="../embeddings/oleObject8.bin"/><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7.vml"/><Relationship Id="rId6" Type="http://schemas.openxmlformats.org/officeDocument/2006/relationships/image" Target="../media/image6.emf"/><Relationship Id="rId5" Type="http://schemas.openxmlformats.org/officeDocument/2006/relationships/oleObject" Target="../embeddings/oleObject9.bin"/><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vmlDrawing" Target="../drawings/vmlDrawing8.vml"/><Relationship Id="rId6" Type="http://schemas.openxmlformats.org/officeDocument/2006/relationships/image" Target="../media/image6.emf"/><Relationship Id="rId5" Type="http://schemas.openxmlformats.org/officeDocument/2006/relationships/oleObject" Target="../embeddings/oleObject9.bin"/><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vmlDrawing" Target="../drawings/vmlDrawing9.vml"/><Relationship Id="rId6" Type="http://schemas.openxmlformats.org/officeDocument/2006/relationships/image" Target="../media/image6.emf"/><Relationship Id="rId5" Type="http://schemas.openxmlformats.org/officeDocument/2006/relationships/oleObject" Target="../embeddings/oleObject10.bin"/><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vmlDrawing" Target="../drawings/vmlDrawing10.vml"/><Relationship Id="rId6" Type="http://schemas.openxmlformats.org/officeDocument/2006/relationships/image" Target="../media/image6.emf"/><Relationship Id="rId5" Type="http://schemas.openxmlformats.org/officeDocument/2006/relationships/oleObject" Target="../embeddings/oleObject11.bin"/><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vmlDrawing" Target="../drawings/vmlDrawing11.vml"/><Relationship Id="rId6" Type="http://schemas.openxmlformats.org/officeDocument/2006/relationships/image" Target="../media/image6.emf"/><Relationship Id="rId5" Type="http://schemas.openxmlformats.org/officeDocument/2006/relationships/oleObject" Target="../embeddings/oleObject11.bin"/><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vmlDrawing" Target="../drawings/vmlDrawing12.vml"/><Relationship Id="rId6" Type="http://schemas.openxmlformats.org/officeDocument/2006/relationships/image" Target="../media/image6.emf"/><Relationship Id="rId5" Type="http://schemas.openxmlformats.org/officeDocument/2006/relationships/oleObject" Target="../embeddings/oleObject12.bin"/><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1EC4FBB-CD81-4D4C-9F59-B9083492B1AA}"/>
              </a:ext>
            </a:extLst>
          </p:cNvPr>
          <p:cNvSpPr>
            <a:spLocks noGrp="1"/>
          </p:cNvSpPr>
          <p:nvPr>
            <p:ph type="title"/>
          </p:nvPr>
        </p:nvSpPr>
        <p:spPr/>
        <p:txBody>
          <a:bodyPr/>
          <a:lstStyle/>
          <a:p>
            <a:endParaRPr lang="en-US"/>
          </a:p>
        </p:txBody>
      </p:sp>
      <p:pic>
        <p:nvPicPr>
          <p:cNvPr id="6" name="Picture 5">
            <a:extLst>
              <a:ext uri="{FF2B5EF4-FFF2-40B4-BE49-F238E27FC236}">
                <a16:creationId xmlns:a16="http://schemas.microsoft.com/office/drawing/2014/main" id="{172C79B2-CB70-4BB6-BF7D-EAE0ADF366CA}"/>
              </a:ext>
            </a:extLst>
          </p:cNvPr>
          <p:cNvPicPr>
            <a:picLocks noChangeAspect="1"/>
          </p:cNvPicPr>
          <p:nvPr/>
        </p:nvPicPr>
        <p:blipFill>
          <a:blip r:embed="rId2"/>
          <a:stretch>
            <a:fillRect/>
          </a:stretch>
        </p:blipFill>
        <p:spPr>
          <a:xfrm>
            <a:off x="0" y="3750365"/>
            <a:ext cx="12192000" cy="3107635"/>
          </a:xfrm>
          <a:prstGeom prst="rect">
            <a:avLst/>
          </a:prstGeom>
        </p:spPr>
      </p:pic>
      <p:pic>
        <p:nvPicPr>
          <p:cNvPr id="7" name="Picture 274">
            <a:extLst>
              <a:ext uri="{FF2B5EF4-FFF2-40B4-BE49-F238E27FC236}">
                <a16:creationId xmlns:a16="http://schemas.microsoft.com/office/drawing/2014/main" id="{8FD2E6FD-B366-4669-9789-DACD792DB805}"/>
              </a:ext>
            </a:extLst>
          </p:cNvPr>
          <p:cNvPicPr>
            <a:picLocks noChangeAspect="1" noChangeArrowheads="1"/>
          </p:cNvPicPr>
          <p:nvPr/>
        </p:nvPicPr>
        <p:blipFill>
          <a:blip r:embed="rId3"/>
          <a:srcRect/>
          <a:stretch>
            <a:fillRect/>
          </a:stretch>
        </p:blipFill>
        <p:spPr bwMode="auto">
          <a:xfrm>
            <a:off x="14748" y="13689"/>
            <a:ext cx="12192000" cy="3736675"/>
          </a:xfrm>
          <a:prstGeom prst="rect">
            <a:avLst/>
          </a:prstGeom>
          <a:noFill/>
          <a:ln w="9525">
            <a:noFill/>
            <a:miter lim="800000"/>
            <a:headEnd/>
            <a:tailEnd/>
          </a:ln>
          <a:effectLst/>
        </p:spPr>
      </p:pic>
      <p:sp>
        <p:nvSpPr>
          <p:cNvPr id="11" name="TextBox 10">
            <a:extLst>
              <a:ext uri="{FF2B5EF4-FFF2-40B4-BE49-F238E27FC236}">
                <a16:creationId xmlns:a16="http://schemas.microsoft.com/office/drawing/2014/main" id="{3A02EFBA-9AC8-47E8-9102-A202C0B9CC3A}"/>
              </a:ext>
            </a:extLst>
          </p:cNvPr>
          <p:cNvSpPr txBox="1"/>
          <p:nvPr/>
        </p:nvSpPr>
        <p:spPr>
          <a:xfrm>
            <a:off x="3323303" y="278747"/>
            <a:ext cx="6105832" cy="1200329"/>
          </a:xfrm>
          <a:prstGeom prst="rect">
            <a:avLst/>
          </a:prstGeom>
          <a:noFill/>
        </p:spPr>
        <p:txBody>
          <a:bodyPr wrap="square">
            <a:spAutoFit/>
          </a:bodyPr>
          <a:lstStyle/>
          <a:p>
            <a:pPr algn="ctr"/>
            <a:r>
              <a:rPr lang="en-US" sz="2400" b="1" dirty="0">
                <a:highlight>
                  <a:srgbClr val="FFFF00"/>
                </a:highlight>
                <a:latin typeface="Arial" pitchFamily="34" charset="0"/>
                <a:cs typeface="Arial" pitchFamily="34" charset="0"/>
              </a:rPr>
              <a:t>ADANI -  CEMENT  </a:t>
            </a:r>
          </a:p>
          <a:p>
            <a:pPr algn="ctr"/>
            <a:endParaRPr lang="en-US" sz="2400" b="1" dirty="0">
              <a:highlight>
                <a:srgbClr val="FFFF00"/>
              </a:highlight>
              <a:latin typeface="Arial" pitchFamily="34" charset="0"/>
              <a:cs typeface="Arial" pitchFamily="34" charset="0"/>
            </a:endParaRPr>
          </a:p>
          <a:p>
            <a:pPr algn="ctr"/>
            <a:r>
              <a:rPr lang="en-US" sz="2400" b="1" dirty="0">
                <a:highlight>
                  <a:srgbClr val="FFFF00"/>
                </a:highlight>
                <a:latin typeface="Arial" pitchFamily="34" charset="0"/>
                <a:cs typeface="Arial" pitchFamily="34" charset="0"/>
              </a:rPr>
              <a:t>AMBUJA CEMENT Ltd -  ROPAR</a:t>
            </a:r>
          </a:p>
        </p:txBody>
      </p:sp>
    </p:spTree>
    <p:extLst>
      <p:ext uri="{BB962C8B-B14F-4D97-AF65-F5344CB8AC3E}">
        <p14:creationId xmlns:p14="http://schemas.microsoft.com/office/powerpoint/2010/main" val="136671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7589"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10</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Energy Saving Projects </a:t>
            </a:r>
          </a:p>
        </p:txBody>
      </p:sp>
      <p:sp>
        <p:nvSpPr>
          <p:cNvPr id="12" name="Text Placeholder 1"/>
          <p:cNvSpPr txBox="1">
            <a:spLocks/>
          </p:cNvSpPr>
          <p:nvPr/>
        </p:nvSpPr>
        <p:spPr>
          <a:xfrm>
            <a:off x="404949" y="1071578"/>
            <a:ext cx="11207931" cy="1736936"/>
          </a:xfrm>
          <a:prstGeom prst="rect">
            <a:avLst/>
          </a:prstGeom>
          <a:solidFill>
            <a:schemeClr val="accent2">
              <a:lumMod val="20000"/>
              <a:lumOff val="80000"/>
            </a:schemeClr>
          </a:solidFill>
          <a:ln>
            <a:noFill/>
          </a:ln>
        </p:spPr>
        <p:txBody>
          <a:bodyPr/>
          <a:lstStyle/>
          <a:p>
            <a:pPr marL="269882" marR="0" lvl="0" indent="-174629" algn="l" defTabSz="914423" rtl="0" eaLnBrk="1" fontAlgn="auto" latinLnBrk="0" hangingPunct="1">
              <a:lnSpc>
                <a:spcPct val="100000"/>
              </a:lnSpc>
              <a:spcBef>
                <a:spcPts val="576"/>
              </a:spcBef>
              <a:spcAft>
                <a:spcPts val="0"/>
              </a:spcAft>
              <a:buClr>
                <a:srgbClr val="FF1100"/>
              </a:buClr>
              <a:buSzTx/>
              <a:tabLst/>
              <a:defRPr/>
            </a:pPr>
            <a:r>
              <a:rPr kumimoji="0" lang="en-IN" sz="2400" b="0" i="0" u="none" strike="noStrike" kern="1200" cap="none" spc="0" normalizeH="0" baseline="0" noProof="0" dirty="0">
                <a:ln>
                  <a:noFill/>
                </a:ln>
                <a:solidFill>
                  <a:schemeClr val="tx1"/>
                </a:solidFill>
                <a:effectLst/>
                <a:uLnTx/>
                <a:uFillTx/>
                <a:latin typeface="Verdana" pitchFamily="34" charset="0"/>
                <a:ea typeface="+mn-ea"/>
                <a:cs typeface="Arial" pitchFamily="34" charset="0"/>
              </a:rPr>
              <a:t> </a:t>
            </a:r>
            <a:r>
              <a:rPr kumimoji="0" lang="en-IN" sz="2000" b="1" i="0" u="none" strike="noStrike" kern="1200" cap="none" spc="0" normalizeH="0" baseline="0" noProof="0" dirty="0">
                <a:ln>
                  <a:noFill/>
                </a:ln>
                <a:solidFill>
                  <a:schemeClr val="tx1"/>
                </a:solidFill>
                <a:uLnTx/>
                <a:uFillTx/>
                <a:ea typeface="+mn-ea"/>
                <a:cs typeface="Arial" pitchFamily="34" charset="0"/>
              </a:rPr>
              <a:t>Replacement of APH module of Boiler # 02 </a:t>
            </a:r>
          </a:p>
          <a:p>
            <a:pPr marL="269882" marR="0" lvl="0" indent="-174629" algn="l" defTabSz="914423" rtl="0" eaLnBrk="1" fontAlgn="auto" latinLnBrk="0" hangingPunct="1">
              <a:lnSpc>
                <a:spcPct val="100000"/>
              </a:lnSpc>
              <a:spcBef>
                <a:spcPts val="576"/>
              </a:spcBef>
              <a:spcAft>
                <a:spcPts val="0"/>
              </a:spcAft>
              <a:buClr>
                <a:srgbClr val="FF1100"/>
              </a:buClr>
              <a:buSzTx/>
              <a:tabLst/>
              <a:defRPr/>
            </a:pPr>
            <a:endParaRPr kumimoji="0" lang="en-IN" sz="2000" b="1" i="0" u="none" strike="noStrike" kern="1200" cap="none" spc="0" normalizeH="0" baseline="0" noProof="0" dirty="0">
              <a:ln>
                <a:noFill/>
              </a:ln>
              <a:solidFill>
                <a:schemeClr val="tx1"/>
              </a:solidFill>
              <a:uLnTx/>
              <a:uFillTx/>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tabLst/>
              <a:defRPr/>
            </a:pPr>
            <a:r>
              <a:rPr kumimoji="0" lang="en-IN" sz="2000" b="0" i="0" u="none" strike="noStrike" kern="1200" cap="none" spc="0" normalizeH="0" baseline="0" noProof="0" dirty="0">
                <a:ln>
                  <a:noFill/>
                </a:ln>
                <a:solidFill>
                  <a:schemeClr val="tx1"/>
                </a:solidFill>
                <a:uLnTx/>
                <a:uFillTx/>
                <a:ea typeface="+mn-ea"/>
                <a:cs typeface="Arial" pitchFamily="34" charset="0"/>
              </a:rPr>
              <a:t>  Due to short circuit of combustion air and flue</a:t>
            </a:r>
            <a:r>
              <a:rPr kumimoji="0" lang="en-IN" sz="2000" b="0" i="0" u="none" strike="noStrike" kern="1200" cap="none" spc="0" normalizeH="0" noProof="0" dirty="0">
                <a:ln>
                  <a:noFill/>
                </a:ln>
                <a:solidFill>
                  <a:schemeClr val="tx1"/>
                </a:solidFill>
                <a:uLnTx/>
                <a:uFillTx/>
                <a:ea typeface="+mn-ea"/>
                <a:cs typeface="Arial" pitchFamily="34" charset="0"/>
              </a:rPr>
              <a:t> </a:t>
            </a:r>
            <a:r>
              <a:rPr kumimoji="0" lang="en-IN" sz="2000" b="0" i="0" u="none" strike="noStrike" kern="1200" cap="none" spc="0" normalizeH="0" baseline="0" noProof="0" dirty="0">
                <a:ln>
                  <a:noFill/>
                </a:ln>
                <a:solidFill>
                  <a:schemeClr val="tx1"/>
                </a:solidFill>
                <a:uLnTx/>
                <a:uFillTx/>
                <a:ea typeface="+mn-ea"/>
                <a:cs typeface="Arial" pitchFamily="34" charset="0"/>
              </a:rPr>
              <a:t>gas we are losing approx 1 % of thermal efficiency</a:t>
            </a:r>
            <a:r>
              <a:rPr kumimoji="0" lang="en-IN" sz="2000" b="0" i="0" u="none" strike="noStrike" kern="1200" cap="none" spc="0" normalizeH="0" noProof="0" dirty="0">
                <a:ln>
                  <a:noFill/>
                </a:ln>
                <a:solidFill>
                  <a:schemeClr val="tx1"/>
                </a:solidFill>
                <a:uLnTx/>
                <a:uFillTx/>
                <a:ea typeface="+mn-ea"/>
                <a:cs typeface="Arial" pitchFamily="34" charset="0"/>
              </a:rPr>
              <a:t> </a:t>
            </a:r>
            <a:r>
              <a:rPr kumimoji="0" lang="en-IN" sz="2000" b="0" i="0" u="none" strike="noStrike" kern="1200" cap="none" spc="0" normalizeH="0" baseline="0" noProof="0" dirty="0">
                <a:ln>
                  <a:noFill/>
                </a:ln>
                <a:solidFill>
                  <a:schemeClr val="tx1"/>
                </a:solidFill>
                <a:uLnTx/>
                <a:uFillTx/>
                <a:ea typeface="+mn-ea"/>
                <a:cs typeface="Arial" pitchFamily="34" charset="0"/>
              </a:rPr>
              <a:t>in boiler &amp; consuming 25 KW more power in boiler fans. </a:t>
            </a:r>
          </a:p>
          <a:p>
            <a:pPr marL="269882" marR="0" lvl="0" indent="-174629" algn="l" defTabSz="914423" rtl="0" eaLnBrk="1" fontAlgn="auto" latinLnBrk="0" hangingPunct="1">
              <a:lnSpc>
                <a:spcPct val="100000"/>
              </a:lnSpc>
              <a:spcBef>
                <a:spcPts val="576"/>
              </a:spcBef>
              <a:spcAft>
                <a:spcPts val="0"/>
              </a:spcAft>
              <a:buClr>
                <a:srgbClr val="FF1100"/>
              </a:buClr>
              <a:buSzTx/>
              <a:tabLst/>
              <a:defRPr/>
            </a:pPr>
            <a:endParaRPr lang="en-IN" sz="2000" dirty="0">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tabLst/>
              <a:defRPr/>
            </a:pPr>
            <a:endParaRPr kumimoji="0" lang="en-IN" sz="2000" i="0" u="none" strike="noStrike" kern="1200" cap="none" spc="0" normalizeH="0" baseline="0" noProof="0" dirty="0">
              <a:ln>
                <a:noFill/>
              </a:ln>
              <a:uLnTx/>
              <a:uFillTx/>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buFont typeface="Arial" pitchFamily="34" charset="0"/>
              <a:buChar char="•"/>
              <a:tabLst/>
              <a:defRPr/>
            </a:pPr>
            <a:endParaRPr kumimoji="0" lang="en-IN" sz="2000" b="0" i="0" u="none" strike="noStrike" kern="1200" cap="none" spc="0" normalizeH="0" baseline="0" noProof="0" dirty="0">
              <a:ln>
                <a:noFill/>
              </a:ln>
              <a:solidFill>
                <a:schemeClr val="tx1"/>
              </a:solidFill>
              <a:uLnTx/>
              <a:uFillTx/>
              <a:ea typeface="+mn-ea"/>
              <a:cs typeface="Arial" pitchFamily="34" charset="0"/>
            </a:endParaRPr>
          </a:p>
        </p:txBody>
      </p:sp>
      <p:sp>
        <p:nvSpPr>
          <p:cNvPr id="7" name="Text Placeholder 1">
            <a:extLst>
              <a:ext uri="{FF2B5EF4-FFF2-40B4-BE49-F238E27FC236}">
                <a16:creationId xmlns:a16="http://schemas.microsoft.com/office/drawing/2014/main" id="{5036BDF8-8CD3-4B5C-A132-AB7614BD507E}"/>
              </a:ext>
            </a:extLst>
          </p:cNvPr>
          <p:cNvSpPr txBox="1">
            <a:spLocks/>
          </p:cNvSpPr>
          <p:nvPr/>
        </p:nvSpPr>
        <p:spPr>
          <a:xfrm>
            <a:off x="403120" y="3341482"/>
            <a:ext cx="11209759" cy="2089633"/>
          </a:xfrm>
          <a:prstGeom prst="rect">
            <a:avLst/>
          </a:prstGeom>
          <a:solidFill>
            <a:schemeClr val="accent2">
              <a:lumMod val="20000"/>
              <a:lumOff val="80000"/>
            </a:schemeClr>
          </a:solidFill>
          <a:ln>
            <a:noFill/>
          </a:ln>
        </p:spPr>
        <p:txBody>
          <a:bodyPr/>
          <a:lstStyle/>
          <a:p>
            <a:pPr marL="269882" lvl="0" indent="-174629" defTabSz="914423">
              <a:spcBef>
                <a:spcPts val="576"/>
              </a:spcBef>
              <a:buClr>
                <a:srgbClr val="FF1100"/>
              </a:buClr>
            </a:pPr>
            <a:r>
              <a:rPr kumimoji="0" lang="en-IN" sz="2400" b="0" i="0" u="none" strike="noStrike" kern="1200" cap="none" spc="0" normalizeH="0" baseline="0" noProof="0" dirty="0">
                <a:ln>
                  <a:noFill/>
                </a:ln>
                <a:solidFill>
                  <a:schemeClr val="tx1"/>
                </a:solidFill>
                <a:effectLst/>
                <a:uLnTx/>
                <a:uFillTx/>
                <a:latin typeface="Verdana" pitchFamily="34" charset="0"/>
                <a:ea typeface="+mn-ea"/>
                <a:cs typeface="Arial" pitchFamily="34" charset="0"/>
              </a:rPr>
              <a:t> R</a:t>
            </a:r>
            <a:r>
              <a:rPr lang="en-IN" sz="2000" b="1" dirty="0"/>
              <a:t>educe energy consumption in  Compressor:</a:t>
            </a:r>
            <a:endParaRPr kumimoji="0" lang="en-IN" sz="2000" b="1" i="0" u="none" strike="noStrike" kern="1200" cap="none" spc="0" normalizeH="0" baseline="0" noProof="0" dirty="0">
              <a:ln>
                <a:noFill/>
              </a:ln>
              <a:solidFill>
                <a:schemeClr val="tx1"/>
              </a:solidFill>
              <a:uLnTx/>
              <a:uFillTx/>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tabLst/>
              <a:defRPr/>
            </a:pPr>
            <a:endParaRPr kumimoji="0" lang="en-IN" sz="2000" b="1" i="0" u="none" strike="noStrike" kern="1200" cap="none" spc="0" normalizeH="0" baseline="0" noProof="0" dirty="0">
              <a:ln>
                <a:noFill/>
              </a:ln>
              <a:solidFill>
                <a:schemeClr val="tx1"/>
              </a:solidFill>
              <a:uLnTx/>
              <a:uFillTx/>
              <a:ea typeface="+mn-ea"/>
              <a:cs typeface="Arial" pitchFamily="34" charset="0"/>
            </a:endParaRPr>
          </a:p>
          <a:p>
            <a:pPr marL="269882" lvl="0" indent="-174629" defTabSz="914423">
              <a:spcBef>
                <a:spcPts val="576"/>
              </a:spcBef>
              <a:buClr>
                <a:srgbClr val="FF1100"/>
              </a:buClr>
            </a:pPr>
            <a:r>
              <a:rPr lang="en-IN" sz="2000" dirty="0"/>
              <a:t>Compressor No-5 in CPP ( with VFD) Power Cons.(Replaced element in Jan 21) :1250 kWh/24 hrs</a:t>
            </a:r>
          </a:p>
          <a:p>
            <a:pPr marL="269882" lvl="0" indent="-174629" defTabSz="914423">
              <a:spcBef>
                <a:spcPts val="576"/>
              </a:spcBef>
              <a:buClr>
                <a:srgbClr val="FF1100"/>
              </a:buClr>
            </a:pPr>
            <a:r>
              <a:rPr lang="en-IN" sz="2000" dirty="0"/>
              <a:t>Compressor (without VFD) Power Cons. :- 1850 kWh/24 hrs</a:t>
            </a:r>
            <a:endParaRPr lang="en-IN" sz="2000" dirty="0">
              <a:cs typeface="Arial" pitchFamily="34" charset="0"/>
            </a:endParaRPr>
          </a:p>
        </p:txBody>
      </p:sp>
    </p:spTree>
    <p:extLst>
      <p:ext uri="{BB962C8B-B14F-4D97-AF65-F5344CB8AC3E}">
        <p14:creationId xmlns:p14="http://schemas.microsoft.com/office/powerpoint/2010/main" val="2732516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20661"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11</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Energy Saving Projects </a:t>
            </a:r>
          </a:p>
        </p:txBody>
      </p:sp>
      <p:sp>
        <p:nvSpPr>
          <p:cNvPr id="12" name="Text Placeholder 1"/>
          <p:cNvSpPr txBox="1">
            <a:spLocks/>
          </p:cNvSpPr>
          <p:nvPr/>
        </p:nvSpPr>
        <p:spPr>
          <a:xfrm>
            <a:off x="404949" y="912553"/>
            <a:ext cx="11207931" cy="2480006"/>
          </a:xfrm>
          <a:prstGeom prst="rect">
            <a:avLst/>
          </a:prstGeom>
          <a:solidFill>
            <a:schemeClr val="accent2">
              <a:lumMod val="20000"/>
              <a:lumOff val="80000"/>
            </a:schemeClr>
          </a:solidFill>
          <a:ln>
            <a:noFill/>
          </a:ln>
        </p:spPr>
        <p:txBody>
          <a:bodyPr/>
          <a:lstStyle/>
          <a:p>
            <a:pPr marL="269882" lvl="0" indent="-174629" defTabSz="914423">
              <a:spcBef>
                <a:spcPts val="576"/>
              </a:spcBef>
              <a:buClr>
                <a:srgbClr val="FF1100"/>
              </a:buClr>
            </a:pPr>
            <a:r>
              <a:rPr kumimoji="0" lang="en-IN" sz="2000" b="0" i="0" u="none" strike="noStrike" kern="1200" cap="none" spc="0" normalizeH="0" baseline="0" noProof="0" dirty="0">
                <a:ln>
                  <a:noFill/>
                </a:ln>
                <a:solidFill>
                  <a:schemeClr val="tx1"/>
                </a:solidFill>
                <a:effectLst/>
                <a:uLnTx/>
                <a:uFillTx/>
                <a:latin typeface="Verdana" pitchFamily="34" charset="0"/>
                <a:ea typeface="+mn-ea"/>
                <a:cs typeface="Arial" pitchFamily="34" charset="0"/>
              </a:rPr>
              <a:t> R</a:t>
            </a:r>
            <a:r>
              <a:rPr lang="en-IN" b="1" dirty="0"/>
              <a:t>educe energy consumption in  FAD :</a:t>
            </a:r>
            <a:endParaRPr kumimoji="0" lang="en-IN" b="1" i="0" u="none" strike="noStrike" kern="1200" cap="none" spc="0" normalizeH="0" baseline="0" noProof="0" dirty="0">
              <a:ln>
                <a:noFill/>
              </a:ln>
              <a:solidFill>
                <a:schemeClr val="tx1"/>
              </a:solidFill>
              <a:uLnTx/>
              <a:uFillTx/>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tabLst/>
              <a:defRPr/>
            </a:pPr>
            <a:endParaRPr kumimoji="0" lang="en-IN" b="1" i="0" u="none" strike="noStrike" kern="1200" cap="none" spc="0" normalizeH="0" baseline="0" noProof="0" dirty="0">
              <a:ln>
                <a:noFill/>
              </a:ln>
              <a:solidFill>
                <a:schemeClr val="tx1"/>
              </a:solidFill>
              <a:uLnTx/>
              <a:uFillTx/>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SzTx/>
              <a:buFont typeface="Arial" pitchFamily="34" charset="0"/>
              <a:buChar char="•"/>
              <a:tabLst/>
              <a:defRPr/>
            </a:pPr>
            <a:r>
              <a:rPr kumimoji="0" lang="en-IN" b="0" i="0" u="none" strike="noStrike" kern="1200" cap="none" spc="0" normalizeH="0" baseline="0" noProof="0" dirty="0">
                <a:ln>
                  <a:noFill/>
                </a:ln>
                <a:solidFill>
                  <a:schemeClr val="tx1"/>
                </a:solidFill>
                <a:uLnTx/>
                <a:uFillTx/>
                <a:ea typeface="+mn-ea"/>
                <a:cs typeface="Arial" pitchFamily="34" charset="0"/>
              </a:rPr>
              <a:t>Installation</a:t>
            </a:r>
            <a:r>
              <a:rPr lang="en-IN" baseline="0" dirty="0">
                <a:cs typeface="Arial" pitchFamily="34" charset="0"/>
              </a:rPr>
              <a:t>n</a:t>
            </a:r>
            <a:r>
              <a:rPr lang="en-IN" dirty="0">
                <a:cs typeface="Arial" pitchFamily="34" charset="0"/>
              </a:rPr>
              <a:t> of VFD in FD Fans </a:t>
            </a:r>
          </a:p>
          <a:p>
            <a:pPr marL="269882" marR="0" lvl="0" indent="-174629" algn="l" defTabSz="914423" rtl="0" eaLnBrk="1" fontAlgn="auto" latinLnBrk="0" hangingPunct="1">
              <a:lnSpc>
                <a:spcPct val="100000"/>
              </a:lnSpc>
              <a:spcBef>
                <a:spcPts val="576"/>
              </a:spcBef>
              <a:spcAft>
                <a:spcPts val="0"/>
              </a:spcAft>
              <a:buSzTx/>
              <a:buFont typeface="Arial" pitchFamily="34" charset="0"/>
              <a:buChar char="•"/>
              <a:tabLst/>
              <a:defRPr/>
            </a:pPr>
            <a:r>
              <a:rPr kumimoji="0" lang="en-IN" b="0" i="0" u="none" strike="noStrike" kern="1200" cap="none" spc="0" normalizeH="0" baseline="0" noProof="0" dirty="0">
                <a:ln>
                  <a:noFill/>
                </a:ln>
                <a:solidFill>
                  <a:schemeClr val="tx1"/>
                </a:solidFill>
                <a:uLnTx/>
                <a:uFillTx/>
                <a:ea typeface="+mn-ea"/>
                <a:cs typeface="Arial" pitchFamily="34" charset="0"/>
              </a:rPr>
              <a:t>Process Optimisation </a:t>
            </a:r>
            <a:endParaRPr lang="en-IN" dirty="0">
              <a:cs typeface="Arial" pitchFamily="34" charset="0"/>
            </a:endParaRPr>
          </a:p>
          <a:p>
            <a:pPr>
              <a:buFont typeface="Arial" pitchFamily="34" charset="0"/>
              <a:buChar char="•"/>
            </a:pPr>
            <a:r>
              <a:rPr lang="en-IN" dirty="0"/>
              <a:t>  Specific power consumption / MT dry fly ash in 2021 :- 8.2 kWh. </a:t>
            </a:r>
          </a:p>
          <a:p>
            <a:r>
              <a:rPr lang="en-IN" dirty="0"/>
              <a:t>   Total production of dry fly ash :-197272 MT.</a:t>
            </a:r>
          </a:p>
          <a:p>
            <a:pPr>
              <a:buFont typeface="Arial" pitchFamily="34" charset="0"/>
              <a:buChar char="•"/>
            </a:pPr>
            <a:r>
              <a:rPr lang="en-IN" dirty="0"/>
              <a:t>   Specific power consumption / MT dry fly ash in 2020 :- 9.2 kWh.</a:t>
            </a:r>
            <a:endParaRPr kumimoji="0" lang="en-IN" b="0" i="0" u="none" strike="noStrike" kern="1200" cap="none" spc="0" normalizeH="0" baseline="0" noProof="0" dirty="0">
              <a:ln>
                <a:noFill/>
              </a:ln>
              <a:solidFill>
                <a:schemeClr val="tx1"/>
              </a:solidFill>
              <a:uLnTx/>
              <a:uFillTx/>
              <a:ea typeface="+mn-ea"/>
              <a:cs typeface="Arial" pitchFamily="34" charset="0"/>
            </a:endParaRPr>
          </a:p>
        </p:txBody>
      </p:sp>
      <p:sp>
        <p:nvSpPr>
          <p:cNvPr id="9" name="Text Placeholder 1">
            <a:extLst>
              <a:ext uri="{FF2B5EF4-FFF2-40B4-BE49-F238E27FC236}">
                <a16:creationId xmlns:a16="http://schemas.microsoft.com/office/drawing/2014/main" id="{620D944F-2111-4237-9A5C-06E53A9FD872}"/>
              </a:ext>
            </a:extLst>
          </p:cNvPr>
          <p:cNvSpPr txBox="1">
            <a:spLocks/>
          </p:cNvSpPr>
          <p:nvPr/>
        </p:nvSpPr>
        <p:spPr>
          <a:xfrm>
            <a:off x="404949" y="3427998"/>
            <a:ext cx="11207931" cy="2873406"/>
          </a:xfrm>
          <a:prstGeom prst="rect">
            <a:avLst/>
          </a:prstGeom>
          <a:solidFill>
            <a:schemeClr val="accent2">
              <a:lumMod val="20000"/>
              <a:lumOff val="80000"/>
            </a:schemeClr>
          </a:solidFill>
          <a:ln>
            <a:noFill/>
          </a:ln>
        </p:spPr>
        <p:txBody>
          <a:bodyPr/>
          <a:lstStyle/>
          <a:p>
            <a:pPr marL="269882" lvl="0" indent="-174629" defTabSz="914423">
              <a:spcBef>
                <a:spcPts val="576"/>
              </a:spcBef>
              <a:buClr>
                <a:srgbClr val="FF1100"/>
              </a:buClr>
            </a:pPr>
            <a:r>
              <a:rPr lang="en-IN" sz="2000" b="1" dirty="0">
                <a:cs typeface="Arial" pitchFamily="34" charset="0"/>
              </a:rPr>
              <a:t>Biomass in Place of Coal for Power Generation:</a:t>
            </a:r>
            <a:r>
              <a:rPr lang="en-IN" sz="2400" dirty="0">
                <a:latin typeface="Verdana" pitchFamily="34" charset="0"/>
                <a:cs typeface="Arial" pitchFamily="34" charset="0"/>
              </a:rPr>
              <a:t> </a:t>
            </a:r>
          </a:p>
          <a:p>
            <a:pPr marL="269882" lvl="0" indent="-174629" defTabSz="914423">
              <a:spcBef>
                <a:spcPts val="576"/>
              </a:spcBef>
              <a:buClr>
                <a:srgbClr val="FF1100"/>
              </a:buClr>
            </a:pPr>
            <a:endParaRPr kumimoji="0" lang="en-IN" sz="2000" b="1" i="0" u="none" strike="noStrike" kern="1200" cap="none" spc="0" normalizeH="0" baseline="0" noProof="0" dirty="0">
              <a:ln>
                <a:noFill/>
              </a:ln>
              <a:solidFill>
                <a:schemeClr val="tx1"/>
              </a:solidFill>
              <a:uLnTx/>
              <a:uFillTx/>
              <a:ea typeface="+mn-ea"/>
              <a:cs typeface="Arial" pitchFamily="34" charset="0"/>
            </a:endParaRPr>
          </a:p>
          <a:p>
            <a:pPr marL="179388" indent="-179388" fontAlgn="ctr">
              <a:buFont typeface="Arial" pitchFamily="34" charset="0"/>
              <a:buChar char="•"/>
            </a:pPr>
            <a:r>
              <a:rPr lang="en-US" sz="2000" dirty="0">
                <a:latin typeface="Arial" pitchFamily="34" charset="0"/>
                <a:cs typeface="Arial" pitchFamily="34" charset="0"/>
              </a:rPr>
              <a:t>To substitute costly market coal with biomass fuels,</a:t>
            </a:r>
          </a:p>
          <a:p>
            <a:pPr marL="179388" indent="-179388" fontAlgn="ctr">
              <a:buFont typeface="Arial" pitchFamily="34" charset="0"/>
              <a:buChar char="•"/>
            </a:pPr>
            <a:r>
              <a:rPr lang="en-US" sz="2000" dirty="0">
                <a:latin typeface="Arial" pitchFamily="34" charset="0"/>
                <a:cs typeface="Arial" pitchFamily="34" charset="0"/>
              </a:rPr>
              <a:t>To have annual biomass procurement calendar with strong network of suppliers. </a:t>
            </a:r>
          </a:p>
          <a:p>
            <a:pPr marL="179388" indent="-179388" fontAlgn="ctr">
              <a:buFont typeface="Arial" pitchFamily="34" charset="0"/>
              <a:buChar char="•"/>
            </a:pPr>
            <a:r>
              <a:rPr lang="en-US" sz="2000" dirty="0">
                <a:latin typeface="Arial" pitchFamily="34" charset="0"/>
                <a:cs typeface="Arial" pitchFamily="34" charset="0"/>
              </a:rPr>
              <a:t>Optimization of operational and maintenance practices.</a:t>
            </a:r>
          </a:p>
          <a:p>
            <a:pPr marL="179388" indent="-179388" fontAlgn="ctr">
              <a:buFont typeface="Arial" pitchFamily="34" charset="0"/>
              <a:buChar char="•"/>
            </a:pPr>
            <a:r>
              <a:rPr lang="en-US" sz="2000" dirty="0">
                <a:latin typeface="Arial" pitchFamily="34" charset="0"/>
                <a:cs typeface="Arial" pitchFamily="34" charset="0"/>
              </a:rPr>
              <a:t>Develop &amp; optimize biomass feeding and combustion system with innovativeness &amp; creativeness.</a:t>
            </a:r>
          </a:p>
          <a:p>
            <a:pPr marL="179388" indent="-179388" fontAlgn="ctr">
              <a:buFont typeface="Arial" pitchFamily="34" charset="0"/>
              <a:buChar char="•"/>
            </a:pPr>
            <a:r>
              <a:rPr lang="en-US" sz="2000" dirty="0">
                <a:latin typeface="Arial" pitchFamily="34" charset="0"/>
                <a:cs typeface="Arial" pitchFamily="34" charset="0"/>
              </a:rPr>
              <a:t>We have been able to utilize 50% Biomass in Power Generation. </a:t>
            </a:r>
          </a:p>
        </p:txBody>
      </p:sp>
    </p:spTree>
    <p:extLst>
      <p:ext uri="{BB962C8B-B14F-4D97-AF65-F5344CB8AC3E}">
        <p14:creationId xmlns:p14="http://schemas.microsoft.com/office/powerpoint/2010/main" val="2732516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39058" name="think-cell Slide" r:id="rId5" imgW="360" imgH="360" progId="">
                  <p:embed/>
                </p:oleObj>
              </mc:Choice>
              <mc:Fallback>
                <p:oleObj name="think-cell Slide" r:id="rId5" imgW="360" imgH="360" progId="">
                  <p:embed/>
                  <p:pic>
                    <p:nvPicPr>
                      <p:cNvPr id="6" name="Object 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12</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rPr>
              <a:t>Installation of Fly Ash Dryer . </a:t>
            </a:r>
            <a:endParaRPr lang="en-US" sz="1800" b="1" dirty="0">
              <a:solidFill>
                <a:srgbClr val="0070C0"/>
              </a:solidFill>
              <a:latin typeface="Arial" pitchFamily="34" charset="0"/>
              <a:ea typeface="+mn-ea"/>
            </a:endParaRPr>
          </a:p>
        </p:txBody>
      </p:sp>
      <p:sp>
        <p:nvSpPr>
          <p:cNvPr id="7" name="TextBox 6"/>
          <p:cNvSpPr txBox="1"/>
          <p:nvPr/>
        </p:nvSpPr>
        <p:spPr>
          <a:xfrm>
            <a:off x="431075" y="979714"/>
            <a:ext cx="11547566" cy="2308324"/>
          </a:xfrm>
          <a:prstGeom prst="rect">
            <a:avLst/>
          </a:prstGeom>
          <a:solidFill>
            <a:schemeClr val="accent1">
              <a:lumMod val="20000"/>
              <a:lumOff val="80000"/>
            </a:schemeClr>
          </a:solidFill>
        </p:spPr>
        <p:txBody>
          <a:bodyPr wrap="square" rtlCol="0">
            <a:spAutoFit/>
          </a:bodyPr>
          <a:lstStyle/>
          <a:p>
            <a:pPr>
              <a:buFont typeface="Arial" pitchFamily="34" charset="0"/>
              <a:buChar char="•"/>
            </a:pPr>
            <a:r>
              <a:rPr lang="en-US" dirty="0">
                <a:latin typeface="Arial" pitchFamily="34" charset="0"/>
                <a:cs typeface="Arial" pitchFamily="34" charset="0"/>
              </a:rPr>
              <a:t>There is scarcity of Dry Fly Ash which will aggravate in coming years. </a:t>
            </a:r>
          </a:p>
          <a:p>
            <a:pPr>
              <a:buFont typeface="Arial" pitchFamily="34" charset="0"/>
              <a:buChar char="•"/>
            </a:pPr>
            <a:r>
              <a:rPr lang="en-US" dirty="0">
                <a:latin typeface="Arial" pitchFamily="34" charset="0"/>
                <a:cs typeface="Arial" pitchFamily="34" charset="0"/>
              </a:rPr>
              <a:t> Industry has planned to install Fly Ash Dryer to use abundant amount of Wet Ash available in Dykes. </a:t>
            </a:r>
          </a:p>
          <a:p>
            <a:pPr>
              <a:buFont typeface="Arial" pitchFamily="34" charset="0"/>
              <a:buChar char="•"/>
            </a:pPr>
            <a:r>
              <a:rPr lang="en-US" dirty="0">
                <a:latin typeface="Arial" pitchFamily="34" charset="0"/>
                <a:cs typeface="Arial" pitchFamily="34" charset="0"/>
              </a:rPr>
              <a:t> It will help us in increasing Fly Ash Consumption in Cement thus lowering Clinker Factor. </a:t>
            </a:r>
          </a:p>
          <a:p>
            <a:pPr>
              <a:buFont typeface="Arial" pitchFamily="34" charset="0"/>
              <a:buChar char="•"/>
            </a:pPr>
            <a:r>
              <a:rPr lang="en-US" dirty="0">
                <a:latin typeface="Arial" pitchFamily="34" charset="0"/>
                <a:cs typeface="Arial" pitchFamily="34" charset="0"/>
              </a:rPr>
              <a:t> Firstly, it is an Environment Friendly Project as lesser clinker factor will lead to reduced Carbon footprints   </a:t>
            </a:r>
          </a:p>
          <a:p>
            <a:r>
              <a:rPr lang="en-US" dirty="0">
                <a:latin typeface="Arial" pitchFamily="34" charset="0"/>
                <a:cs typeface="Arial" pitchFamily="34" charset="0"/>
              </a:rPr>
              <a:t>  produced during generation of Clinker.</a:t>
            </a:r>
          </a:p>
          <a:p>
            <a:pPr>
              <a:buFont typeface="Arial" pitchFamily="34" charset="0"/>
              <a:buChar char="•"/>
            </a:pPr>
            <a:r>
              <a:rPr lang="en-US" dirty="0">
                <a:latin typeface="Arial" pitchFamily="34" charset="0"/>
                <a:cs typeface="Arial" pitchFamily="34" charset="0"/>
              </a:rPr>
              <a:t> Further Wet Ash in Dykes is a hazardous material which will be consumed by industry. </a:t>
            </a:r>
          </a:p>
          <a:p>
            <a:pPr>
              <a:buFont typeface="Arial" pitchFamily="34" charset="0"/>
              <a:buChar char="•"/>
            </a:pPr>
            <a:r>
              <a:rPr lang="en-US" dirty="0">
                <a:latin typeface="Arial" pitchFamily="34" charset="0"/>
                <a:cs typeface="Arial" pitchFamily="34" charset="0"/>
              </a:rPr>
              <a:t> Increased Fly Ash in Cement Grinding Process will also help in reducing Specific Electrical Energy  </a:t>
            </a:r>
          </a:p>
          <a:p>
            <a:r>
              <a:rPr lang="en-US" dirty="0">
                <a:latin typeface="Arial" pitchFamily="34" charset="0"/>
                <a:cs typeface="Arial" pitchFamily="34" charset="0"/>
              </a:rPr>
              <a:t>  Consumption as clinker is harder to Grind.  </a:t>
            </a:r>
          </a:p>
        </p:txBody>
      </p:sp>
    </p:spTree>
    <p:extLst>
      <p:ext uri="{BB962C8B-B14F-4D97-AF65-F5344CB8AC3E}">
        <p14:creationId xmlns:p14="http://schemas.microsoft.com/office/powerpoint/2010/main" val="798443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2469"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13</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Energy Consumption 2020-21  Vs 2021-22     </a:t>
            </a:r>
          </a:p>
        </p:txBody>
      </p:sp>
      <p:graphicFrame>
        <p:nvGraphicFramePr>
          <p:cNvPr id="7" name="Table 6"/>
          <p:cNvGraphicFramePr>
            <a:graphicFrameLocks noGrp="1"/>
          </p:cNvGraphicFramePr>
          <p:nvPr>
            <p:extLst>
              <p:ext uri="{D42A27DB-BD31-4B8C-83A1-F6EECF244321}">
                <p14:modId xmlns:p14="http://schemas.microsoft.com/office/powerpoint/2010/main" val="3769427587"/>
              </p:ext>
            </p:extLst>
          </p:nvPr>
        </p:nvGraphicFramePr>
        <p:xfrm>
          <a:off x="383082" y="990037"/>
          <a:ext cx="10798724" cy="1494425"/>
        </p:xfrm>
        <a:graphic>
          <a:graphicData uri="http://schemas.openxmlformats.org/drawingml/2006/table">
            <a:tbl>
              <a:tblPr/>
              <a:tblGrid>
                <a:gridCol w="2217150">
                  <a:extLst>
                    <a:ext uri="{9D8B030D-6E8A-4147-A177-3AD203B41FA5}">
                      <a16:colId xmlns:a16="http://schemas.microsoft.com/office/drawing/2014/main" val="20000"/>
                    </a:ext>
                  </a:extLst>
                </a:gridCol>
                <a:gridCol w="1808157">
                  <a:extLst>
                    <a:ext uri="{9D8B030D-6E8A-4147-A177-3AD203B41FA5}">
                      <a16:colId xmlns:a16="http://schemas.microsoft.com/office/drawing/2014/main" val="20001"/>
                    </a:ext>
                  </a:extLst>
                </a:gridCol>
                <a:gridCol w="1806881">
                  <a:extLst>
                    <a:ext uri="{9D8B030D-6E8A-4147-A177-3AD203B41FA5}">
                      <a16:colId xmlns:a16="http://schemas.microsoft.com/office/drawing/2014/main" val="20002"/>
                    </a:ext>
                  </a:extLst>
                </a:gridCol>
                <a:gridCol w="2010342">
                  <a:extLst>
                    <a:ext uri="{9D8B030D-6E8A-4147-A177-3AD203B41FA5}">
                      <a16:colId xmlns:a16="http://schemas.microsoft.com/office/drawing/2014/main" val="20003"/>
                    </a:ext>
                  </a:extLst>
                </a:gridCol>
                <a:gridCol w="2956194">
                  <a:extLst>
                    <a:ext uri="{9D8B030D-6E8A-4147-A177-3AD203B41FA5}">
                      <a16:colId xmlns:a16="http://schemas.microsoft.com/office/drawing/2014/main" val="20004"/>
                    </a:ext>
                  </a:extLst>
                </a:gridCol>
              </a:tblGrid>
              <a:tr h="1027214">
                <a:tc>
                  <a:txBody>
                    <a:bodyPr/>
                    <a:lstStyle/>
                    <a:p>
                      <a:pPr algn="ctr" fontAlgn="ctr"/>
                      <a:r>
                        <a:rPr lang="en-US" sz="1600" b="1" i="0" u="none" strike="noStrike" dirty="0">
                          <a:solidFill>
                            <a:srgbClr val="000000"/>
                          </a:solidFill>
                          <a:latin typeface="Arial"/>
                        </a:rPr>
                        <a:t>Particulars </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ctr" fontAlgn="ctr"/>
                      <a:r>
                        <a:rPr lang="en-US" sz="1600" b="1" i="0" u="none" strike="noStrike" dirty="0">
                          <a:solidFill>
                            <a:srgbClr val="000000"/>
                          </a:solidFill>
                          <a:latin typeface="Arial"/>
                        </a:rPr>
                        <a:t>SEEC 2020-21</a:t>
                      </a:r>
                      <a:br>
                        <a:rPr lang="en-US" sz="1600" b="1" i="0" u="none" strike="noStrike" dirty="0">
                          <a:solidFill>
                            <a:srgbClr val="000000"/>
                          </a:solidFill>
                          <a:latin typeface="Arial"/>
                        </a:rPr>
                      </a:br>
                      <a:r>
                        <a:rPr lang="en-US" sz="1600" b="1" i="0" u="none" strike="noStrike" dirty="0">
                          <a:solidFill>
                            <a:srgbClr val="000000"/>
                          </a:solidFill>
                          <a:latin typeface="Arial"/>
                        </a:rPr>
                        <a:t>kWh/T of Cement </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ctr" fontAlgn="ctr"/>
                      <a:r>
                        <a:rPr lang="en-US" sz="1600" b="1" i="0" u="none" strike="noStrike" dirty="0">
                          <a:solidFill>
                            <a:srgbClr val="000000"/>
                          </a:solidFill>
                          <a:latin typeface="Arial"/>
                        </a:rPr>
                        <a:t>SEEC 2021-22</a:t>
                      </a:r>
                      <a:br>
                        <a:rPr lang="en-US" sz="1600" b="1" i="0" u="none" strike="noStrike" dirty="0">
                          <a:solidFill>
                            <a:srgbClr val="000000"/>
                          </a:solidFill>
                          <a:latin typeface="Arial"/>
                        </a:rPr>
                      </a:br>
                      <a:r>
                        <a:rPr lang="en-US" sz="1600" b="1" i="0" u="none" strike="noStrike" dirty="0">
                          <a:solidFill>
                            <a:srgbClr val="000000"/>
                          </a:solidFill>
                          <a:latin typeface="Arial"/>
                        </a:rPr>
                        <a:t>kWh/T of Cement </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ctr" fontAlgn="ctr"/>
                      <a:r>
                        <a:rPr lang="en-US" sz="1600" b="1" i="0" u="none" strike="noStrike" dirty="0">
                          <a:solidFill>
                            <a:srgbClr val="000000"/>
                          </a:solidFill>
                          <a:latin typeface="Arial"/>
                        </a:rPr>
                        <a:t>Production 2021-22 </a:t>
                      </a:r>
                      <a:br>
                        <a:rPr lang="en-US" sz="1600" b="1" i="0" u="none" strike="noStrike" dirty="0">
                          <a:solidFill>
                            <a:srgbClr val="000000"/>
                          </a:solidFill>
                          <a:latin typeface="Arial"/>
                        </a:rPr>
                      </a:br>
                      <a:r>
                        <a:rPr lang="en-US" sz="1600" b="1" i="0" u="none" strike="noStrike" dirty="0">
                          <a:solidFill>
                            <a:srgbClr val="000000"/>
                          </a:solidFill>
                          <a:latin typeface="Arial"/>
                        </a:rPr>
                        <a:t>MT  </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tc>
                  <a:txBody>
                    <a:bodyPr/>
                    <a:lstStyle/>
                    <a:p>
                      <a:pPr algn="ctr" fontAlgn="ctr"/>
                      <a:r>
                        <a:rPr lang="en-US" sz="1600" b="1" i="0" u="none" strike="noStrike" dirty="0">
                          <a:solidFill>
                            <a:srgbClr val="000000"/>
                          </a:solidFill>
                          <a:latin typeface="Arial"/>
                        </a:rPr>
                        <a:t>Savings vs Previous Year  </a:t>
                      </a:r>
                    </a:p>
                    <a:p>
                      <a:pPr algn="ctr" fontAlgn="ctr"/>
                      <a:r>
                        <a:rPr lang="en-US" sz="1600" b="1" i="0" u="none" strike="noStrike" dirty="0">
                          <a:solidFill>
                            <a:srgbClr val="000000"/>
                          </a:solidFill>
                          <a:latin typeface="Arial"/>
                        </a:rPr>
                        <a:t>(kWh/T of </a:t>
                      </a:r>
                      <a:r>
                        <a:rPr lang="en-US" sz="1600" b="1" i="0" u="none" strike="noStrike" dirty="0" err="1">
                          <a:solidFill>
                            <a:srgbClr val="000000"/>
                          </a:solidFill>
                          <a:latin typeface="Arial"/>
                        </a:rPr>
                        <a:t>Cem</a:t>
                      </a:r>
                      <a:r>
                        <a:rPr lang="en-US" sz="1600" b="1" i="0" u="none" strike="noStrike" dirty="0">
                          <a:solidFill>
                            <a:srgbClr val="000000"/>
                          </a:solidFill>
                          <a:latin typeface="Arial"/>
                        </a:rPr>
                        <a:t>)</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5E0EC"/>
                    </a:solidFill>
                  </a:tcPr>
                </a:tc>
                <a:extLst>
                  <a:ext uri="{0D108BD9-81ED-4DB2-BD59-A6C34878D82A}">
                    <a16:rowId xmlns:a16="http://schemas.microsoft.com/office/drawing/2014/main" val="10000"/>
                  </a:ext>
                </a:extLst>
              </a:tr>
              <a:tr h="467211">
                <a:tc>
                  <a:txBody>
                    <a:bodyPr/>
                    <a:lstStyle/>
                    <a:p>
                      <a:pPr algn="ctr" fontAlgn="b"/>
                      <a:r>
                        <a:rPr lang="en-US" sz="1600" b="1" i="0" u="none" strike="noStrike" dirty="0">
                          <a:solidFill>
                            <a:srgbClr val="000000"/>
                          </a:solidFill>
                          <a:latin typeface="Arial"/>
                        </a:rPr>
                        <a:t>Cement</a:t>
                      </a:r>
                      <a:r>
                        <a:rPr lang="en-US" sz="1600" b="1" i="0" u="none" strike="noStrike" baseline="0" dirty="0">
                          <a:solidFill>
                            <a:srgbClr val="000000"/>
                          </a:solidFill>
                          <a:latin typeface="Arial"/>
                        </a:rPr>
                        <a:t> </a:t>
                      </a:r>
                      <a:r>
                        <a:rPr lang="en-US" sz="1600" b="1" i="0" u="none" strike="noStrike" dirty="0">
                          <a:solidFill>
                            <a:srgbClr val="000000"/>
                          </a:solidFill>
                          <a:latin typeface="Arial"/>
                        </a:rPr>
                        <a:t> Grinding  </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sz="1600" b="1" i="0" u="none" strike="noStrike" dirty="0">
                          <a:solidFill>
                            <a:srgbClr val="000000"/>
                          </a:solidFill>
                          <a:latin typeface="Arial"/>
                        </a:rPr>
                        <a:t>36.0</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sz="1600" b="1" i="0" u="none" strike="noStrike" dirty="0">
                          <a:solidFill>
                            <a:srgbClr val="000000"/>
                          </a:solidFill>
                          <a:latin typeface="Arial"/>
                        </a:rPr>
                        <a:t>33.1</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sz="1600" b="1" i="0" u="none" strike="noStrike" dirty="0">
                          <a:solidFill>
                            <a:srgbClr val="000000"/>
                          </a:solidFill>
                          <a:latin typeface="Arial"/>
                        </a:rPr>
                        <a:t>3175816</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CD5B4"/>
                    </a:solidFill>
                  </a:tcPr>
                </a:tc>
                <a:tc>
                  <a:txBody>
                    <a:bodyPr/>
                    <a:lstStyle/>
                    <a:p>
                      <a:pPr algn="ctr" fontAlgn="ctr"/>
                      <a:r>
                        <a:rPr lang="en-US" sz="1600" b="1" i="0" u="none" strike="noStrike" dirty="0">
                          <a:solidFill>
                            <a:srgbClr val="000000"/>
                          </a:solidFill>
                          <a:latin typeface="Arial"/>
                        </a:rPr>
                        <a:t>2.9</a:t>
                      </a:r>
                    </a:p>
                  </a:txBody>
                  <a:tcPr marL="8074" marR="8074" marT="807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01"/>
                  </a:ext>
                </a:extLst>
              </a:tr>
            </a:tbl>
          </a:graphicData>
        </a:graphic>
      </p:graphicFrame>
      <p:sp>
        <p:nvSpPr>
          <p:cNvPr id="9" name="TextBox 8"/>
          <p:cNvSpPr txBox="1"/>
          <p:nvPr/>
        </p:nvSpPr>
        <p:spPr>
          <a:xfrm>
            <a:off x="444138" y="3239589"/>
            <a:ext cx="7757701" cy="400110"/>
          </a:xfrm>
          <a:prstGeom prst="rect">
            <a:avLst/>
          </a:prstGeom>
          <a:noFill/>
        </p:spPr>
        <p:txBody>
          <a:bodyPr wrap="none" rtlCol="0">
            <a:spAutoFit/>
          </a:bodyPr>
          <a:lstStyle/>
          <a:p>
            <a:r>
              <a:rPr lang="en-US" sz="2000" dirty="0">
                <a:latin typeface="Arial" pitchFamily="34" charset="0"/>
                <a:cs typeface="Arial" pitchFamily="34" charset="0"/>
              </a:rPr>
              <a:t>Saved approx 110.0 Lac Units when compared with previous year.</a:t>
            </a:r>
          </a:p>
        </p:txBody>
      </p:sp>
    </p:spTree>
    <p:extLst>
      <p:ext uri="{BB962C8B-B14F-4D97-AF65-F5344CB8AC3E}">
        <p14:creationId xmlns:p14="http://schemas.microsoft.com/office/powerpoint/2010/main" val="2732516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37039" name="think-cell Slide" r:id="rId5" imgW="360" imgH="360" progId="">
                  <p:embed/>
                </p:oleObj>
              </mc:Choice>
              <mc:Fallback>
                <p:oleObj name="think-cell Slide" r:id="rId5" imgW="360" imgH="360" progId="">
                  <p:embed/>
                  <p:pic>
                    <p:nvPicPr>
                      <p:cNvPr id="6" name="Object 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14</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rPr>
              <a:t>Installation of VRM . </a:t>
            </a:r>
            <a:endParaRPr lang="en-US" sz="1800" b="1" dirty="0">
              <a:solidFill>
                <a:srgbClr val="0070C0"/>
              </a:solidFill>
              <a:latin typeface="Arial" pitchFamily="34" charset="0"/>
              <a:ea typeface="+mn-ea"/>
            </a:endParaRPr>
          </a:p>
        </p:txBody>
      </p:sp>
      <p:sp>
        <p:nvSpPr>
          <p:cNvPr id="7" name="TextBox 6"/>
          <p:cNvSpPr txBox="1"/>
          <p:nvPr/>
        </p:nvSpPr>
        <p:spPr>
          <a:xfrm>
            <a:off x="431075" y="979714"/>
            <a:ext cx="11547566" cy="1477328"/>
          </a:xfrm>
          <a:prstGeom prst="rect">
            <a:avLst/>
          </a:prstGeom>
          <a:solidFill>
            <a:schemeClr val="accent1">
              <a:lumMod val="20000"/>
              <a:lumOff val="80000"/>
            </a:schemeClr>
          </a:solidFill>
        </p:spPr>
        <p:txBody>
          <a:bodyPr wrap="square" rtlCol="0">
            <a:spAutoFit/>
          </a:bodyPr>
          <a:lstStyle/>
          <a:p>
            <a:pPr>
              <a:buFont typeface="Arial" pitchFamily="34" charset="0"/>
              <a:buChar char="•"/>
            </a:pPr>
            <a:r>
              <a:rPr lang="en-US" dirty="0">
                <a:latin typeface="Arial" pitchFamily="34" charset="0"/>
                <a:cs typeface="Arial" pitchFamily="34" charset="0"/>
              </a:rPr>
              <a:t> It has been proposed to install Vertical Roller Mill of 2 MTPA  </a:t>
            </a:r>
            <a:r>
              <a:rPr lang="en-US">
                <a:latin typeface="Arial" pitchFamily="34" charset="0"/>
                <a:cs typeface="Arial" pitchFamily="34" charset="0"/>
              </a:rPr>
              <a:t>at Ropar. </a:t>
            </a:r>
            <a:endParaRPr lang="en-US" dirty="0">
              <a:latin typeface="Arial" pitchFamily="34" charset="0"/>
              <a:cs typeface="Arial" pitchFamily="34" charset="0"/>
            </a:endParaRPr>
          </a:p>
          <a:p>
            <a:pPr>
              <a:buFont typeface="Arial" pitchFamily="34" charset="0"/>
              <a:buChar char="•"/>
            </a:pPr>
            <a:r>
              <a:rPr lang="en-US" dirty="0">
                <a:latin typeface="Arial" pitchFamily="34" charset="0"/>
                <a:cs typeface="Arial" pitchFamily="34" charset="0"/>
              </a:rPr>
              <a:t> It is Energy Efficient Equipment as compared to Ball Mills which we are using presently. </a:t>
            </a:r>
          </a:p>
          <a:p>
            <a:pPr>
              <a:buFont typeface="Arial" pitchFamily="34" charset="0"/>
              <a:buChar char="•"/>
            </a:pPr>
            <a:r>
              <a:rPr lang="en-US" dirty="0">
                <a:latin typeface="Arial" pitchFamily="34" charset="0"/>
                <a:cs typeface="Arial" pitchFamily="34" charset="0"/>
              </a:rPr>
              <a:t> Along with capacity enhancement it is project for energy efficiency.  </a:t>
            </a:r>
          </a:p>
          <a:p>
            <a:pPr>
              <a:buFont typeface="Arial" pitchFamily="34" charset="0"/>
              <a:buChar char="•"/>
            </a:pPr>
            <a:r>
              <a:rPr lang="en-US" dirty="0">
                <a:latin typeface="Arial" pitchFamily="34" charset="0"/>
                <a:cs typeface="Arial" pitchFamily="34" charset="0"/>
              </a:rPr>
              <a:t> Vertical Roller Mill can consume higher quantity of Wet Ash further helping reducing thermal power  waste  </a:t>
            </a:r>
          </a:p>
          <a:p>
            <a:r>
              <a:rPr lang="en-US" dirty="0">
                <a:latin typeface="Arial" pitchFamily="34" charset="0"/>
                <a:cs typeface="Arial" pitchFamily="34" charset="0"/>
              </a:rPr>
              <a:t>  which is available in abundance at site. </a:t>
            </a:r>
          </a:p>
        </p:txBody>
      </p:sp>
      <p:sp>
        <p:nvSpPr>
          <p:cNvPr id="9" name="TextBox 8"/>
          <p:cNvSpPr txBox="1"/>
          <p:nvPr/>
        </p:nvSpPr>
        <p:spPr>
          <a:xfrm>
            <a:off x="431074" y="3709851"/>
            <a:ext cx="3969805" cy="707886"/>
          </a:xfrm>
          <a:prstGeom prst="rect">
            <a:avLst/>
          </a:prstGeom>
          <a:noFill/>
        </p:spPr>
        <p:txBody>
          <a:bodyPr wrap="none" rtlCol="0">
            <a:spAutoFit/>
          </a:bodyPr>
          <a:lstStyle/>
          <a:p>
            <a:r>
              <a:rPr lang="en-US" sz="2000" dirty="0">
                <a:latin typeface="Arial" pitchFamily="34" charset="0"/>
                <a:cs typeface="Arial" pitchFamily="34" charset="0"/>
              </a:rPr>
              <a:t>Total Investment of – INR 500 Cr </a:t>
            </a:r>
          </a:p>
          <a:p>
            <a:r>
              <a:rPr lang="en-US" sz="2000" dirty="0">
                <a:latin typeface="Arial" pitchFamily="34" charset="0"/>
                <a:cs typeface="Arial" pitchFamily="34" charset="0"/>
              </a:rPr>
              <a:t>Under Progress</a:t>
            </a:r>
          </a:p>
        </p:txBody>
      </p:sp>
    </p:spTree>
    <p:extLst>
      <p:ext uri="{BB962C8B-B14F-4D97-AF65-F5344CB8AC3E}">
        <p14:creationId xmlns:p14="http://schemas.microsoft.com/office/powerpoint/2010/main" val="718356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34946" name="Picture 2" descr="Ambuja Cement - Sustainable Development Ambition 2030"/>
          <p:cNvPicPr>
            <a:picLocks noChangeAspect="1" noChangeArrowheads="1"/>
          </p:cNvPicPr>
          <p:nvPr/>
        </p:nvPicPr>
        <p:blipFill>
          <a:blip r:embed="rId2"/>
          <a:srcRect/>
          <a:stretch>
            <a:fillRect/>
          </a:stretch>
        </p:blipFill>
        <p:spPr bwMode="auto">
          <a:xfrm>
            <a:off x="217124" y="535577"/>
            <a:ext cx="11757751" cy="5786845"/>
          </a:xfrm>
          <a:prstGeom prst="rect">
            <a:avLst/>
          </a:prstGeom>
          <a:noFill/>
        </p:spPr>
      </p:pic>
      <p:sp>
        <p:nvSpPr>
          <p:cNvPr id="3" name="Slide Number Placeholder 2"/>
          <p:cNvSpPr>
            <a:spLocks noGrp="1"/>
          </p:cNvSpPr>
          <p:nvPr>
            <p:ph type="sldNum" sz="quarter" idx="4"/>
          </p:nvPr>
        </p:nvSpPr>
        <p:spPr/>
        <p:txBody>
          <a:bodyPr/>
          <a:lstStyle/>
          <a:p>
            <a:fld id="{E03A3E5E-9D6F-4C5F-9F51-FD70AB87B071}" type="slidenum">
              <a:rPr lang="en-IN" smtClean="0"/>
              <a:pPr/>
              <a:t>15</a:t>
            </a:fld>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98133"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2</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Brief History of Plant      </a:t>
            </a:r>
          </a:p>
        </p:txBody>
      </p:sp>
      <p:cxnSp>
        <p:nvCxnSpPr>
          <p:cNvPr id="12" name="Straight Connector 11"/>
          <p:cNvCxnSpPr/>
          <p:nvPr/>
        </p:nvCxnSpPr>
        <p:spPr>
          <a:xfrm flipV="1">
            <a:off x="2824838" y="1136470"/>
            <a:ext cx="6831896" cy="4587531"/>
          </a:xfrm>
          <a:prstGeom prst="line">
            <a:avLst/>
          </a:prstGeom>
          <a:ln>
            <a:solidFill>
              <a:srgbClr val="0070C0"/>
            </a:solidFill>
          </a:ln>
        </p:spPr>
        <p:style>
          <a:lnRef idx="1">
            <a:schemeClr val="dk1"/>
          </a:lnRef>
          <a:fillRef idx="0">
            <a:schemeClr val="dk1"/>
          </a:fillRef>
          <a:effectRef idx="0">
            <a:schemeClr val="dk1"/>
          </a:effectRef>
          <a:fontRef idx="minor">
            <a:schemeClr val="tx1"/>
          </a:fontRef>
        </p:style>
      </p:cxnSp>
      <p:sp>
        <p:nvSpPr>
          <p:cNvPr id="13" name="TextBox 12"/>
          <p:cNvSpPr txBox="1"/>
          <p:nvPr/>
        </p:nvSpPr>
        <p:spPr>
          <a:xfrm>
            <a:off x="1815753" y="6052458"/>
            <a:ext cx="1214445" cy="549258"/>
          </a:xfrm>
          <a:prstGeom prst="rect">
            <a:avLst/>
          </a:prstGeom>
          <a:noFill/>
        </p:spPr>
        <p:txBody>
          <a:bodyPr wrap="square" lIns="117226" tIns="58613" rIns="117226" bIns="58613" rtlCol="0">
            <a:spAutoFit/>
          </a:bodyPr>
          <a:lstStyle/>
          <a:p>
            <a:r>
              <a:rPr lang="en-IN" sz="1400" b="1" dirty="0"/>
              <a:t>Foundation laid </a:t>
            </a:r>
          </a:p>
        </p:txBody>
      </p:sp>
      <p:sp>
        <p:nvSpPr>
          <p:cNvPr id="14" name="TextBox 13"/>
          <p:cNvSpPr txBox="1"/>
          <p:nvPr/>
        </p:nvSpPr>
        <p:spPr>
          <a:xfrm>
            <a:off x="2110457" y="5466824"/>
            <a:ext cx="857256" cy="549258"/>
          </a:xfrm>
          <a:prstGeom prst="rect">
            <a:avLst/>
          </a:prstGeom>
          <a:noFill/>
        </p:spPr>
        <p:txBody>
          <a:bodyPr wrap="square" lIns="117226" tIns="58613" rIns="117226" bIns="58613" rtlCol="0">
            <a:spAutoFit/>
          </a:bodyPr>
          <a:lstStyle/>
          <a:p>
            <a:r>
              <a:rPr lang="en-IN" sz="1400" b="1" dirty="0">
                <a:solidFill>
                  <a:srgbClr val="002060"/>
                </a:solidFill>
              </a:rPr>
              <a:t>Nov 1993</a:t>
            </a:r>
          </a:p>
        </p:txBody>
      </p:sp>
      <p:sp>
        <p:nvSpPr>
          <p:cNvPr id="15" name="TextBox 14"/>
          <p:cNvSpPr txBox="1"/>
          <p:nvPr/>
        </p:nvSpPr>
        <p:spPr>
          <a:xfrm>
            <a:off x="3467779" y="5209647"/>
            <a:ext cx="634286" cy="333814"/>
          </a:xfrm>
          <a:prstGeom prst="rect">
            <a:avLst/>
          </a:prstGeom>
          <a:noFill/>
        </p:spPr>
        <p:txBody>
          <a:bodyPr wrap="none" lIns="117226" tIns="58613" rIns="117226" bIns="58613" rtlCol="0">
            <a:spAutoFit/>
          </a:bodyPr>
          <a:lstStyle/>
          <a:p>
            <a:r>
              <a:rPr lang="en-IN" sz="1400" b="1" dirty="0">
                <a:solidFill>
                  <a:srgbClr val="002060"/>
                </a:solidFill>
              </a:rPr>
              <a:t>1995</a:t>
            </a:r>
          </a:p>
        </p:txBody>
      </p:sp>
      <p:sp>
        <p:nvSpPr>
          <p:cNvPr id="16" name="TextBox 15"/>
          <p:cNvSpPr txBox="1"/>
          <p:nvPr/>
        </p:nvSpPr>
        <p:spPr>
          <a:xfrm>
            <a:off x="3967879" y="5257084"/>
            <a:ext cx="2714643" cy="764702"/>
          </a:xfrm>
          <a:prstGeom prst="rect">
            <a:avLst/>
          </a:prstGeom>
          <a:noFill/>
        </p:spPr>
        <p:txBody>
          <a:bodyPr wrap="square" lIns="117226" tIns="58613" rIns="117226" bIns="58613" rtlCol="0">
            <a:spAutoFit/>
          </a:bodyPr>
          <a:lstStyle/>
          <a:p>
            <a:r>
              <a:rPr lang="en-IN" sz="1400" dirty="0"/>
              <a:t>CM 1 &amp; 2 , (80 TPH each)</a:t>
            </a:r>
          </a:p>
          <a:p>
            <a:r>
              <a:rPr lang="en-IN" sz="1400" dirty="0"/>
              <a:t>Packer 1&amp; 2 (180 TPH each) </a:t>
            </a:r>
          </a:p>
          <a:p>
            <a:r>
              <a:rPr lang="en-IN" sz="1400" dirty="0"/>
              <a:t>Railway Siding Commissioned </a:t>
            </a:r>
          </a:p>
        </p:txBody>
      </p:sp>
      <p:sp>
        <p:nvSpPr>
          <p:cNvPr id="17" name="TextBox 16"/>
          <p:cNvSpPr txBox="1"/>
          <p:nvPr/>
        </p:nvSpPr>
        <p:spPr>
          <a:xfrm>
            <a:off x="326571" y="4408726"/>
            <a:ext cx="3059941" cy="549258"/>
          </a:xfrm>
          <a:prstGeom prst="rect">
            <a:avLst/>
          </a:prstGeom>
          <a:noFill/>
        </p:spPr>
        <p:txBody>
          <a:bodyPr wrap="square" lIns="117226" tIns="58613" rIns="117226" bIns="58613" rtlCol="0">
            <a:spAutoFit/>
          </a:bodyPr>
          <a:lstStyle/>
          <a:p>
            <a:pPr algn="r"/>
            <a:r>
              <a:rPr lang="en-IN" sz="1400" dirty="0"/>
              <a:t>CM 3 , (80 TPH )</a:t>
            </a:r>
          </a:p>
          <a:p>
            <a:pPr algn="r"/>
            <a:r>
              <a:rPr lang="en-IN" sz="1400" dirty="0"/>
              <a:t>Packer 3 (120 TPH) commissioned </a:t>
            </a:r>
          </a:p>
        </p:txBody>
      </p:sp>
      <p:sp>
        <p:nvSpPr>
          <p:cNvPr id="18" name="TextBox 17"/>
          <p:cNvSpPr txBox="1"/>
          <p:nvPr/>
        </p:nvSpPr>
        <p:spPr>
          <a:xfrm>
            <a:off x="3682093" y="4523842"/>
            <a:ext cx="634286" cy="333814"/>
          </a:xfrm>
          <a:prstGeom prst="rect">
            <a:avLst/>
          </a:prstGeom>
          <a:noFill/>
        </p:spPr>
        <p:txBody>
          <a:bodyPr wrap="none" lIns="117226" tIns="58613" rIns="117226" bIns="58613" rtlCol="0">
            <a:spAutoFit/>
          </a:bodyPr>
          <a:lstStyle/>
          <a:p>
            <a:r>
              <a:rPr lang="en-IN" sz="1400" b="1" dirty="0">
                <a:solidFill>
                  <a:srgbClr val="002060"/>
                </a:solidFill>
              </a:rPr>
              <a:t>1996</a:t>
            </a:r>
          </a:p>
        </p:txBody>
      </p:sp>
      <p:sp>
        <p:nvSpPr>
          <p:cNvPr id="19" name="TextBox 18"/>
          <p:cNvSpPr txBox="1"/>
          <p:nvPr/>
        </p:nvSpPr>
        <p:spPr>
          <a:xfrm>
            <a:off x="5039415" y="4266665"/>
            <a:ext cx="634286" cy="333814"/>
          </a:xfrm>
          <a:prstGeom prst="rect">
            <a:avLst/>
          </a:prstGeom>
          <a:noFill/>
        </p:spPr>
        <p:txBody>
          <a:bodyPr wrap="none" lIns="117226" tIns="58613" rIns="117226" bIns="58613" rtlCol="0">
            <a:spAutoFit/>
          </a:bodyPr>
          <a:lstStyle/>
          <a:p>
            <a:r>
              <a:rPr lang="en-IN" sz="1400" b="1" dirty="0">
                <a:solidFill>
                  <a:srgbClr val="002060"/>
                </a:solidFill>
              </a:rPr>
              <a:t>2004</a:t>
            </a:r>
          </a:p>
        </p:txBody>
      </p:sp>
      <p:sp>
        <p:nvSpPr>
          <p:cNvPr id="20" name="TextBox 19"/>
          <p:cNvSpPr txBox="1"/>
          <p:nvPr/>
        </p:nvSpPr>
        <p:spPr>
          <a:xfrm>
            <a:off x="5182292" y="3323684"/>
            <a:ext cx="634286" cy="333814"/>
          </a:xfrm>
          <a:prstGeom prst="rect">
            <a:avLst/>
          </a:prstGeom>
          <a:noFill/>
        </p:spPr>
        <p:txBody>
          <a:bodyPr wrap="none" lIns="117226" tIns="58613" rIns="117226" bIns="58613" rtlCol="0">
            <a:spAutoFit/>
          </a:bodyPr>
          <a:lstStyle/>
          <a:p>
            <a:r>
              <a:rPr lang="en-IN" sz="1400" b="1" dirty="0">
                <a:solidFill>
                  <a:srgbClr val="002060"/>
                </a:solidFill>
              </a:rPr>
              <a:t>2005</a:t>
            </a:r>
          </a:p>
        </p:txBody>
      </p:sp>
      <p:sp>
        <p:nvSpPr>
          <p:cNvPr id="21" name="TextBox 20"/>
          <p:cNvSpPr txBox="1"/>
          <p:nvPr/>
        </p:nvSpPr>
        <p:spPr>
          <a:xfrm>
            <a:off x="6669971" y="3132411"/>
            <a:ext cx="634286" cy="333814"/>
          </a:xfrm>
          <a:prstGeom prst="rect">
            <a:avLst/>
          </a:prstGeom>
          <a:noFill/>
        </p:spPr>
        <p:txBody>
          <a:bodyPr wrap="none" lIns="117226" tIns="58613" rIns="117226" bIns="58613" rtlCol="0">
            <a:spAutoFit/>
          </a:bodyPr>
          <a:lstStyle/>
          <a:p>
            <a:r>
              <a:rPr lang="en-IN" sz="1400" b="1" dirty="0">
                <a:solidFill>
                  <a:srgbClr val="002060"/>
                </a:solidFill>
              </a:rPr>
              <a:t>2008</a:t>
            </a:r>
          </a:p>
        </p:txBody>
      </p:sp>
      <p:sp>
        <p:nvSpPr>
          <p:cNvPr id="22" name="TextBox 21"/>
          <p:cNvSpPr txBox="1"/>
          <p:nvPr/>
        </p:nvSpPr>
        <p:spPr>
          <a:xfrm>
            <a:off x="6615544" y="2418847"/>
            <a:ext cx="634286" cy="333814"/>
          </a:xfrm>
          <a:prstGeom prst="rect">
            <a:avLst/>
          </a:prstGeom>
          <a:noFill/>
        </p:spPr>
        <p:txBody>
          <a:bodyPr wrap="none" lIns="117226" tIns="58613" rIns="117226" bIns="58613" rtlCol="0">
            <a:spAutoFit/>
          </a:bodyPr>
          <a:lstStyle/>
          <a:p>
            <a:r>
              <a:rPr lang="en-IN" sz="1400" b="1" dirty="0">
                <a:solidFill>
                  <a:srgbClr val="002060"/>
                </a:solidFill>
              </a:rPr>
              <a:t>2012</a:t>
            </a:r>
          </a:p>
        </p:txBody>
      </p:sp>
      <p:sp>
        <p:nvSpPr>
          <p:cNvPr id="23" name="TextBox 22"/>
          <p:cNvSpPr txBox="1"/>
          <p:nvPr/>
        </p:nvSpPr>
        <p:spPr>
          <a:xfrm>
            <a:off x="5818293" y="4333613"/>
            <a:ext cx="5167570" cy="764702"/>
          </a:xfrm>
          <a:prstGeom prst="rect">
            <a:avLst/>
          </a:prstGeom>
          <a:noFill/>
        </p:spPr>
        <p:txBody>
          <a:bodyPr wrap="square" lIns="117226" tIns="58613" rIns="117226" bIns="58613" rtlCol="0">
            <a:spAutoFit/>
          </a:bodyPr>
          <a:lstStyle/>
          <a:p>
            <a:r>
              <a:rPr lang="en-IN" sz="1400" dirty="0"/>
              <a:t>CM 4  (150 TPH) , New Truck Tippler 4 Jacks (60 MT) , Packer 4 (180 TPH) , Boiler 1 &amp; 2      (45 TPH each) , STG 1 (15 MW) , New Clinker Silo , Fly Ash Silo commissioned </a:t>
            </a:r>
          </a:p>
        </p:txBody>
      </p:sp>
      <p:sp>
        <p:nvSpPr>
          <p:cNvPr id="24" name="TextBox 23"/>
          <p:cNvSpPr txBox="1"/>
          <p:nvPr/>
        </p:nvSpPr>
        <p:spPr>
          <a:xfrm>
            <a:off x="1240971" y="3255103"/>
            <a:ext cx="3771910" cy="549258"/>
          </a:xfrm>
          <a:prstGeom prst="rect">
            <a:avLst/>
          </a:prstGeom>
          <a:noFill/>
        </p:spPr>
        <p:txBody>
          <a:bodyPr wrap="square" lIns="117226" tIns="58613" rIns="117226" bIns="58613" rtlCol="0">
            <a:spAutoFit/>
          </a:bodyPr>
          <a:lstStyle/>
          <a:p>
            <a:r>
              <a:rPr lang="en-IN" sz="1400" dirty="0"/>
              <a:t>STG 2 (15 MW) commissioned , Successful CER (certified emission reduction certificate)</a:t>
            </a:r>
          </a:p>
        </p:txBody>
      </p:sp>
      <p:sp>
        <p:nvSpPr>
          <p:cNvPr id="25" name="TextBox 24"/>
          <p:cNvSpPr txBox="1"/>
          <p:nvPr/>
        </p:nvSpPr>
        <p:spPr>
          <a:xfrm>
            <a:off x="7234399" y="3253400"/>
            <a:ext cx="2144731" cy="549258"/>
          </a:xfrm>
          <a:prstGeom prst="rect">
            <a:avLst/>
          </a:prstGeom>
          <a:noFill/>
        </p:spPr>
        <p:txBody>
          <a:bodyPr wrap="square" lIns="117226" tIns="58613" rIns="117226" bIns="58613" rtlCol="0">
            <a:spAutoFit/>
          </a:bodyPr>
          <a:lstStyle/>
          <a:p>
            <a:r>
              <a:rPr lang="en-IN" sz="1400" dirty="0"/>
              <a:t>Boiler 3 (80 TPH) Commissioned </a:t>
            </a:r>
          </a:p>
        </p:txBody>
      </p:sp>
      <p:sp>
        <p:nvSpPr>
          <p:cNvPr id="26" name="TextBox 25"/>
          <p:cNvSpPr txBox="1"/>
          <p:nvPr/>
        </p:nvSpPr>
        <p:spPr>
          <a:xfrm>
            <a:off x="4423414" y="2569298"/>
            <a:ext cx="1928826" cy="549258"/>
          </a:xfrm>
          <a:prstGeom prst="rect">
            <a:avLst/>
          </a:prstGeom>
          <a:noFill/>
        </p:spPr>
        <p:txBody>
          <a:bodyPr wrap="square" lIns="117226" tIns="58613" rIns="117226" bIns="58613" rtlCol="0">
            <a:spAutoFit/>
          </a:bodyPr>
          <a:lstStyle/>
          <a:p>
            <a:pPr algn="r"/>
            <a:r>
              <a:rPr lang="en-IN" sz="1400" dirty="0"/>
              <a:t>Packer 3 upgraded to 180 TPH</a:t>
            </a:r>
          </a:p>
        </p:txBody>
      </p:sp>
      <p:sp>
        <p:nvSpPr>
          <p:cNvPr id="27" name="TextBox 26"/>
          <p:cNvSpPr txBox="1"/>
          <p:nvPr/>
        </p:nvSpPr>
        <p:spPr>
          <a:xfrm>
            <a:off x="8405168" y="2409275"/>
            <a:ext cx="3273027" cy="764702"/>
          </a:xfrm>
          <a:prstGeom prst="rect">
            <a:avLst/>
          </a:prstGeom>
          <a:noFill/>
        </p:spPr>
        <p:txBody>
          <a:bodyPr wrap="square" lIns="117226" tIns="58613" rIns="117226" bIns="58613" rtlCol="0">
            <a:spAutoFit/>
          </a:bodyPr>
          <a:lstStyle/>
          <a:p>
            <a:pPr defTabSz="0">
              <a:tabLst>
                <a:tab pos="457200" algn="l"/>
              </a:tabLst>
            </a:pPr>
            <a:r>
              <a:rPr lang="en-IN" sz="1400" dirty="0"/>
              <a:t> 1200 MT steel silo commissioned        </a:t>
            </a:r>
            <a:br>
              <a:rPr lang="en-IN" sz="1400" dirty="0"/>
            </a:br>
            <a:r>
              <a:rPr lang="en-IN" sz="1400" dirty="0"/>
              <a:t>  APRS Cement launched. </a:t>
            </a:r>
          </a:p>
          <a:p>
            <a:pPr defTabSz="0">
              <a:tabLst>
                <a:tab pos="457200" algn="l"/>
              </a:tabLst>
            </a:pPr>
            <a:r>
              <a:rPr lang="en-IN" sz="1400" dirty="0"/>
              <a:t>  EC for 3.4 MTPA Production, </a:t>
            </a:r>
          </a:p>
        </p:txBody>
      </p:sp>
      <p:sp>
        <p:nvSpPr>
          <p:cNvPr id="28" name="TextBox 27"/>
          <p:cNvSpPr txBox="1"/>
          <p:nvPr/>
        </p:nvSpPr>
        <p:spPr>
          <a:xfrm>
            <a:off x="7901428" y="2245172"/>
            <a:ext cx="634286" cy="333814"/>
          </a:xfrm>
          <a:prstGeom prst="rect">
            <a:avLst/>
          </a:prstGeom>
          <a:noFill/>
        </p:spPr>
        <p:txBody>
          <a:bodyPr wrap="none" lIns="117226" tIns="58613" rIns="117226" bIns="58613" rtlCol="0">
            <a:spAutoFit/>
          </a:bodyPr>
          <a:lstStyle/>
          <a:p>
            <a:r>
              <a:rPr lang="en-IN" sz="1400" b="1" dirty="0">
                <a:solidFill>
                  <a:srgbClr val="002060"/>
                </a:solidFill>
              </a:rPr>
              <a:t>2018</a:t>
            </a:r>
          </a:p>
        </p:txBody>
      </p:sp>
      <p:cxnSp>
        <p:nvCxnSpPr>
          <p:cNvPr id="29" name="Straight Arrow Connector 28"/>
          <p:cNvCxnSpPr/>
          <p:nvPr/>
        </p:nvCxnSpPr>
        <p:spPr>
          <a:xfrm>
            <a:off x="4610788" y="4523841"/>
            <a:ext cx="1214446"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10800000">
            <a:off x="3253463" y="4781018"/>
            <a:ext cx="1000134" cy="2"/>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a:off x="3253466" y="5464917"/>
            <a:ext cx="714380"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10800000">
            <a:off x="4896541" y="3600681"/>
            <a:ext cx="1071570"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a:off x="7560144" y="2560320"/>
            <a:ext cx="842555" cy="1588"/>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10800000">
            <a:off x="6359181" y="2748097"/>
            <a:ext cx="928694"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a:off x="6295908" y="3409408"/>
            <a:ext cx="928694"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10800000">
            <a:off x="2110458" y="5723999"/>
            <a:ext cx="714380"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10800000" flipV="1">
            <a:off x="8297108" y="1136472"/>
            <a:ext cx="1349830" cy="6528"/>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10800000">
            <a:off x="7511979" y="1946909"/>
            <a:ext cx="928694" cy="1906"/>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sp>
        <p:nvSpPr>
          <p:cNvPr id="39" name="TextBox 38"/>
          <p:cNvSpPr txBox="1"/>
          <p:nvPr/>
        </p:nvSpPr>
        <p:spPr>
          <a:xfrm>
            <a:off x="5290457" y="1637477"/>
            <a:ext cx="2181516" cy="549258"/>
          </a:xfrm>
          <a:prstGeom prst="rect">
            <a:avLst/>
          </a:prstGeom>
          <a:noFill/>
        </p:spPr>
        <p:txBody>
          <a:bodyPr wrap="square" lIns="117226" tIns="58613" rIns="117226" bIns="58613" rtlCol="0">
            <a:spAutoFit/>
          </a:bodyPr>
          <a:lstStyle/>
          <a:p>
            <a:r>
              <a:rPr lang="en-IN" sz="1400" dirty="0"/>
              <a:t>Commissioned  45 TPH </a:t>
            </a:r>
          </a:p>
          <a:p>
            <a:r>
              <a:rPr lang="en-IN" sz="1400" dirty="0"/>
              <a:t> Fly Ash Dryer </a:t>
            </a:r>
          </a:p>
        </p:txBody>
      </p:sp>
      <p:sp>
        <p:nvSpPr>
          <p:cNvPr id="40" name="TextBox 39"/>
          <p:cNvSpPr txBox="1"/>
          <p:nvPr/>
        </p:nvSpPr>
        <p:spPr>
          <a:xfrm>
            <a:off x="8843569" y="1802942"/>
            <a:ext cx="2717060" cy="549258"/>
          </a:xfrm>
          <a:prstGeom prst="rect">
            <a:avLst/>
          </a:prstGeom>
          <a:noFill/>
        </p:spPr>
        <p:txBody>
          <a:bodyPr wrap="square" lIns="117226" tIns="58613" rIns="117226" bIns="58613" rtlCol="0">
            <a:spAutoFit/>
          </a:bodyPr>
          <a:lstStyle/>
          <a:p>
            <a:r>
              <a:rPr lang="en-IN" sz="1400" dirty="0"/>
              <a:t>Installation of second Dryer under Progress </a:t>
            </a:r>
          </a:p>
        </p:txBody>
      </p:sp>
      <p:cxnSp>
        <p:nvCxnSpPr>
          <p:cNvPr id="41" name="Straight Arrow Connector 40"/>
          <p:cNvCxnSpPr/>
          <p:nvPr/>
        </p:nvCxnSpPr>
        <p:spPr>
          <a:xfrm>
            <a:off x="8765193" y="1750424"/>
            <a:ext cx="979715" cy="13063"/>
          </a:xfrm>
          <a:prstGeom prst="straightConnector1">
            <a:avLst/>
          </a:prstGeom>
          <a:ln>
            <a:solidFill>
              <a:srgbClr val="0070C0"/>
            </a:solidFill>
            <a:tailEnd type="arrow"/>
          </a:ln>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5325308" y="914400"/>
            <a:ext cx="2999424" cy="549258"/>
          </a:xfrm>
          <a:prstGeom prst="rect">
            <a:avLst/>
          </a:prstGeom>
          <a:noFill/>
        </p:spPr>
        <p:txBody>
          <a:bodyPr wrap="square" lIns="117226" tIns="58613" rIns="117226" bIns="58613" rtlCol="0">
            <a:spAutoFit/>
          </a:bodyPr>
          <a:lstStyle/>
          <a:p>
            <a:r>
              <a:rPr lang="en-IN" sz="1400" dirty="0"/>
              <a:t>Installation of VRM  (Capacity Enhancement to 5.4 MTPA) </a:t>
            </a:r>
          </a:p>
        </p:txBody>
      </p:sp>
      <p:sp>
        <p:nvSpPr>
          <p:cNvPr id="43" name="TextBox 42"/>
          <p:cNvSpPr txBox="1"/>
          <p:nvPr/>
        </p:nvSpPr>
        <p:spPr>
          <a:xfrm>
            <a:off x="7663030" y="1600737"/>
            <a:ext cx="634286" cy="333814"/>
          </a:xfrm>
          <a:prstGeom prst="rect">
            <a:avLst/>
          </a:prstGeom>
          <a:noFill/>
        </p:spPr>
        <p:txBody>
          <a:bodyPr wrap="none" lIns="117226" tIns="58613" rIns="117226" bIns="58613" rtlCol="0">
            <a:spAutoFit/>
          </a:bodyPr>
          <a:lstStyle/>
          <a:p>
            <a:r>
              <a:rPr lang="en-IN" sz="1400" b="1" dirty="0">
                <a:solidFill>
                  <a:srgbClr val="002060"/>
                </a:solidFill>
              </a:rPr>
              <a:t>2019</a:t>
            </a:r>
          </a:p>
        </p:txBody>
      </p:sp>
      <p:sp>
        <p:nvSpPr>
          <p:cNvPr id="44" name="TextBox 43"/>
          <p:cNvSpPr txBox="1"/>
          <p:nvPr/>
        </p:nvSpPr>
        <p:spPr>
          <a:xfrm>
            <a:off x="9109742" y="1465755"/>
            <a:ext cx="634286" cy="333814"/>
          </a:xfrm>
          <a:prstGeom prst="rect">
            <a:avLst/>
          </a:prstGeom>
          <a:noFill/>
        </p:spPr>
        <p:txBody>
          <a:bodyPr wrap="none" lIns="117226" tIns="58613" rIns="117226" bIns="58613" rtlCol="0">
            <a:spAutoFit/>
          </a:bodyPr>
          <a:lstStyle/>
          <a:p>
            <a:r>
              <a:rPr lang="en-IN" sz="1400" b="1" dirty="0">
                <a:solidFill>
                  <a:srgbClr val="002060"/>
                </a:solidFill>
              </a:rPr>
              <a:t>2020</a:t>
            </a:r>
          </a:p>
        </p:txBody>
      </p:sp>
      <p:sp>
        <p:nvSpPr>
          <p:cNvPr id="45" name="TextBox 44"/>
          <p:cNvSpPr txBox="1"/>
          <p:nvPr/>
        </p:nvSpPr>
        <p:spPr>
          <a:xfrm>
            <a:off x="8584378" y="836023"/>
            <a:ext cx="634286" cy="333814"/>
          </a:xfrm>
          <a:prstGeom prst="rect">
            <a:avLst/>
          </a:prstGeom>
          <a:noFill/>
        </p:spPr>
        <p:txBody>
          <a:bodyPr wrap="none" lIns="117226" tIns="58613" rIns="117226" bIns="58613" rtlCol="0">
            <a:spAutoFit/>
          </a:bodyPr>
          <a:lstStyle/>
          <a:p>
            <a:r>
              <a:rPr lang="en-IN" sz="1400" b="1" dirty="0">
                <a:solidFill>
                  <a:srgbClr val="002060"/>
                </a:solidFill>
              </a:rPr>
              <a:t>2023</a:t>
            </a:r>
          </a:p>
        </p:txBody>
      </p:sp>
    </p:spTree>
    <p:extLst>
      <p:ext uri="{BB962C8B-B14F-4D97-AF65-F5344CB8AC3E}">
        <p14:creationId xmlns:p14="http://schemas.microsoft.com/office/powerpoint/2010/main" val="27325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1445"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3</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Salient Features       </a:t>
            </a:r>
          </a:p>
        </p:txBody>
      </p:sp>
      <p:sp>
        <p:nvSpPr>
          <p:cNvPr id="46" name="Rectangle 6"/>
          <p:cNvSpPr txBox="1">
            <a:spLocks noChangeArrowheads="1"/>
          </p:cNvSpPr>
          <p:nvPr/>
        </p:nvSpPr>
        <p:spPr>
          <a:xfrm>
            <a:off x="365760" y="908050"/>
            <a:ext cx="11116491" cy="5329238"/>
          </a:xfrm>
          <a:prstGeom prst="rect">
            <a:avLst/>
          </a:prstGeom>
          <a:noFill/>
        </p:spPr>
        <p:txBody>
          <a:bodyPr vert="horz" lIns="0" tIns="0" rIns="0" bIns="0" rtlCol="0">
            <a:noAutofit/>
          </a:bodyPr>
          <a:lstStyle/>
          <a:p>
            <a:pPr marL="269882" marR="0" lvl="0" indent="-174629" algn="just" defTabSz="914423" rtl="0" eaLnBrk="1" fontAlgn="auto" latinLnBrk="0" hangingPunct="1">
              <a:lnSpc>
                <a:spcPct val="120000"/>
              </a:lnSpc>
              <a:spcBef>
                <a:spcPts val="576"/>
              </a:spcBef>
              <a:spcAft>
                <a:spcPts val="0"/>
              </a:spcAft>
              <a:buClr>
                <a:schemeClr val="tx1"/>
              </a:buClr>
              <a:buSzTx/>
              <a:buFont typeface="Arial" pitchFamily="34" charset="0"/>
              <a:buChar char="•"/>
              <a:tabLst/>
              <a:defRPr/>
            </a:pPr>
            <a:r>
              <a:rPr kumimoji="0" lang="en-US" i="0" u="none" strike="noStrike" kern="1200" cap="none" spc="0" normalizeH="0" baseline="0" noProof="0" dirty="0">
                <a:ln>
                  <a:noFill/>
                </a:ln>
                <a:uLnTx/>
                <a:uFillTx/>
                <a:ea typeface="Verdana" pitchFamily="34" charset="0"/>
                <a:cs typeface="Verdana" pitchFamily="34" charset="0"/>
              </a:rPr>
              <a:t>The </a:t>
            </a:r>
            <a:r>
              <a:rPr kumimoji="0" lang="en-US" i="0" u="none" strike="noStrike" kern="1200" cap="none" spc="0" normalizeH="0" baseline="0" noProof="0" dirty="0" err="1">
                <a:ln>
                  <a:noFill/>
                </a:ln>
                <a:uLnTx/>
                <a:uFillTx/>
                <a:ea typeface="Verdana" pitchFamily="34" charset="0"/>
                <a:cs typeface="Verdana" pitchFamily="34" charset="0"/>
              </a:rPr>
              <a:t>Ropar</a:t>
            </a:r>
            <a:r>
              <a:rPr kumimoji="0" lang="en-US" i="0" u="none" strike="noStrike" kern="1200" cap="none" spc="0" normalizeH="0" baseline="0" noProof="0" dirty="0">
                <a:ln>
                  <a:noFill/>
                </a:ln>
                <a:uLnTx/>
                <a:uFillTx/>
                <a:ea typeface="Verdana" pitchFamily="34" charset="0"/>
                <a:cs typeface="Verdana" pitchFamily="34" charset="0"/>
              </a:rPr>
              <a:t> Unit is</a:t>
            </a:r>
            <a:r>
              <a:rPr kumimoji="0" lang="en-US" i="0" u="none" strike="noStrike" kern="1200" cap="none" spc="0" normalizeH="0" noProof="0" dirty="0">
                <a:ln>
                  <a:noFill/>
                </a:ln>
                <a:uLnTx/>
                <a:uFillTx/>
                <a:ea typeface="Verdana" pitchFamily="34" charset="0"/>
                <a:cs typeface="Verdana" pitchFamily="34" charset="0"/>
              </a:rPr>
              <a:t> a </a:t>
            </a:r>
            <a:r>
              <a:rPr kumimoji="0" lang="en-US" i="0" u="none" strike="noStrike" kern="1200" cap="none" spc="0" normalizeH="0" baseline="0" noProof="0" dirty="0">
                <a:ln>
                  <a:noFill/>
                </a:ln>
                <a:uLnTx/>
                <a:uFillTx/>
                <a:ea typeface="Verdana" pitchFamily="34" charset="0"/>
                <a:cs typeface="Verdana" pitchFamily="34" charset="0"/>
              </a:rPr>
              <a:t>Cement Grinding Unit consisting</a:t>
            </a:r>
            <a:r>
              <a:rPr kumimoji="0" lang="en-US" i="0" u="none" strike="noStrike" kern="1200" cap="none" spc="0" normalizeH="0" noProof="0" dirty="0">
                <a:ln>
                  <a:noFill/>
                </a:ln>
                <a:uLnTx/>
                <a:uFillTx/>
                <a:ea typeface="Verdana" pitchFamily="34" charset="0"/>
                <a:cs typeface="Verdana" pitchFamily="34" charset="0"/>
              </a:rPr>
              <a:t> of 4   Ball Mill </a:t>
            </a:r>
            <a:r>
              <a:rPr kumimoji="0" lang="en-US" i="0" u="none" strike="noStrike" kern="1200" cap="none" spc="0" normalizeH="0" baseline="0" noProof="0" dirty="0">
                <a:ln>
                  <a:noFill/>
                </a:ln>
                <a:uLnTx/>
                <a:uFillTx/>
                <a:ea typeface="Verdana" pitchFamily="34" charset="0"/>
                <a:cs typeface="Verdana" pitchFamily="34" charset="0"/>
              </a:rPr>
              <a:t>&amp; a 30 MW Captive Power Plant. </a:t>
            </a:r>
          </a:p>
          <a:p>
            <a:pPr marL="269882" marR="0" lvl="0" indent="-174629" algn="just" defTabSz="914423" rtl="0" eaLnBrk="1" fontAlgn="auto" latinLnBrk="0" hangingPunct="1">
              <a:lnSpc>
                <a:spcPct val="120000"/>
              </a:lnSpc>
              <a:spcBef>
                <a:spcPts val="576"/>
              </a:spcBef>
              <a:spcAft>
                <a:spcPts val="0"/>
              </a:spcAft>
              <a:buClr>
                <a:schemeClr val="tx1"/>
              </a:buClr>
              <a:buSzTx/>
              <a:buFont typeface="Arial" pitchFamily="34" charset="0"/>
              <a:buChar char="•"/>
              <a:tabLst/>
              <a:defRPr/>
            </a:pPr>
            <a:r>
              <a:rPr kumimoji="0" lang="en-US" i="0" u="none" strike="noStrike" kern="1200" cap="none" spc="0" normalizeH="0" baseline="0" noProof="0" dirty="0">
                <a:ln>
                  <a:noFill/>
                </a:ln>
                <a:uLnTx/>
                <a:uFillTx/>
                <a:ea typeface="Verdana" pitchFamily="34" charset="0"/>
                <a:cs typeface="Verdana" pitchFamily="34" charset="0"/>
              </a:rPr>
              <a:t>The enhancement in cement grinding capacity by 3 folds in two decades(</a:t>
            </a:r>
            <a:r>
              <a:rPr kumimoji="0" lang="en-US" i="0" u="none" strike="noStrike" kern="1200" cap="none" spc="0" normalizeH="0" baseline="0" noProof="0" dirty="0" err="1">
                <a:ln>
                  <a:noFill/>
                </a:ln>
                <a:uLnTx/>
                <a:uFillTx/>
                <a:ea typeface="Verdana" pitchFamily="34" charset="0"/>
                <a:cs typeface="Verdana" pitchFamily="34" charset="0"/>
              </a:rPr>
              <a:t>i.e</a:t>
            </a:r>
            <a:r>
              <a:rPr kumimoji="0" lang="en-US" i="0" u="none" strike="noStrike" kern="1200" cap="none" spc="0" normalizeH="0" noProof="0" dirty="0">
                <a:ln>
                  <a:noFill/>
                </a:ln>
                <a:uLnTx/>
                <a:uFillTx/>
                <a:ea typeface="Verdana" pitchFamily="34" charset="0"/>
                <a:cs typeface="Verdana" pitchFamily="34" charset="0"/>
              </a:rPr>
              <a:t> </a:t>
            </a:r>
            <a:r>
              <a:rPr kumimoji="0" lang="en-US" i="0" u="none" strike="noStrike" kern="1200" cap="none" spc="0" normalizeH="0" baseline="0" noProof="0" dirty="0">
                <a:ln>
                  <a:noFill/>
                </a:ln>
                <a:uLnTx/>
                <a:uFillTx/>
                <a:ea typeface="Verdana" pitchFamily="34" charset="0"/>
                <a:cs typeface="Verdana" pitchFamily="34" charset="0"/>
              </a:rPr>
              <a:t> From 1.05 to 3.4 Million Tons)</a:t>
            </a:r>
          </a:p>
          <a:p>
            <a:pPr marL="269882" marR="0" lvl="0" indent="-174629" algn="just" defTabSz="914423" rtl="0" eaLnBrk="1" fontAlgn="auto" latinLnBrk="0" hangingPunct="1">
              <a:lnSpc>
                <a:spcPct val="120000"/>
              </a:lnSpc>
              <a:spcBef>
                <a:spcPts val="576"/>
              </a:spcBef>
              <a:spcAft>
                <a:spcPts val="0"/>
              </a:spcAft>
              <a:buClr>
                <a:schemeClr val="tx1"/>
              </a:buClr>
              <a:buSzTx/>
              <a:buFont typeface="Arial" pitchFamily="34" charset="0"/>
              <a:buChar char="•"/>
              <a:tabLst/>
              <a:defRPr/>
            </a:pPr>
            <a:r>
              <a:rPr kumimoji="0" lang="en-US" i="0" u="none" strike="noStrike" kern="1200" cap="none" spc="0" normalizeH="0" baseline="0" noProof="0" dirty="0">
                <a:ln>
                  <a:noFill/>
                </a:ln>
                <a:uLnTx/>
                <a:uFillTx/>
                <a:ea typeface="Verdana" pitchFamily="34" charset="0"/>
                <a:cs typeface="Verdana" pitchFamily="34" charset="0"/>
              </a:rPr>
              <a:t>The Present declared Plant Capacity 3.4 Mio T &amp; Consent for 5.40 Million Ton submitted for approval.</a:t>
            </a:r>
          </a:p>
          <a:p>
            <a:pPr marL="269882" marR="0" lvl="0" indent="-174629" algn="just" defTabSz="914423" rtl="0" eaLnBrk="1" fontAlgn="auto" latinLnBrk="0" hangingPunct="1">
              <a:lnSpc>
                <a:spcPct val="120000"/>
              </a:lnSpc>
              <a:spcBef>
                <a:spcPts val="576"/>
              </a:spcBef>
              <a:spcAft>
                <a:spcPts val="0"/>
              </a:spcAft>
              <a:buClr>
                <a:schemeClr val="tx1"/>
              </a:buClr>
              <a:buSzTx/>
              <a:buFont typeface="Arial" pitchFamily="34" charset="0"/>
              <a:buChar char="•"/>
              <a:tabLst/>
              <a:defRPr/>
            </a:pPr>
            <a:r>
              <a:rPr kumimoji="0" lang="en-US" i="0" u="none" strike="noStrike" kern="1200" cap="none" spc="0" normalizeH="0" baseline="0" noProof="0" dirty="0">
                <a:ln>
                  <a:noFill/>
                </a:ln>
                <a:uLnTx/>
                <a:uFillTx/>
                <a:ea typeface="Verdana" pitchFamily="34" charset="0"/>
                <a:cs typeface="Verdana" pitchFamily="34" charset="0"/>
              </a:rPr>
              <a:t>Longest pneumatic conveying system (1.6 Km) of Dry Fly from Thermal ESP to ACL Storage Silo.</a:t>
            </a:r>
            <a:r>
              <a:rPr kumimoji="0" lang="en-US" i="0" u="none" strike="noStrike" kern="1200" cap="none" spc="0" normalizeH="0" noProof="0" dirty="0">
                <a:ln>
                  <a:noFill/>
                </a:ln>
                <a:uLnTx/>
                <a:uFillTx/>
                <a:ea typeface="Verdana" pitchFamily="34" charset="0"/>
                <a:cs typeface="Verdana" pitchFamily="34" charset="0"/>
              </a:rPr>
              <a:t> </a:t>
            </a:r>
          </a:p>
          <a:p>
            <a:pPr algn="just">
              <a:lnSpc>
                <a:spcPct val="140000"/>
              </a:lnSpc>
              <a:buFont typeface="Arial" pitchFamily="34" charset="0"/>
              <a:buChar char="•"/>
            </a:pPr>
            <a:r>
              <a:rPr lang="en-US" dirty="0">
                <a:ea typeface="Verdana" pitchFamily="34" charset="0"/>
                <a:cs typeface="Verdana" pitchFamily="34" charset="0"/>
              </a:rPr>
              <a:t>   30 MW Power Plant designed to operate on Coal &amp; multiple Bio Mass. The green power generated by bio        </a:t>
            </a:r>
          </a:p>
          <a:p>
            <a:pPr algn="just">
              <a:lnSpc>
                <a:spcPct val="140000"/>
              </a:lnSpc>
            </a:pPr>
            <a:r>
              <a:rPr lang="en-US" dirty="0">
                <a:ea typeface="Verdana" pitchFamily="34" charset="0"/>
                <a:cs typeface="Verdana" pitchFamily="34" charset="0"/>
              </a:rPr>
              <a:t>    mass is used by our Ropar unit &amp; surplus power is sold to different states through PSEB grid.</a:t>
            </a:r>
          </a:p>
          <a:p>
            <a:pPr marL="285750" indent="-285750" algn="just">
              <a:lnSpc>
                <a:spcPct val="140000"/>
              </a:lnSpc>
              <a:buFont typeface="Arial" panose="020B0604020202020204" pitchFamily="34" charset="0"/>
              <a:buChar char="•"/>
            </a:pPr>
            <a:r>
              <a:rPr lang="en-US" dirty="0">
                <a:ea typeface="Verdana" pitchFamily="34" charset="0"/>
                <a:cs typeface="Verdana" pitchFamily="34" charset="0"/>
              </a:rPr>
              <a:t>For Power Generation we are using more than 50% Agricultural Waste by heat at Ropar unit. </a:t>
            </a:r>
          </a:p>
          <a:p>
            <a:pPr algn="just">
              <a:lnSpc>
                <a:spcPct val="140000"/>
              </a:lnSpc>
              <a:buFont typeface="Arial" pitchFamily="34" charset="0"/>
              <a:buChar char="•"/>
            </a:pPr>
            <a:r>
              <a:rPr lang="en-US" dirty="0">
                <a:ea typeface="Verdana" pitchFamily="34" charset="0"/>
                <a:cs typeface="Verdana" pitchFamily="34" charset="0"/>
              </a:rPr>
              <a:t>   Has the distinction of being the first successful CDM (Clean Development Mechanism) project. </a:t>
            </a:r>
          </a:p>
          <a:p>
            <a:pPr algn="just">
              <a:lnSpc>
                <a:spcPct val="140000"/>
              </a:lnSpc>
              <a:buFont typeface="Arial" pitchFamily="34" charset="0"/>
              <a:buChar char="•"/>
            </a:pPr>
            <a:r>
              <a:rPr lang="en-US" dirty="0">
                <a:ea typeface="Verdana" pitchFamily="34" charset="0"/>
                <a:cs typeface="Verdana" pitchFamily="34" charset="0"/>
              </a:rPr>
              <a:t>   Our main product is Portland Pozzolana Cement. We  consume all the Fly Ash generated in the Captive  </a:t>
            </a:r>
          </a:p>
          <a:p>
            <a:pPr algn="just">
              <a:lnSpc>
                <a:spcPct val="140000"/>
              </a:lnSpc>
            </a:pPr>
            <a:r>
              <a:rPr lang="en-US" dirty="0">
                <a:ea typeface="Verdana" pitchFamily="34" charset="0"/>
                <a:cs typeface="Verdana" pitchFamily="34" charset="0"/>
              </a:rPr>
              <a:t>    Power Plant  in our Grinding Unit. </a:t>
            </a:r>
          </a:p>
          <a:p>
            <a:pPr algn="just">
              <a:lnSpc>
                <a:spcPct val="140000"/>
              </a:lnSpc>
              <a:buFont typeface="Arial" pitchFamily="34" charset="0"/>
              <a:buChar char="•"/>
            </a:pPr>
            <a:r>
              <a:rPr lang="en-US" dirty="0">
                <a:ea typeface="Verdana" pitchFamily="34" charset="0"/>
                <a:cs typeface="Verdana" pitchFamily="34" charset="0"/>
              </a:rPr>
              <a:t>   We also use the Dry Fly ash from the neighboring Thermal Power Plant. </a:t>
            </a:r>
          </a:p>
          <a:p>
            <a:pPr algn="just">
              <a:lnSpc>
                <a:spcPct val="140000"/>
              </a:lnSpc>
              <a:buFont typeface="Arial" pitchFamily="34" charset="0"/>
              <a:buChar char="•"/>
            </a:pPr>
            <a:r>
              <a:rPr lang="en-US" dirty="0">
                <a:ea typeface="Verdana" pitchFamily="34" charset="0"/>
                <a:cs typeface="Verdana" pitchFamily="34" charset="0"/>
              </a:rPr>
              <a:t>   Wet Ash dumped in the  dykes of nearby thermal plant  which is one of the hazardous material , is being </a:t>
            </a:r>
          </a:p>
          <a:p>
            <a:pPr algn="just">
              <a:lnSpc>
                <a:spcPct val="140000"/>
              </a:lnSpc>
            </a:pPr>
            <a:r>
              <a:rPr lang="en-US" dirty="0">
                <a:ea typeface="Verdana" pitchFamily="34" charset="0"/>
                <a:cs typeface="Verdana" pitchFamily="34" charset="0"/>
              </a:rPr>
              <a:t>     used in Cement  Grinding . </a:t>
            </a:r>
          </a:p>
          <a:p>
            <a:pPr marL="269882" marR="0" lvl="0" indent="-174629" algn="just" defTabSz="914423" rtl="0" eaLnBrk="1" fontAlgn="auto" latinLnBrk="0" hangingPunct="1">
              <a:lnSpc>
                <a:spcPct val="120000"/>
              </a:lnSpc>
              <a:spcBef>
                <a:spcPts val="576"/>
              </a:spcBef>
              <a:spcAft>
                <a:spcPts val="0"/>
              </a:spcAft>
              <a:buClr>
                <a:schemeClr val="tx1"/>
              </a:buClr>
              <a:buSzTx/>
              <a:buFont typeface="Arial" pitchFamily="34" charset="0"/>
              <a:buChar char="•"/>
              <a:tabLst/>
              <a:defRPr/>
            </a:pPr>
            <a:endParaRPr kumimoji="0" lang="en-US" i="0" u="none" strike="noStrike" kern="1200" cap="none" spc="0" normalizeH="0" baseline="0" noProof="0" dirty="0">
              <a:ln>
                <a:noFill/>
              </a:ln>
              <a:uLnTx/>
              <a:uFillTx/>
              <a:ea typeface="Verdana" pitchFamily="34" charset="0"/>
              <a:cs typeface="Verdana" pitchFamily="34" charset="0"/>
            </a:endParaRPr>
          </a:p>
        </p:txBody>
      </p:sp>
    </p:spTree>
    <p:extLst>
      <p:ext uri="{BB962C8B-B14F-4D97-AF65-F5344CB8AC3E}">
        <p14:creationId xmlns:p14="http://schemas.microsoft.com/office/powerpoint/2010/main" val="2732516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4517"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4</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PAT CYCLE   VII -  2022 to 2025 </a:t>
            </a:r>
          </a:p>
        </p:txBody>
      </p:sp>
      <p:sp>
        <p:nvSpPr>
          <p:cNvPr id="10" name="Text Placeholder 1"/>
          <p:cNvSpPr txBox="1">
            <a:spLocks/>
          </p:cNvSpPr>
          <p:nvPr/>
        </p:nvSpPr>
        <p:spPr>
          <a:xfrm>
            <a:off x="427779" y="1018479"/>
            <a:ext cx="10257637" cy="4724416"/>
          </a:xfrm>
          <a:prstGeom prst="rect">
            <a:avLst/>
          </a:prstGeom>
          <a:solidFill>
            <a:schemeClr val="accent2">
              <a:lumMod val="20000"/>
              <a:lumOff val="80000"/>
            </a:schemeClr>
          </a:solidFill>
          <a:ln>
            <a:solidFill>
              <a:srgbClr val="FF0000"/>
            </a:solidFill>
          </a:ln>
        </p:spPr>
        <p:txBody>
          <a:bodyPr anchor="ctr"/>
          <a:lstStyle/>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r>
              <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rPr>
              <a:t>Base Line Production -  2901163.32 MT</a:t>
            </a: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endPar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r>
              <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rPr>
              <a:t>Base Line Energy Cons.  0.0134 TOE/ Ton</a:t>
            </a: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endPar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r>
              <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rPr>
              <a:t>Target Energy Cons -  0.0130 TOE/Ton</a:t>
            </a: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endPar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endParaRPr>
          </a:p>
          <a:p>
            <a:pPr marL="269882" marR="0" lvl="0" indent="-174629" algn="l" defTabSz="914423" rtl="0" eaLnBrk="1" fontAlgn="auto" latinLnBrk="0" hangingPunct="1">
              <a:lnSpc>
                <a:spcPct val="100000"/>
              </a:lnSpc>
              <a:spcBef>
                <a:spcPts val="576"/>
              </a:spcBef>
              <a:spcAft>
                <a:spcPts val="0"/>
              </a:spcAft>
              <a:buClr>
                <a:srgbClr val="FF1100"/>
              </a:buClr>
              <a:buSzTx/>
              <a:buFont typeface="Wingdings" pitchFamily="2" charset="2"/>
              <a:buChar char="Ø"/>
              <a:tabLst/>
              <a:defRPr/>
            </a:pPr>
            <a:r>
              <a:rPr kumimoji="0" lang="en-IN" sz="2000" b="1" i="0" u="none" strike="noStrike" kern="1200" cap="none" spc="0" normalizeH="0" baseline="0" noProof="0">
                <a:ln>
                  <a:noFill/>
                </a:ln>
                <a:solidFill>
                  <a:schemeClr val="tx1"/>
                </a:solidFill>
                <a:effectLst/>
                <a:uLnTx/>
                <a:uFillTx/>
                <a:latin typeface="Verdana" pitchFamily="34" charset="0"/>
                <a:ea typeface="+mn-ea"/>
                <a:cs typeface="Arial" pitchFamily="34" charset="0"/>
              </a:rPr>
              <a:t>Reduction Target Energy Cons.  ---   2.9 % </a:t>
            </a:r>
          </a:p>
          <a:p>
            <a:pPr marL="269882" marR="0" lvl="0" indent="-174629" algn="l" defTabSz="914423" rtl="0" eaLnBrk="1" fontAlgn="auto" latinLnBrk="0" hangingPunct="1">
              <a:lnSpc>
                <a:spcPct val="100000"/>
              </a:lnSpc>
              <a:spcBef>
                <a:spcPts val="576"/>
              </a:spcBef>
              <a:spcAft>
                <a:spcPts val="0"/>
              </a:spcAft>
              <a:buClr>
                <a:srgbClr val="FF1100"/>
              </a:buClr>
              <a:buSzTx/>
              <a:buFont typeface="Arial" pitchFamily="34" charset="0"/>
              <a:buChar char="•"/>
              <a:tabLst/>
              <a:defRPr/>
            </a:pPr>
            <a:endParaRPr kumimoji="0" lang="en-IN" sz="2400" b="0" i="0" u="none" strike="noStrike" kern="1200" cap="none" spc="0" normalizeH="0" baseline="0" noProof="0" dirty="0">
              <a:ln>
                <a:noFill/>
              </a:ln>
              <a:solidFill>
                <a:schemeClr val="tx1"/>
              </a:solidFill>
              <a:effectLst/>
              <a:uLnTx/>
              <a:uFillTx/>
              <a:latin typeface="Verdana" pitchFamily="34" charset="0"/>
              <a:ea typeface="+mn-ea"/>
              <a:cs typeface="Arial" pitchFamily="34" charset="0"/>
            </a:endParaRPr>
          </a:p>
        </p:txBody>
      </p:sp>
    </p:spTree>
    <p:extLst>
      <p:ext uri="{BB962C8B-B14F-4D97-AF65-F5344CB8AC3E}">
        <p14:creationId xmlns:p14="http://schemas.microsoft.com/office/powerpoint/2010/main" val="2732516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38054" name="think-cell Slide" r:id="rId5" imgW="360" imgH="360" progId="">
                  <p:embed/>
                </p:oleObj>
              </mc:Choice>
              <mc:Fallback>
                <p:oleObj name="think-cell Slide" r:id="rId5" imgW="360" imgH="360" progId="">
                  <p:embed/>
                  <p:pic>
                    <p:nvPicPr>
                      <p:cNvPr id="6" name="Object 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5</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Benefits of PAT Scheme </a:t>
            </a:r>
          </a:p>
        </p:txBody>
      </p:sp>
      <p:sp>
        <p:nvSpPr>
          <p:cNvPr id="2" name="TextBox 1">
            <a:extLst>
              <a:ext uri="{FF2B5EF4-FFF2-40B4-BE49-F238E27FC236}">
                <a16:creationId xmlns:a16="http://schemas.microsoft.com/office/drawing/2014/main" id="{3FBA65D1-D28A-49A2-9AFF-7607D054F283}"/>
              </a:ext>
            </a:extLst>
          </p:cNvPr>
          <p:cNvSpPr txBox="1"/>
          <p:nvPr/>
        </p:nvSpPr>
        <p:spPr>
          <a:xfrm>
            <a:off x="403122" y="1046922"/>
            <a:ext cx="11139522" cy="5016758"/>
          </a:xfrm>
          <a:prstGeom prst="rect">
            <a:avLst/>
          </a:prstGeom>
          <a:noFill/>
        </p:spPr>
        <p:txBody>
          <a:bodyPr wrap="square" rtlCol="0">
            <a:spAutoFit/>
          </a:bodyPr>
          <a:lstStyle/>
          <a:p>
            <a:pPr marL="342900" indent="-342900">
              <a:buFont typeface="Arial" panose="020B0604020202020204" pitchFamily="34" charset="0"/>
              <a:buChar char="•"/>
            </a:pPr>
            <a:r>
              <a:rPr lang="en-IN" sz="2000" dirty="0">
                <a:latin typeface="Arial" pitchFamily="34" charset="0"/>
                <a:cs typeface="Arial" pitchFamily="34" charset="0"/>
              </a:rPr>
              <a:t>The Perform, Achieve, Trade (PAT) scheme was established by National Mission for Enhanced Energy Efficiency. It is regulatory instrument to reduce specific energy consumption in energy intensive industries, with an associated market-based mechanism to enhance the cost effectiveness through certification of excess energy saving which can be traded. </a:t>
            </a:r>
            <a:endParaRPr lang="en-US" sz="2000" dirty="0">
              <a:latin typeface="Arial" pitchFamily="34" charset="0"/>
              <a:cs typeface="Arial" pitchFamily="34" charset="0"/>
            </a:endParaRPr>
          </a:p>
          <a:p>
            <a:endParaRPr lang="en-US" sz="2000" dirty="0">
              <a:latin typeface="Arial" pitchFamily="34" charset="0"/>
              <a:cs typeface="Arial" pitchFamily="34" charset="0"/>
            </a:endParaRPr>
          </a:p>
          <a:p>
            <a:pPr marL="342900" indent="-342900">
              <a:buFont typeface="Arial" panose="020B0604020202020204" pitchFamily="34" charset="0"/>
              <a:buChar char="•"/>
            </a:pPr>
            <a:r>
              <a:rPr lang="en-US" sz="2000" dirty="0" err="1">
                <a:latin typeface="Arial" pitchFamily="34" charset="0"/>
                <a:cs typeface="Arial" pitchFamily="34" charset="0"/>
              </a:rPr>
              <a:t>Ambuja</a:t>
            </a:r>
            <a:r>
              <a:rPr lang="en-US" sz="2000" dirty="0">
                <a:latin typeface="Arial" pitchFamily="34" charset="0"/>
                <a:cs typeface="Arial" pitchFamily="34" charset="0"/>
              </a:rPr>
              <a:t> Cement Unit Ropar’s Journey for PAT scheme started in 2008. </a:t>
            </a:r>
          </a:p>
          <a:p>
            <a:pPr marL="342900" indent="-342900">
              <a:buFont typeface="Arial" panose="020B0604020202020204" pitchFamily="34" charset="0"/>
              <a:buChar char="•"/>
            </a:pPr>
            <a:endParaRPr lang="en-US" sz="2000" dirty="0">
              <a:latin typeface="Arial" pitchFamily="34" charset="0"/>
              <a:cs typeface="Arial" pitchFamily="34" charset="0"/>
            </a:endParaRPr>
          </a:p>
          <a:p>
            <a:pPr marL="342900" indent="-342900">
              <a:buFont typeface="Arial" panose="020B0604020202020204" pitchFamily="34" charset="0"/>
              <a:buChar char="•"/>
            </a:pPr>
            <a:r>
              <a:rPr lang="en-US" sz="2000" dirty="0">
                <a:latin typeface="Arial" pitchFamily="34" charset="0"/>
                <a:cs typeface="Arial" pitchFamily="34" charset="0"/>
              </a:rPr>
              <a:t>Baseline for PAT Cycle I was 0.0201 TOE/Mt of Cement. Now we are at 0.0134 TOE/Mt of Cement.</a:t>
            </a:r>
          </a:p>
          <a:p>
            <a:pPr marL="342900" indent="-342900">
              <a:buFont typeface="Arial" panose="020B0604020202020204" pitchFamily="34" charset="0"/>
              <a:buChar char="•"/>
            </a:pPr>
            <a:endParaRPr lang="en-US" sz="2000" dirty="0">
              <a:latin typeface="Arial" pitchFamily="34" charset="0"/>
              <a:cs typeface="Arial" pitchFamily="34" charset="0"/>
            </a:endParaRPr>
          </a:p>
          <a:p>
            <a:pPr marL="342900" indent="-342900">
              <a:buFont typeface="Arial" panose="020B0604020202020204" pitchFamily="34" charset="0"/>
              <a:buChar char="•"/>
            </a:pPr>
            <a:r>
              <a:rPr lang="en-US" sz="2000" dirty="0">
                <a:latin typeface="Arial" pitchFamily="34" charset="0"/>
                <a:cs typeface="Arial" pitchFamily="34" charset="0"/>
              </a:rPr>
              <a:t>There is reduction of 33% from Baseline till now.  </a:t>
            </a:r>
          </a:p>
          <a:p>
            <a:endParaRPr lang="en-US" sz="2000" dirty="0">
              <a:latin typeface="Arial" pitchFamily="34" charset="0"/>
              <a:cs typeface="Arial" pitchFamily="34" charset="0"/>
            </a:endParaRPr>
          </a:p>
          <a:p>
            <a:pPr marL="342900" indent="-342900">
              <a:buFont typeface="Arial" panose="020B0604020202020204" pitchFamily="34" charset="0"/>
              <a:buChar char="•"/>
            </a:pPr>
            <a:r>
              <a:rPr lang="en-US" sz="2000" dirty="0">
                <a:latin typeface="Arial" pitchFamily="34" charset="0"/>
                <a:cs typeface="Arial" pitchFamily="34" charset="0"/>
              </a:rPr>
              <a:t>This reduction has been possible by implementing various Energy Saving Initiatives like installation of VFD’s , usage of high efficiency equipment's , operational optimization etc.  under the guidance of Bureau of Energy Efficiency (BEE)  and Punjab Energy Development Authority (PEDA).</a:t>
            </a:r>
          </a:p>
        </p:txBody>
      </p:sp>
    </p:spTree>
    <p:extLst>
      <p:ext uri="{BB962C8B-B14F-4D97-AF65-F5344CB8AC3E}">
        <p14:creationId xmlns:p14="http://schemas.microsoft.com/office/powerpoint/2010/main" val="141931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5541"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6</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Energy Conservation Projects Investment and Savings -  2017 - 2021 </a:t>
            </a:r>
          </a:p>
        </p:txBody>
      </p:sp>
      <p:graphicFrame>
        <p:nvGraphicFramePr>
          <p:cNvPr id="7" name="Table 6"/>
          <p:cNvGraphicFramePr>
            <a:graphicFrameLocks noGrp="1"/>
          </p:cNvGraphicFramePr>
          <p:nvPr>
            <p:extLst>
              <p:ext uri="{D42A27DB-BD31-4B8C-83A1-F6EECF244321}">
                <p14:modId xmlns:p14="http://schemas.microsoft.com/office/powerpoint/2010/main" val="1507834214"/>
              </p:ext>
            </p:extLst>
          </p:nvPr>
        </p:nvGraphicFramePr>
        <p:xfrm>
          <a:off x="431073" y="1071544"/>
          <a:ext cx="11058564" cy="4788854"/>
        </p:xfrm>
        <a:graphic>
          <a:graphicData uri="http://schemas.openxmlformats.org/drawingml/2006/table">
            <a:tbl>
              <a:tblPr firstRow="1" bandRow="1">
                <a:tableStyleId>{5C22544A-7EE6-4342-B048-85BDC9FD1C3A}</a:tableStyleId>
              </a:tblPr>
              <a:tblGrid>
                <a:gridCol w="1843094">
                  <a:extLst>
                    <a:ext uri="{9D8B030D-6E8A-4147-A177-3AD203B41FA5}">
                      <a16:colId xmlns:a16="http://schemas.microsoft.com/office/drawing/2014/main" val="20000"/>
                    </a:ext>
                  </a:extLst>
                </a:gridCol>
                <a:gridCol w="1843094">
                  <a:extLst>
                    <a:ext uri="{9D8B030D-6E8A-4147-A177-3AD203B41FA5}">
                      <a16:colId xmlns:a16="http://schemas.microsoft.com/office/drawing/2014/main" val="20001"/>
                    </a:ext>
                  </a:extLst>
                </a:gridCol>
                <a:gridCol w="1843094">
                  <a:extLst>
                    <a:ext uri="{9D8B030D-6E8A-4147-A177-3AD203B41FA5}">
                      <a16:colId xmlns:a16="http://schemas.microsoft.com/office/drawing/2014/main" val="20002"/>
                    </a:ext>
                  </a:extLst>
                </a:gridCol>
                <a:gridCol w="1843094">
                  <a:extLst>
                    <a:ext uri="{9D8B030D-6E8A-4147-A177-3AD203B41FA5}">
                      <a16:colId xmlns:a16="http://schemas.microsoft.com/office/drawing/2014/main" val="20003"/>
                    </a:ext>
                  </a:extLst>
                </a:gridCol>
                <a:gridCol w="1843094">
                  <a:extLst>
                    <a:ext uri="{9D8B030D-6E8A-4147-A177-3AD203B41FA5}">
                      <a16:colId xmlns:a16="http://schemas.microsoft.com/office/drawing/2014/main" val="20004"/>
                    </a:ext>
                  </a:extLst>
                </a:gridCol>
                <a:gridCol w="1843094">
                  <a:extLst>
                    <a:ext uri="{9D8B030D-6E8A-4147-A177-3AD203B41FA5}">
                      <a16:colId xmlns:a16="http://schemas.microsoft.com/office/drawing/2014/main" val="20005"/>
                    </a:ext>
                  </a:extLst>
                </a:gridCol>
              </a:tblGrid>
              <a:tr h="684122">
                <a:tc>
                  <a:txBody>
                    <a:bodyPr/>
                    <a:lstStyle/>
                    <a:p>
                      <a:pPr algn="ctr" fontAlgn="t"/>
                      <a:r>
                        <a:rPr lang="en-IN" sz="1400" b="1" i="0" u="none" strike="noStrike" dirty="0">
                          <a:solidFill>
                            <a:srgbClr val="000000"/>
                          </a:solidFill>
                          <a:latin typeface="+mn-lt"/>
                        </a:rPr>
                        <a:t>FY</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400" b="1" i="0" u="none" strike="noStrike" dirty="0">
                          <a:solidFill>
                            <a:srgbClr val="000000"/>
                          </a:solidFill>
                          <a:latin typeface="+mn-lt"/>
                        </a:rPr>
                        <a:t>No. of objectives</a:t>
                      </a:r>
                      <a:r>
                        <a:rPr lang="en-IN" sz="1400" b="1" i="0" u="none" strike="noStrike" baseline="0" dirty="0">
                          <a:solidFill>
                            <a:srgbClr val="000000"/>
                          </a:solidFill>
                          <a:latin typeface="+mn-lt"/>
                        </a:rPr>
                        <a:t> </a:t>
                      </a:r>
                      <a:r>
                        <a:rPr lang="en-IN" sz="1400" b="1" i="0" u="none" strike="noStrike" dirty="0">
                          <a:solidFill>
                            <a:srgbClr val="000000"/>
                          </a:solidFill>
                          <a:latin typeface="+mn-lt"/>
                        </a:rPr>
                        <a: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400" b="1" i="0" u="none" strike="noStrike" dirty="0">
                          <a:solidFill>
                            <a:srgbClr val="000000"/>
                          </a:solidFill>
                          <a:latin typeface="+mn-lt"/>
                        </a:rPr>
                        <a:t>Investment (Rupees)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400" b="1" i="0" u="none" strike="noStrike" dirty="0">
                          <a:solidFill>
                            <a:srgbClr val="000000"/>
                          </a:solidFill>
                          <a:latin typeface="+mn-lt"/>
                        </a:rPr>
                        <a:t>Verified savings</a:t>
                      </a:r>
                      <a:br>
                        <a:rPr lang="en-IN" sz="1400" b="1" i="0" u="none" strike="noStrike" dirty="0">
                          <a:solidFill>
                            <a:srgbClr val="000000"/>
                          </a:solidFill>
                          <a:latin typeface="+mn-lt"/>
                        </a:rPr>
                      </a:br>
                      <a:r>
                        <a:rPr lang="en-IN" sz="1400" b="1" i="0" u="none" strike="noStrike" dirty="0">
                          <a:solidFill>
                            <a:srgbClr val="000000"/>
                          </a:solidFill>
                          <a:latin typeface="+mn-lt"/>
                        </a:rPr>
                        <a:t>(Rupees)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400" b="1" i="0" u="none" strike="noStrike" dirty="0">
                          <a:solidFill>
                            <a:srgbClr val="000000"/>
                          </a:solidFill>
                          <a:latin typeface="+mn-lt"/>
                        </a:rPr>
                        <a:t>Savings Energy Savings (TOE)</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t"/>
                      <a:r>
                        <a:rPr lang="en-IN" sz="1400" b="1" i="0" u="none" strike="noStrike" dirty="0">
                          <a:solidFill>
                            <a:srgbClr val="000000"/>
                          </a:solidFill>
                          <a:latin typeface="+mn-lt"/>
                        </a:rPr>
                        <a:t>Units kWh</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0"/>
                  </a:ext>
                </a:extLst>
              </a:tr>
              <a:tr h="684122">
                <a:tc>
                  <a:txBody>
                    <a:bodyPr/>
                    <a:lstStyle/>
                    <a:p>
                      <a:pPr algn="ctr" fontAlgn="t"/>
                      <a:r>
                        <a:rPr lang="en-IN" sz="1600" b="1" i="0" u="none" strike="noStrike" dirty="0">
                          <a:solidFill>
                            <a:srgbClr val="000000"/>
                          </a:solidFill>
                          <a:latin typeface="+mn-lt"/>
                        </a:rPr>
                        <a:t>FY2017-18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12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95,60,126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3,60,61,894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2,698.91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81,19,476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684122">
                <a:tc>
                  <a:txBody>
                    <a:bodyPr/>
                    <a:lstStyle/>
                    <a:p>
                      <a:pPr algn="ctr" fontAlgn="t"/>
                      <a:r>
                        <a:rPr lang="en-IN" sz="1600" b="1" i="0" u="none" strike="noStrike" dirty="0">
                          <a:solidFill>
                            <a:srgbClr val="000000"/>
                          </a:solidFill>
                          <a:latin typeface="+mn-lt"/>
                        </a:rPr>
                        <a:t>FY2018-19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25,35,000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1,49,08,199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730.20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21,18,350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84122">
                <a:tc>
                  <a:txBody>
                    <a:bodyPr/>
                    <a:lstStyle/>
                    <a:p>
                      <a:pPr algn="ctr" fontAlgn="t"/>
                      <a:r>
                        <a:rPr lang="en-IN" sz="1600" b="1" i="0" u="none" strike="noStrike" dirty="0">
                          <a:solidFill>
                            <a:srgbClr val="000000"/>
                          </a:solidFill>
                          <a:latin typeface="+mn-lt"/>
                        </a:rPr>
                        <a:t>FY2019</a:t>
                      </a:r>
                      <a:r>
                        <a:rPr lang="en-IN" sz="1600" b="1" i="0" u="none" strike="noStrike" baseline="0" dirty="0">
                          <a:solidFill>
                            <a:srgbClr val="000000"/>
                          </a:solidFill>
                          <a:latin typeface="+mn-lt"/>
                        </a:rPr>
                        <a:t> -20</a:t>
                      </a:r>
                      <a:endParaRPr lang="en-IN" sz="1600" b="1" i="0" u="none" strike="noStrike" dirty="0">
                        <a:solidFill>
                          <a:srgbClr val="000000"/>
                        </a:solidFill>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17,30,000</a:t>
                      </a:r>
                    </a:p>
                    <a:p>
                      <a:pPr algn="ctr" fontAlgn="t"/>
                      <a:endParaRPr lang="en-IN" sz="1600" b="1" i="0" u="none" strike="noStrike" dirty="0">
                        <a:solidFill>
                          <a:srgbClr val="000000"/>
                        </a:solidFill>
                        <a:latin typeface="+mn-lt"/>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16,00,000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979.20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 2,88,200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684122">
                <a:tc>
                  <a:txBody>
                    <a:bodyPr/>
                    <a:lstStyle/>
                    <a:p>
                      <a:pPr algn="ctr" fontAlgn="t"/>
                      <a:r>
                        <a:rPr lang="en-IN" sz="1600" b="1" i="0" u="none" strike="noStrike" dirty="0">
                          <a:solidFill>
                            <a:srgbClr val="000000"/>
                          </a:solidFill>
                          <a:latin typeface="+mn-lt"/>
                        </a:rPr>
                        <a:t>FY 2020-21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61,50,353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2,36,20,501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1342.61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45,64,900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684122">
                <a:tc>
                  <a:txBody>
                    <a:bodyPr/>
                    <a:lstStyle/>
                    <a:p>
                      <a:pPr algn="ctr" fontAlgn="t"/>
                      <a:r>
                        <a:rPr lang="en-IN" sz="1600" b="1" i="0" u="none" strike="noStrike" dirty="0">
                          <a:solidFill>
                            <a:srgbClr val="000000"/>
                          </a:solidFill>
                          <a:latin typeface="+mn-lt"/>
                        </a:rPr>
                        <a:t>FY 2021-22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1,18,02,128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3,68,72,020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23" rtl="0" eaLnBrk="1" fontAlgn="t" latinLnBrk="0" hangingPunct="1">
                        <a:lnSpc>
                          <a:spcPct val="100000"/>
                        </a:lnSpc>
                        <a:spcBef>
                          <a:spcPts val="0"/>
                        </a:spcBef>
                        <a:spcAft>
                          <a:spcPts val="0"/>
                        </a:spcAft>
                        <a:buClrTx/>
                        <a:buSzTx/>
                        <a:buFontTx/>
                        <a:buNone/>
                        <a:tabLst/>
                        <a:defRPr/>
                      </a:pPr>
                      <a:r>
                        <a:rPr lang="en-IN" sz="1600" b="1" i="0" u="none" strike="noStrike" dirty="0">
                          <a:solidFill>
                            <a:srgbClr val="000000"/>
                          </a:solidFill>
                          <a:latin typeface="+mn-lt"/>
                        </a:rPr>
                        <a:t>2088.79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t"/>
                      <a:r>
                        <a:rPr lang="en-IN" sz="1600" b="1" i="0" u="none" strike="noStrike" dirty="0">
                          <a:solidFill>
                            <a:srgbClr val="000000"/>
                          </a:solidFill>
                          <a:latin typeface="+mn-lt"/>
                        </a:rPr>
                        <a:t>62,07,441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9880902"/>
                  </a:ext>
                </a:extLst>
              </a:tr>
              <a:tr h="684122">
                <a:tc>
                  <a:txBody>
                    <a:bodyPr/>
                    <a:lstStyle/>
                    <a:p>
                      <a:pPr algn="ctr" fontAlgn="t"/>
                      <a:r>
                        <a:rPr lang="en-IN" sz="1600" b="1" i="0" u="none" strike="noStrike" dirty="0">
                          <a:solidFill>
                            <a:srgbClr val="000000"/>
                          </a:solidFill>
                          <a:latin typeface="+mn-lt"/>
                        </a:rPr>
                        <a:t>Grand Total</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t" latinLnBrk="0" hangingPunct="1"/>
                      <a:r>
                        <a:rPr lang="en-US" sz="1600" b="1" i="0" u="none" strike="noStrike" kern="1200" dirty="0">
                          <a:solidFill>
                            <a:srgbClr val="000000"/>
                          </a:solidFill>
                          <a:latin typeface="+mn-lt"/>
                          <a:ea typeface="+mn-ea"/>
                          <a:cs typeface="+mn-cs"/>
                        </a:rPr>
                        <a:t>35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t" latinLnBrk="0" hangingPunct="1"/>
                      <a:r>
                        <a:rPr lang="en-US" sz="1600" b="1" i="0" u="none" strike="noStrike" kern="1200" dirty="0">
                          <a:solidFill>
                            <a:srgbClr val="000000"/>
                          </a:solidFill>
                          <a:latin typeface="+mn-lt"/>
                          <a:ea typeface="+mn-ea"/>
                          <a:cs typeface="+mn-cs"/>
                        </a:rPr>
                        <a:t>3,17,77,607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t" latinLnBrk="0" hangingPunct="1"/>
                      <a:r>
                        <a:rPr lang="en-US" sz="1600" b="1" i="0" u="none" strike="noStrike" kern="1200" dirty="0">
                          <a:solidFill>
                            <a:srgbClr val="000000"/>
                          </a:solidFill>
                          <a:latin typeface="+mn-lt"/>
                          <a:ea typeface="+mn-ea"/>
                          <a:cs typeface="+mn-cs"/>
                        </a:rPr>
                        <a:t>9,81,54,415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t" latinLnBrk="0" hangingPunct="1"/>
                      <a:r>
                        <a:rPr lang="en-US" sz="1600" b="1" i="0" u="none" strike="noStrike" kern="1200" dirty="0">
                          <a:solidFill>
                            <a:srgbClr val="000000"/>
                          </a:solidFill>
                          <a:latin typeface="+mn-lt"/>
                          <a:ea typeface="+mn-ea"/>
                          <a:cs typeface="+mn-cs"/>
                        </a:rPr>
                        <a:t>7839.71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t" latinLnBrk="0" hangingPunct="1"/>
                      <a:r>
                        <a:rPr lang="en-US" sz="1600" b="1" i="0" u="none" strike="noStrike" kern="1200" dirty="0">
                          <a:solidFill>
                            <a:srgbClr val="000000"/>
                          </a:solidFill>
                          <a:latin typeface="+mn-lt"/>
                          <a:ea typeface="+mn-ea"/>
                          <a:cs typeface="+mn-cs"/>
                        </a:rPr>
                        <a:t>2,12,98,367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732516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40079" name="think-cell Slide" r:id="rId5" imgW="360" imgH="360" progId="">
                  <p:embed/>
                </p:oleObj>
              </mc:Choice>
              <mc:Fallback>
                <p:oleObj name="think-cell Slide" r:id="rId5" imgW="360" imgH="360" progId="">
                  <p:embed/>
                  <p:pic>
                    <p:nvPicPr>
                      <p:cNvPr id="6" name="Object 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7</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rPr>
              <a:t>Energy Efficiency Improvement  Investments and Savings. </a:t>
            </a:r>
            <a:endParaRPr lang="en-US" sz="1800" b="1" dirty="0">
              <a:solidFill>
                <a:srgbClr val="0070C0"/>
              </a:solidFill>
              <a:latin typeface="Arial" pitchFamily="34" charset="0"/>
              <a:ea typeface="+mn-ea"/>
            </a:endParaRPr>
          </a:p>
        </p:txBody>
      </p:sp>
      <p:graphicFrame>
        <p:nvGraphicFramePr>
          <p:cNvPr id="10" name="Table 9"/>
          <p:cNvGraphicFramePr>
            <a:graphicFrameLocks noGrp="1"/>
          </p:cNvGraphicFramePr>
          <p:nvPr>
            <p:extLst>
              <p:ext uri="{D42A27DB-BD31-4B8C-83A1-F6EECF244321}">
                <p14:modId xmlns:p14="http://schemas.microsoft.com/office/powerpoint/2010/main" val="1517516504"/>
              </p:ext>
            </p:extLst>
          </p:nvPr>
        </p:nvGraphicFramePr>
        <p:xfrm>
          <a:off x="326571" y="888272"/>
          <a:ext cx="11600163" cy="5010652"/>
        </p:xfrm>
        <a:graphic>
          <a:graphicData uri="http://schemas.openxmlformats.org/drawingml/2006/table">
            <a:tbl>
              <a:tblPr/>
              <a:tblGrid>
                <a:gridCol w="502943">
                  <a:extLst>
                    <a:ext uri="{9D8B030D-6E8A-4147-A177-3AD203B41FA5}">
                      <a16:colId xmlns:a16="http://schemas.microsoft.com/office/drawing/2014/main" val="20000"/>
                    </a:ext>
                  </a:extLst>
                </a:gridCol>
                <a:gridCol w="2069208">
                  <a:extLst>
                    <a:ext uri="{9D8B030D-6E8A-4147-A177-3AD203B41FA5}">
                      <a16:colId xmlns:a16="http://schemas.microsoft.com/office/drawing/2014/main" val="20001"/>
                    </a:ext>
                  </a:extLst>
                </a:gridCol>
                <a:gridCol w="1032055">
                  <a:extLst>
                    <a:ext uri="{9D8B030D-6E8A-4147-A177-3AD203B41FA5}">
                      <a16:colId xmlns:a16="http://schemas.microsoft.com/office/drawing/2014/main" val="20002"/>
                    </a:ext>
                  </a:extLst>
                </a:gridCol>
                <a:gridCol w="968349">
                  <a:extLst>
                    <a:ext uri="{9D8B030D-6E8A-4147-A177-3AD203B41FA5}">
                      <a16:colId xmlns:a16="http://schemas.microsoft.com/office/drawing/2014/main" val="20003"/>
                    </a:ext>
                  </a:extLst>
                </a:gridCol>
                <a:gridCol w="958154">
                  <a:extLst>
                    <a:ext uri="{9D8B030D-6E8A-4147-A177-3AD203B41FA5}">
                      <a16:colId xmlns:a16="http://schemas.microsoft.com/office/drawing/2014/main" val="20004"/>
                    </a:ext>
                  </a:extLst>
                </a:gridCol>
                <a:gridCol w="879158">
                  <a:extLst>
                    <a:ext uri="{9D8B030D-6E8A-4147-A177-3AD203B41FA5}">
                      <a16:colId xmlns:a16="http://schemas.microsoft.com/office/drawing/2014/main" val="20005"/>
                    </a:ext>
                  </a:extLst>
                </a:gridCol>
                <a:gridCol w="855663">
                  <a:extLst>
                    <a:ext uri="{9D8B030D-6E8A-4147-A177-3AD203B41FA5}">
                      <a16:colId xmlns:a16="http://schemas.microsoft.com/office/drawing/2014/main" val="20006"/>
                    </a:ext>
                  </a:extLst>
                </a:gridCol>
                <a:gridCol w="764485">
                  <a:extLst>
                    <a:ext uri="{9D8B030D-6E8A-4147-A177-3AD203B41FA5}">
                      <a16:colId xmlns:a16="http://schemas.microsoft.com/office/drawing/2014/main" val="20007"/>
                    </a:ext>
                  </a:extLst>
                </a:gridCol>
                <a:gridCol w="3570148">
                  <a:extLst>
                    <a:ext uri="{9D8B030D-6E8A-4147-A177-3AD203B41FA5}">
                      <a16:colId xmlns:a16="http://schemas.microsoft.com/office/drawing/2014/main" val="20008"/>
                    </a:ext>
                  </a:extLst>
                </a:gridCol>
              </a:tblGrid>
              <a:tr h="214890">
                <a:tc gridSpan="9">
                  <a:txBody>
                    <a:bodyPr/>
                    <a:lstStyle/>
                    <a:p>
                      <a:pPr algn="ctr" fontAlgn="b"/>
                      <a:r>
                        <a:rPr lang="en-US" sz="1200" b="1" i="0" u="none" strike="noStrike" dirty="0">
                          <a:solidFill>
                            <a:srgbClr val="000000"/>
                          </a:solidFill>
                          <a:latin typeface="Arial" pitchFamily="34" charset="0"/>
                          <a:cs typeface="Arial" pitchFamily="34" charset="0"/>
                        </a:rPr>
                        <a:t>Apr-2021 – Mar-2022 </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DB4E3"/>
                    </a:solidFill>
                  </a:tcPr>
                </a:tc>
                <a:tc hMerge="1">
                  <a:txBody>
                    <a:bodyPr/>
                    <a:lstStyle/>
                    <a:p>
                      <a:endParaRPr lang="en-US"/>
                    </a:p>
                  </a:txBody>
                  <a:tcPr/>
                </a:tc>
                <a:tc hMerge="1">
                  <a:txBody>
                    <a:bodyPr/>
                    <a:lstStyle/>
                    <a:p>
                      <a:endParaRPr lang="en-US"/>
                    </a:p>
                  </a:txBody>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8DB4E3"/>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804520">
                <a:tc>
                  <a:txBody>
                    <a:bodyPr/>
                    <a:lstStyle/>
                    <a:p>
                      <a:pPr algn="l" fontAlgn="ctr"/>
                      <a:r>
                        <a:rPr lang="en-US" sz="1200" b="1" i="0" u="none" strike="noStrike" dirty="0">
                          <a:solidFill>
                            <a:srgbClr val="000000"/>
                          </a:solidFill>
                          <a:latin typeface="Arial" pitchFamily="34" charset="0"/>
                          <a:cs typeface="Arial" pitchFamily="34" charset="0"/>
                        </a:rPr>
                        <a:t>Sr No.</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Description of energy</a:t>
                      </a:r>
                      <a:br>
                        <a:rPr lang="en-US" sz="1200" b="1" i="0" u="none" strike="noStrike">
                          <a:solidFill>
                            <a:srgbClr val="000000"/>
                          </a:solidFill>
                          <a:latin typeface="Arial" pitchFamily="34" charset="0"/>
                          <a:cs typeface="Arial" pitchFamily="34" charset="0"/>
                        </a:rPr>
                      </a:br>
                      <a:r>
                        <a:rPr lang="en-US" sz="1200" b="1" i="0" u="none" strike="noStrike">
                          <a:solidFill>
                            <a:srgbClr val="000000"/>
                          </a:solidFill>
                          <a:latin typeface="Arial" pitchFamily="34" charset="0"/>
                          <a:cs typeface="Arial" pitchFamily="34" charset="0"/>
                        </a:rPr>
                        <a:t>efficiency improvement</a:t>
                      </a:r>
                      <a:br>
                        <a:rPr lang="en-US" sz="1200" b="1" i="0" u="none" strike="noStrike">
                          <a:solidFill>
                            <a:srgbClr val="000000"/>
                          </a:solidFill>
                          <a:latin typeface="Arial" pitchFamily="34" charset="0"/>
                          <a:cs typeface="Arial" pitchFamily="34" charset="0"/>
                        </a:rPr>
                      </a:br>
                      <a:r>
                        <a:rPr lang="en-US" sz="1200" b="1" i="0" u="none" strike="noStrike">
                          <a:solidFill>
                            <a:srgbClr val="000000"/>
                          </a:solidFill>
                          <a:latin typeface="Arial" pitchFamily="34" charset="0"/>
                          <a:cs typeface="Arial" pitchFamily="34" charset="0"/>
                        </a:rPr>
                        <a:t>measur</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Category3</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dirty="0">
                          <a:solidFill>
                            <a:srgbClr val="000000"/>
                          </a:solidFill>
                          <a:latin typeface="Arial" pitchFamily="34" charset="0"/>
                          <a:cs typeface="Arial" pitchFamily="34" charset="0"/>
                        </a:rPr>
                        <a:t>Investment (Rupees)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dirty="0">
                          <a:solidFill>
                            <a:srgbClr val="000000"/>
                          </a:solidFill>
                          <a:latin typeface="Arial" pitchFamily="34" charset="0"/>
                          <a:cs typeface="Arial" pitchFamily="34" charset="0"/>
                        </a:rPr>
                        <a:t>Envisaged</a:t>
                      </a:r>
                      <a:r>
                        <a:rPr lang="en-US" sz="1200" b="1" i="0" u="none" strike="noStrike" baseline="0" dirty="0">
                          <a:solidFill>
                            <a:srgbClr val="000000"/>
                          </a:solidFill>
                          <a:latin typeface="Arial" pitchFamily="34" charset="0"/>
                          <a:cs typeface="Arial" pitchFamily="34" charset="0"/>
                        </a:rPr>
                        <a:t> </a:t>
                      </a:r>
                      <a:r>
                        <a:rPr lang="en-US" sz="1200" b="1" i="0" u="none" strike="noStrike" dirty="0">
                          <a:solidFill>
                            <a:srgbClr val="000000"/>
                          </a:solidFill>
                          <a:latin typeface="Arial" pitchFamily="34" charset="0"/>
                          <a:cs typeface="Arial" pitchFamily="34" charset="0"/>
                        </a:rPr>
                        <a:t> savings4</a:t>
                      </a:r>
                      <a:br>
                        <a:rPr lang="en-US" sz="1200" b="1" i="0" u="none" strike="noStrike" dirty="0">
                          <a:solidFill>
                            <a:srgbClr val="000000"/>
                          </a:solidFill>
                          <a:latin typeface="Arial" pitchFamily="34" charset="0"/>
                          <a:cs typeface="Arial" pitchFamily="34" charset="0"/>
                        </a:rPr>
                      </a:br>
                      <a:r>
                        <a:rPr lang="en-US" sz="1200" b="1" i="0" u="none" strike="noStrike" dirty="0">
                          <a:solidFill>
                            <a:srgbClr val="000000"/>
                          </a:solidFill>
                          <a:latin typeface="Arial" pitchFamily="34" charset="0"/>
                          <a:cs typeface="Arial" pitchFamily="34" charset="0"/>
                        </a:rPr>
                        <a:t>(Rupees)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Verified energy(Lakhs)</a:t>
                      </a:r>
                      <a:br>
                        <a:rPr lang="en-US" sz="1200" b="1" i="0" u="none" strike="noStrike">
                          <a:solidFill>
                            <a:srgbClr val="000000"/>
                          </a:solidFill>
                          <a:latin typeface="Arial" pitchFamily="34" charset="0"/>
                          <a:cs typeface="Arial" pitchFamily="34" charset="0"/>
                        </a:rPr>
                      </a:br>
                      <a:r>
                        <a:rPr lang="en-US" sz="1200" b="1" i="0" u="none" strike="noStrike">
                          <a:solidFill>
                            <a:srgbClr val="000000"/>
                          </a:solidFill>
                          <a:latin typeface="Arial" pitchFamily="34" charset="0"/>
                          <a:cs typeface="Arial" pitchFamily="34" charset="0"/>
                        </a:rPr>
                        <a:t>savings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Units5</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Units5(mWh)</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algn="l" fontAlgn="ctr"/>
                      <a:r>
                        <a:rPr lang="en-US" sz="1200" b="1" i="0" u="none" strike="noStrike">
                          <a:solidFill>
                            <a:srgbClr val="000000"/>
                          </a:solidFill>
                          <a:latin typeface="Arial" pitchFamily="34" charset="0"/>
                          <a:cs typeface="Arial" pitchFamily="34" charset="0"/>
                        </a:rPr>
                        <a:t>Remarks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extLst>
                  <a:ext uri="{0D108BD9-81ED-4DB2-BD59-A6C34878D82A}">
                    <a16:rowId xmlns:a16="http://schemas.microsoft.com/office/drawing/2014/main" val="10001"/>
                  </a:ext>
                </a:extLst>
              </a:tr>
              <a:tr h="670827">
                <a:tc>
                  <a:txBody>
                    <a:bodyPr/>
                    <a:lstStyle/>
                    <a:p>
                      <a:pPr marL="0" algn="ctr"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Improve Grinding Efficiency of CM 4 by  Optimizing Grinding Media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Electric Motor and Drives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3313655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16285402</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162.85</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2960982</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29.61</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Savings calculated considering figures for financial year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Baseline - April 2020 - March 2021 - 28.4 kWh/T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Achieved - April 2021 - March 2022 -  26.2kWh/T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Production - April 2021 - March 2022 - 1345901 MT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806282">
                <a:tc>
                  <a:txBody>
                    <a:bodyPr/>
                    <a:lstStyle/>
                    <a:p>
                      <a:pPr marL="0" algn="ctr"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Reduce SEEC in CM 3 by Optimizing Grinding &amp; refurbishment of Classifier in CM 3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Electric Motor and Drives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4,088,473</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8943275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8.94</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1626050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16.27</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a:solidFill>
                            <a:srgbClr val="000000"/>
                          </a:solidFill>
                          <a:latin typeface="Arial" pitchFamily="34" charset="0"/>
                          <a:ea typeface="+mn-ea"/>
                          <a:cs typeface="Arial" pitchFamily="34" charset="0"/>
                        </a:rPr>
                        <a:t>Savings calculated considering figures for financial year </a:t>
                      </a:r>
                      <a:br>
                        <a:rPr lang="en-US" sz="1200" b="0" i="0" u="none" strike="noStrike" kern="1200">
                          <a:solidFill>
                            <a:srgbClr val="000000"/>
                          </a:solidFill>
                          <a:latin typeface="Arial" pitchFamily="34" charset="0"/>
                          <a:ea typeface="+mn-ea"/>
                          <a:cs typeface="Arial" pitchFamily="34" charset="0"/>
                        </a:rPr>
                      </a:br>
                      <a:r>
                        <a:rPr lang="en-US" sz="1200" b="0" i="0" u="none" strike="noStrike" kern="1200">
                          <a:solidFill>
                            <a:srgbClr val="000000"/>
                          </a:solidFill>
                          <a:latin typeface="Arial" pitchFamily="34" charset="0"/>
                          <a:ea typeface="+mn-ea"/>
                          <a:cs typeface="Arial" pitchFamily="34" charset="0"/>
                        </a:rPr>
                        <a:t>Baseline - April 2020 - March 2021 - 32.1 kWh/T </a:t>
                      </a:r>
                      <a:br>
                        <a:rPr lang="en-US" sz="1200" b="0" i="0" u="none" strike="noStrike" kern="1200">
                          <a:solidFill>
                            <a:srgbClr val="000000"/>
                          </a:solidFill>
                          <a:latin typeface="Arial" pitchFamily="34" charset="0"/>
                          <a:ea typeface="+mn-ea"/>
                          <a:cs typeface="Arial" pitchFamily="34" charset="0"/>
                        </a:rPr>
                      </a:br>
                      <a:r>
                        <a:rPr lang="en-US" sz="1200" b="0" i="0" u="none" strike="noStrike" kern="1200">
                          <a:solidFill>
                            <a:srgbClr val="000000"/>
                          </a:solidFill>
                          <a:latin typeface="Arial" pitchFamily="34" charset="0"/>
                          <a:ea typeface="+mn-ea"/>
                          <a:cs typeface="Arial" pitchFamily="34" charset="0"/>
                        </a:rPr>
                        <a:t>Achieved - April 2021 - March 2022 - 29.6 kWh/T </a:t>
                      </a:r>
                      <a:br>
                        <a:rPr lang="en-US" sz="1200" b="0" i="0" u="none" strike="noStrike" kern="1200">
                          <a:solidFill>
                            <a:srgbClr val="000000"/>
                          </a:solidFill>
                          <a:latin typeface="Arial" pitchFamily="34" charset="0"/>
                          <a:ea typeface="+mn-ea"/>
                          <a:cs typeface="Arial" pitchFamily="34" charset="0"/>
                        </a:rPr>
                      </a:br>
                      <a:r>
                        <a:rPr lang="en-US" sz="1200" b="0" i="0" u="none" strike="noStrike" kern="1200">
                          <a:solidFill>
                            <a:srgbClr val="000000"/>
                          </a:solidFill>
                          <a:latin typeface="Arial" pitchFamily="34" charset="0"/>
                          <a:ea typeface="+mn-ea"/>
                          <a:cs typeface="Arial" pitchFamily="34" charset="0"/>
                        </a:rPr>
                        <a:t>Production - April 2021 - March 2022 - 650420 MT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670827">
                <a:tc>
                  <a:txBody>
                    <a:bodyPr/>
                    <a:lstStyle/>
                    <a:p>
                      <a:pPr marL="0" algn="ctr"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Reduce overall Grinding SEEC by increasing Fly Ash consumption.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Electric Motor and Drives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 </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6767775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67.68</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1230505</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200" b="0" i="0" u="none" strike="noStrike" kern="1200">
                          <a:solidFill>
                            <a:srgbClr val="000000"/>
                          </a:solidFill>
                          <a:latin typeface="Arial" pitchFamily="34" charset="0"/>
                          <a:ea typeface="+mn-ea"/>
                          <a:cs typeface="Arial" pitchFamily="34" charset="0"/>
                        </a:rPr>
                        <a:t>123.0</a:t>
                      </a:r>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0" i="0" u="none" strike="noStrike" kern="1200" dirty="0">
                          <a:solidFill>
                            <a:srgbClr val="000000"/>
                          </a:solidFill>
                          <a:latin typeface="Arial" pitchFamily="34" charset="0"/>
                          <a:ea typeface="+mn-ea"/>
                          <a:cs typeface="Arial" pitchFamily="34" charset="0"/>
                        </a:rPr>
                        <a:t>Savings calculated considering figures for financial year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Baseline - April 2020 - March 2021 - 30.0 %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Achieved - April 2021 - March 2022 - 33.7 %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PPC Production - April 2021 - March 2022 - 2461009MT </a:t>
                      </a:r>
                      <a:br>
                        <a:rPr lang="en-US" sz="1200" b="0" i="0" u="none" strike="noStrike" kern="1200" dirty="0">
                          <a:solidFill>
                            <a:srgbClr val="000000"/>
                          </a:solidFill>
                          <a:latin typeface="Arial" pitchFamily="34" charset="0"/>
                          <a:ea typeface="+mn-ea"/>
                          <a:cs typeface="Arial" pitchFamily="34" charset="0"/>
                        </a:rPr>
                      </a:br>
                      <a:r>
                        <a:rPr lang="en-US" sz="1200" b="0" i="0" u="none" strike="noStrike" kern="1200" dirty="0">
                          <a:solidFill>
                            <a:srgbClr val="000000"/>
                          </a:solidFill>
                          <a:latin typeface="Arial" pitchFamily="34" charset="0"/>
                          <a:ea typeface="+mn-ea"/>
                          <a:cs typeface="Arial" pitchFamily="34" charset="0"/>
                        </a:rPr>
                        <a:t>It has been achieved by ensuring availability of Dry Fly Ash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70827">
                <a:tc>
                  <a:txBody>
                    <a:bodyPr/>
                    <a:lstStyle/>
                    <a:p>
                      <a:pPr marL="0" algn="ctr" defTabSz="914423" rtl="0" eaLnBrk="1" fontAlgn="ctr" latinLnBrk="0" hangingPunct="1"/>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Total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endParaRPr lang="en-US" sz="14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400" b="1" i="0" u="none" strike="noStrike" kern="1200">
                          <a:solidFill>
                            <a:srgbClr val="000000"/>
                          </a:solidFill>
                          <a:latin typeface="Arial" pitchFamily="34" charset="0"/>
                          <a:ea typeface="+mn-ea"/>
                          <a:cs typeface="Arial" pitchFamily="34" charset="0"/>
                        </a:rPr>
                        <a:t>74021228</a:t>
                      </a:r>
                      <a:endParaRPr lang="en-US" sz="14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400" b="1" i="0" u="none" strike="noStrike" kern="1200">
                          <a:solidFill>
                            <a:srgbClr val="000000"/>
                          </a:solidFill>
                          <a:latin typeface="Arial" pitchFamily="34" charset="0"/>
                          <a:ea typeface="+mn-ea"/>
                          <a:cs typeface="Arial" pitchFamily="34" charset="0"/>
                        </a:rPr>
                        <a:t>3,19,96,452</a:t>
                      </a:r>
                      <a:endParaRPr lang="en-US" sz="14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319.96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5817537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58.18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endParaRPr lang="en-US" sz="1200" b="0"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53926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41103" name="think-cell Slide" r:id="rId5" imgW="360" imgH="360" progId="">
                  <p:embed/>
                </p:oleObj>
              </mc:Choice>
              <mc:Fallback>
                <p:oleObj name="think-cell Slide" r:id="rId5" imgW="360" imgH="360" progId="">
                  <p:embed/>
                  <p:pic>
                    <p:nvPicPr>
                      <p:cNvPr id="6" name="Object 5"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8</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rPr>
              <a:t>Energy Efficiency Improvement  Investments and Savings. </a:t>
            </a:r>
            <a:endParaRPr lang="en-US" sz="1800" b="1" dirty="0">
              <a:solidFill>
                <a:srgbClr val="0070C0"/>
              </a:solidFill>
              <a:latin typeface="Arial" pitchFamily="34" charset="0"/>
              <a:ea typeface="+mn-ea"/>
            </a:endParaRPr>
          </a:p>
        </p:txBody>
      </p:sp>
      <p:graphicFrame>
        <p:nvGraphicFramePr>
          <p:cNvPr id="10" name="Table 9"/>
          <p:cNvGraphicFramePr>
            <a:graphicFrameLocks noGrp="1"/>
          </p:cNvGraphicFramePr>
          <p:nvPr>
            <p:extLst>
              <p:ext uri="{D42A27DB-BD31-4B8C-83A1-F6EECF244321}">
                <p14:modId xmlns:p14="http://schemas.microsoft.com/office/powerpoint/2010/main" val="3481938430"/>
              </p:ext>
            </p:extLst>
          </p:nvPr>
        </p:nvGraphicFramePr>
        <p:xfrm>
          <a:off x="326570" y="888273"/>
          <a:ext cx="11176315" cy="5151089"/>
        </p:xfrm>
        <a:graphic>
          <a:graphicData uri="http://schemas.openxmlformats.org/drawingml/2006/table">
            <a:tbl>
              <a:tblPr/>
              <a:tblGrid>
                <a:gridCol w="565553">
                  <a:extLst>
                    <a:ext uri="{9D8B030D-6E8A-4147-A177-3AD203B41FA5}">
                      <a16:colId xmlns:a16="http://schemas.microsoft.com/office/drawing/2014/main" val="20000"/>
                    </a:ext>
                  </a:extLst>
                </a:gridCol>
                <a:gridCol w="2326800">
                  <a:extLst>
                    <a:ext uri="{9D8B030D-6E8A-4147-A177-3AD203B41FA5}">
                      <a16:colId xmlns:a16="http://schemas.microsoft.com/office/drawing/2014/main" val="20001"/>
                    </a:ext>
                  </a:extLst>
                </a:gridCol>
                <a:gridCol w="1160533">
                  <a:extLst>
                    <a:ext uri="{9D8B030D-6E8A-4147-A177-3AD203B41FA5}">
                      <a16:colId xmlns:a16="http://schemas.microsoft.com/office/drawing/2014/main" val="20002"/>
                    </a:ext>
                  </a:extLst>
                </a:gridCol>
                <a:gridCol w="1088897">
                  <a:extLst>
                    <a:ext uri="{9D8B030D-6E8A-4147-A177-3AD203B41FA5}">
                      <a16:colId xmlns:a16="http://schemas.microsoft.com/office/drawing/2014/main" val="20003"/>
                    </a:ext>
                  </a:extLst>
                </a:gridCol>
                <a:gridCol w="1077433">
                  <a:extLst>
                    <a:ext uri="{9D8B030D-6E8A-4147-A177-3AD203B41FA5}">
                      <a16:colId xmlns:a16="http://schemas.microsoft.com/office/drawing/2014/main" val="20004"/>
                    </a:ext>
                  </a:extLst>
                </a:gridCol>
                <a:gridCol w="942509">
                  <a:extLst>
                    <a:ext uri="{9D8B030D-6E8A-4147-A177-3AD203B41FA5}">
                      <a16:colId xmlns:a16="http://schemas.microsoft.com/office/drawing/2014/main" val="20007"/>
                    </a:ext>
                  </a:extLst>
                </a:gridCol>
                <a:gridCol w="4014590">
                  <a:extLst>
                    <a:ext uri="{9D8B030D-6E8A-4147-A177-3AD203B41FA5}">
                      <a16:colId xmlns:a16="http://schemas.microsoft.com/office/drawing/2014/main" val="20008"/>
                    </a:ext>
                  </a:extLst>
                </a:gridCol>
              </a:tblGrid>
              <a:tr h="135242">
                <a:tc gridSpan="7">
                  <a:txBody>
                    <a:bodyPr/>
                    <a:lstStyle/>
                    <a:p>
                      <a:pPr algn="ctr" fontAlgn="b"/>
                      <a:r>
                        <a:rPr lang="en-US" sz="1200" b="1" i="0" u="none" strike="noStrike" dirty="0">
                          <a:solidFill>
                            <a:srgbClr val="000000"/>
                          </a:solidFill>
                          <a:latin typeface="Arial" pitchFamily="34" charset="0"/>
                          <a:cs typeface="Arial" pitchFamily="34" charset="0"/>
                        </a:rPr>
                        <a:t>Under Implementation  </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3"/>
                    </a:solidFill>
                  </a:tcPr>
                </a:tc>
                <a:tc hMerge="1">
                  <a:txBody>
                    <a:bodyPr/>
                    <a:lstStyle/>
                    <a:p>
                      <a:pPr algn="ctr" fontAlgn="b"/>
                      <a:endParaRPr lang="en-US" sz="1200" b="1" i="0" u="none" strike="noStrike" dirty="0">
                        <a:solidFill>
                          <a:srgbClr val="000000"/>
                        </a:solidFill>
                        <a:latin typeface="Arial" pitchFamily="34" charset="0"/>
                        <a:cs typeface="Arial" pitchFamily="34" charset="0"/>
                      </a:endParaRPr>
                    </a:p>
                  </a:txBody>
                  <a:tcPr marL="5409" marR="5409" marT="540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8DB4E3"/>
                    </a:solidFill>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extLst>
                  <a:ext uri="{0D108BD9-81ED-4DB2-BD59-A6C34878D82A}">
                    <a16:rowId xmlns:a16="http://schemas.microsoft.com/office/drawing/2014/main" val="10000"/>
                  </a:ext>
                </a:extLst>
              </a:tr>
              <a:tr h="416504">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Sr No.</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Description of energy</a:t>
                      </a:r>
                      <a:br>
                        <a:rPr lang="en-US" sz="1200" b="1" i="0" u="none" strike="noStrike" kern="1200">
                          <a:solidFill>
                            <a:srgbClr val="000000"/>
                          </a:solidFill>
                          <a:latin typeface="Arial" pitchFamily="34" charset="0"/>
                          <a:ea typeface="+mn-ea"/>
                          <a:cs typeface="Arial" pitchFamily="34" charset="0"/>
                        </a:rPr>
                      </a:br>
                      <a:r>
                        <a:rPr lang="en-US" sz="1200" b="1" i="0" u="none" strike="noStrike" kern="1200">
                          <a:solidFill>
                            <a:srgbClr val="000000"/>
                          </a:solidFill>
                          <a:latin typeface="Arial" pitchFamily="34" charset="0"/>
                          <a:ea typeface="+mn-ea"/>
                          <a:cs typeface="Arial" pitchFamily="34" charset="0"/>
                        </a:rPr>
                        <a:t>efficiency improvement</a:t>
                      </a:r>
                      <a:br>
                        <a:rPr lang="en-US" sz="1200" b="1" i="0" u="none" strike="noStrike" kern="1200">
                          <a:solidFill>
                            <a:srgbClr val="000000"/>
                          </a:solidFill>
                          <a:latin typeface="Arial" pitchFamily="34" charset="0"/>
                          <a:ea typeface="+mn-ea"/>
                          <a:cs typeface="Arial" pitchFamily="34" charset="0"/>
                        </a:rPr>
                      </a:br>
                      <a:r>
                        <a:rPr lang="en-US" sz="1200" b="1" i="0" u="none" strike="noStrike" kern="1200">
                          <a:solidFill>
                            <a:srgbClr val="000000"/>
                          </a:solidFill>
                          <a:latin typeface="Arial" pitchFamily="34" charset="0"/>
                          <a:ea typeface="+mn-ea"/>
                          <a:cs typeface="Arial" pitchFamily="34" charset="0"/>
                        </a:rPr>
                        <a:t>measur</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Category3</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Investment (Rupees)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Envisaged  savings4</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(Rupees)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Units5(</a:t>
                      </a:r>
                      <a:r>
                        <a:rPr lang="en-US" sz="1200" b="1" i="0" u="none" strike="noStrike" kern="1200" dirty="0" err="1">
                          <a:solidFill>
                            <a:srgbClr val="000000"/>
                          </a:solidFill>
                          <a:latin typeface="Arial" pitchFamily="34" charset="0"/>
                          <a:ea typeface="+mn-ea"/>
                          <a:cs typeface="Arial" pitchFamily="34" charset="0"/>
                        </a:rPr>
                        <a:t>kWH</a:t>
                      </a:r>
                      <a:r>
                        <a:rPr lang="en-US" sz="1200" b="1" i="0" u="none" strike="noStrike" kern="1200" dirty="0">
                          <a:solidFill>
                            <a:srgbClr val="000000"/>
                          </a:solidFill>
                          <a:latin typeface="Arial" pitchFamily="34" charset="0"/>
                          <a:ea typeface="+mn-ea"/>
                          <a:cs typeface="Arial" pitchFamily="34" charset="0"/>
                        </a:rPr>
                        <a:t>)</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8DB4E3"/>
                    </a:solidFill>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Remarks</a:t>
                      </a:r>
                    </a:p>
                  </a:txBody>
                  <a:tcPr marL="5409" marR="5409" marT="540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DB4E3"/>
                    </a:solidFill>
                  </a:tcPr>
                </a:tc>
                <a:extLst>
                  <a:ext uri="{0D108BD9-81ED-4DB2-BD59-A6C34878D82A}">
                    <a16:rowId xmlns:a16="http://schemas.microsoft.com/office/drawing/2014/main" val="10001"/>
                  </a:ext>
                </a:extLst>
              </a:tr>
              <a:tr h="663625">
                <a:tc>
                  <a:txBody>
                    <a:bodyPr/>
                    <a:lstStyle/>
                    <a:p>
                      <a:pPr marL="0" algn="ctr"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Improve Grinding Efficiency of CM 4 by replacing Middle Diaphragm of CM 4</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Electric Motor &amp; Drives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5000000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1430000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220000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Savings calculated considering figures for financial year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Baseline - April 2020 - March 2021 - 28.4 kWh/T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Achieved - April 2021 - March 2022 -  26.2kWh/T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Production - April 2021 - March 2022 - 1345901 MT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63625">
                <a:tc>
                  <a:txBody>
                    <a:bodyPr/>
                    <a:lstStyle/>
                    <a:p>
                      <a:pPr marL="0" algn="ctr"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Reduce SEEC in CM 1 by replacement of First Chamber Liners with V-Lift Type liners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Electric Motor &amp; Drives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4500000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900000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150000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a:solidFill>
                            <a:srgbClr val="000000"/>
                          </a:solidFill>
                          <a:latin typeface="Arial" pitchFamily="34" charset="0"/>
                          <a:ea typeface="+mn-ea"/>
                          <a:cs typeface="Arial" pitchFamily="34" charset="0"/>
                        </a:rPr>
                        <a:t>Savings calculated considering figures for financial year </a:t>
                      </a:r>
                      <a:br>
                        <a:rPr lang="en-US" sz="1200" b="1" i="0" u="none" strike="noStrike" kern="1200">
                          <a:solidFill>
                            <a:srgbClr val="000000"/>
                          </a:solidFill>
                          <a:latin typeface="Arial" pitchFamily="34" charset="0"/>
                          <a:ea typeface="+mn-ea"/>
                          <a:cs typeface="Arial" pitchFamily="34" charset="0"/>
                        </a:rPr>
                      </a:br>
                      <a:r>
                        <a:rPr lang="en-US" sz="1200" b="1" i="0" u="none" strike="noStrike" kern="1200">
                          <a:solidFill>
                            <a:srgbClr val="000000"/>
                          </a:solidFill>
                          <a:latin typeface="Arial" pitchFamily="34" charset="0"/>
                          <a:ea typeface="+mn-ea"/>
                          <a:cs typeface="Arial" pitchFamily="34" charset="0"/>
                        </a:rPr>
                        <a:t>Baseline - April 2020 - March 2021 - 32.1 kWh/T </a:t>
                      </a:r>
                      <a:br>
                        <a:rPr lang="en-US" sz="1200" b="1" i="0" u="none" strike="noStrike" kern="1200">
                          <a:solidFill>
                            <a:srgbClr val="000000"/>
                          </a:solidFill>
                          <a:latin typeface="Arial" pitchFamily="34" charset="0"/>
                          <a:ea typeface="+mn-ea"/>
                          <a:cs typeface="Arial" pitchFamily="34" charset="0"/>
                        </a:rPr>
                      </a:br>
                      <a:r>
                        <a:rPr lang="en-US" sz="1200" b="1" i="0" u="none" strike="noStrike" kern="1200">
                          <a:solidFill>
                            <a:srgbClr val="000000"/>
                          </a:solidFill>
                          <a:latin typeface="Arial" pitchFamily="34" charset="0"/>
                          <a:ea typeface="+mn-ea"/>
                          <a:cs typeface="Arial" pitchFamily="34" charset="0"/>
                        </a:rPr>
                        <a:t>Achieved - April 2021 - March 2022 - 29.6 kWh/T </a:t>
                      </a:r>
                      <a:br>
                        <a:rPr lang="en-US" sz="1200" b="1" i="0" u="none" strike="noStrike" kern="1200">
                          <a:solidFill>
                            <a:srgbClr val="000000"/>
                          </a:solidFill>
                          <a:latin typeface="Arial" pitchFamily="34" charset="0"/>
                          <a:ea typeface="+mn-ea"/>
                          <a:cs typeface="Arial" pitchFamily="34" charset="0"/>
                        </a:rPr>
                      </a:br>
                      <a:r>
                        <a:rPr lang="en-US" sz="1200" b="1" i="0" u="none" strike="noStrike" kern="1200">
                          <a:solidFill>
                            <a:srgbClr val="000000"/>
                          </a:solidFill>
                          <a:latin typeface="Arial" pitchFamily="34" charset="0"/>
                          <a:ea typeface="+mn-ea"/>
                          <a:cs typeface="Arial" pitchFamily="34" charset="0"/>
                        </a:rPr>
                        <a:t>Production - April 2021 - March 2022 - 650420 MT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926338">
                <a:tc>
                  <a:txBody>
                    <a:bodyPr/>
                    <a:lstStyle/>
                    <a:p>
                      <a:pPr marL="0" algn="ctr"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Improve Grinding Efficiency of CM2 by Optimizing Grinding Media &amp; Replacement of O/L Diaphragm liners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Electric Motor &amp; Drives</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2000000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1500000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250000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Savings calculated considering figures for financial year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Baseline - April 2020 - March 2021 - 30.0 %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Achieved - April 2021 - March 2022 - 33.7 %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PPC Production - April 2021 - March 2022 - 2461009MT </a:t>
                      </a:r>
                      <a:br>
                        <a:rPr lang="en-US" sz="1200" b="1" i="0" u="none" strike="noStrike" kern="1200" dirty="0">
                          <a:solidFill>
                            <a:srgbClr val="000000"/>
                          </a:solidFill>
                          <a:latin typeface="Arial" pitchFamily="34" charset="0"/>
                          <a:ea typeface="+mn-ea"/>
                          <a:cs typeface="Arial" pitchFamily="34" charset="0"/>
                        </a:rPr>
                      </a:br>
                      <a:r>
                        <a:rPr lang="en-US" sz="1200" b="1" i="0" u="none" strike="noStrike" kern="1200" dirty="0">
                          <a:solidFill>
                            <a:srgbClr val="000000"/>
                          </a:solidFill>
                          <a:latin typeface="Arial" pitchFamily="34" charset="0"/>
                          <a:ea typeface="+mn-ea"/>
                          <a:cs typeface="Arial" pitchFamily="34" charset="0"/>
                        </a:rPr>
                        <a:t>It has been achieved by ensuring availability of Dry Fly Ash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663625">
                <a:tc>
                  <a:txBody>
                    <a:bodyPr/>
                    <a:lstStyle/>
                    <a:p>
                      <a:pPr marL="0" algn="ctr"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Replacement of existing reciprocating compressors with High Efficiency Screw Compressors for plant operations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23" rtl="0" eaLnBrk="1" fontAlgn="ctr" latinLnBrk="0" hangingPunct="1">
                        <a:lnSpc>
                          <a:spcPct val="100000"/>
                        </a:lnSpc>
                        <a:spcBef>
                          <a:spcPts val="0"/>
                        </a:spcBef>
                        <a:spcAft>
                          <a:spcPts val="0"/>
                        </a:spcAft>
                        <a:buClrTx/>
                        <a:buSzTx/>
                        <a:buFontTx/>
                        <a:buNone/>
                        <a:tabLst/>
                        <a:defRPr/>
                      </a:pPr>
                      <a:r>
                        <a:rPr lang="en-US" sz="1200" b="1" i="0" u="none" strike="noStrike" kern="1200" dirty="0">
                          <a:solidFill>
                            <a:srgbClr val="000000"/>
                          </a:solidFill>
                          <a:latin typeface="Arial" pitchFamily="34" charset="0"/>
                          <a:ea typeface="+mn-ea"/>
                          <a:cs typeface="Arial" pitchFamily="34" charset="0"/>
                        </a:rPr>
                        <a:t>Electric Motor &amp; Drives</a:t>
                      </a:r>
                    </a:p>
                    <a:p>
                      <a:pPr marL="0" algn="l" defTabSz="914423" rtl="0" eaLnBrk="1" fontAlgn="ctr" latinLnBrk="0" hangingPunct="1"/>
                      <a:endParaRPr lang="en-US" sz="1200" b="1" i="0" u="none" strike="noStrike" kern="1200" dirty="0">
                        <a:solidFill>
                          <a:srgbClr val="000000"/>
                        </a:solidFill>
                        <a:latin typeface="Arial" pitchFamily="34" charset="0"/>
                        <a:ea typeface="+mn-ea"/>
                        <a:cs typeface="Arial"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50000000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9600000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200" b="1" i="0" u="none" strike="noStrike" kern="1200" dirty="0">
                          <a:solidFill>
                            <a:srgbClr val="000000"/>
                          </a:solidFill>
                          <a:latin typeface="Arial" pitchFamily="34" charset="0"/>
                          <a:ea typeface="+mn-ea"/>
                          <a:cs typeface="Arial" pitchFamily="34" charset="0"/>
                        </a:rPr>
                        <a:t>1600000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endParaRPr lang="en-US" sz="12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8377534"/>
                  </a:ext>
                </a:extLst>
              </a:tr>
              <a:tr h="347291">
                <a:tc>
                  <a:txBody>
                    <a:bodyPr/>
                    <a:lstStyle/>
                    <a:p>
                      <a:pPr marL="0" algn="l" defTabSz="914423" rtl="0" eaLnBrk="1" fontAlgn="ctr" latinLnBrk="0" hangingPunct="1"/>
                      <a:endParaRPr lang="en-US" sz="12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Total </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endParaRPr lang="en-US" sz="14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61500000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13430000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r>
                        <a:rPr lang="en-US" sz="1400" b="1" i="0" u="none" strike="noStrike" kern="1200" dirty="0">
                          <a:solidFill>
                            <a:srgbClr val="000000"/>
                          </a:solidFill>
                          <a:latin typeface="Arial" pitchFamily="34" charset="0"/>
                          <a:ea typeface="+mn-ea"/>
                          <a:cs typeface="Arial" pitchFamily="34" charset="0"/>
                        </a:rPr>
                        <a:t>2220000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l" defTabSz="914423" rtl="0" eaLnBrk="1" fontAlgn="ctr" latinLnBrk="0" hangingPunct="1"/>
                      <a:endParaRPr lang="en-US" sz="1200" b="1" i="0" u="none" strike="noStrike" kern="1200" dirty="0">
                        <a:solidFill>
                          <a:srgbClr val="000000"/>
                        </a:solidFill>
                        <a:latin typeface="Arial" pitchFamily="34" charset="0"/>
                        <a:ea typeface="+mn-ea"/>
                        <a:cs typeface="Arial"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2068220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extLst>
              <p:ext uri="{D42A27DB-BD31-4B8C-83A1-F6EECF244321}">
                <p14:modId xmlns:p14="http://schemas.microsoft.com/office/powerpoint/2010/main" val="26796502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216565" name="think-cell Slide" r:id="rId5" imgW="360" imgH="360" progId="">
                  <p:embed/>
                </p:oleObj>
              </mc:Choice>
              <mc:Fallback>
                <p:oleObj name="think-cell Slide" r:id="rId5" imgW="360" imgH="360" progId="">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8" cy="1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4" hidden="1"/>
          <p:cNvSpPr/>
          <p:nvPr>
            <p:custDataLst>
              <p:tags r:id="rId3"/>
            </p:custDataLst>
          </p:nvPr>
        </p:nvSpPr>
        <p:spPr>
          <a:xfrm>
            <a:off x="0" y="0"/>
            <a:ext cx="158750" cy="158750"/>
          </a:xfrm>
          <a:prstGeom prst="rect">
            <a:avLst/>
          </a:prstGeom>
          <a:solidFill>
            <a:srgbClr val="8B8D8E"/>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endParaRPr lang="en-US" sz="2400" dirty="0" err="1">
              <a:solidFill>
                <a:schemeClr val="bg1"/>
              </a:solidFill>
              <a:latin typeface="Arial" panose="020B0604020202020204" pitchFamily="34" charset="0"/>
              <a:cs typeface="Arial" panose="020B0604020202020204" pitchFamily="34" charset="0"/>
              <a:sym typeface="Arial" panose="020B0604020202020204" pitchFamily="34" charset="0"/>
            </a:endParaRPr>
          </a:p>
        </p:txBody>
      </p:sp>
      <p:sp>
        <p:nvSpPr>
          <p:cNvPr id="3" name="Slide Number Placeholder 2"/>
          <p:cNvSpPr>
            <a:spLocks noGrp="1"/>
          </p:cNvSpPr>
          <p:nvPr>
            <p:ph type="sldNum" sz="quarter" idx="4"/>
          </p:nvPr>
        </p:nvSpPr>
        <p:spPr/>
        <p:txBody>
          <a:bodyPr/>
          <a:lstStyle/>
          <a:p>
            <a:fld id="{E03A3E5E-9D6F-4C5F-9F51-FD70AB87B071}" type="slidenum">
              <a:rPr lang="en-IN" smtClean="0"/>
              <a:pPr/>
              <a:t>9</a:t>
            </a:fld>
            <a:endParaRPr lang="en-IN" dirty="0"/>
          </a:p>
        </p:txBody>
      </p:sp>
      <p:sp>
        <p:nvSpPr>
          <p:cNvPr id="8" name="Title 1"/>
          <p:cNvSpPr>
            <a:spLocks noGrp="1"/>
          </p:cNvSpPr>
          <p:nvPr>
            <p:ph type="title"/>
          </p:nvPr>
        </p:nvSpPr>
        <p:spPr>
          <a:xfrm>
            <a:off x="403121" y="101534"/>
            <a:ext cx="10798692" cy="600404"/>
          </a:xfrm>
        </p:spPr>
        <p:txBody>
          <a:bodyPr vert="horz"/>
          <a:lstStyle/>
          <a:p>
            <a:pPr marL="0" defTabSz="914400"/>
            <a:r>
              <a:rPr lang="en-US" sz="1800" b="1" dirty="0">
                <a:solidFill>
                  <a:srgbClr val="0070C0"/>
                </a:solidFill>
                <a:latin typeface="Arial" pitchFamily="34" charset="0"/>
                <a:ea typeface="+mn-ea"/>
              </a:rPr>
              <a:t> Energy Saving Projects </a:t>
            </a:r>
          </a:p>
        </p:txBody>
      </p:sp>
      <p:sp>
        <p:nvSpPr>
          <p:cNvPr id="10" name="TextBox 9"/>
          <p:cNvSpPr txBox="1"/>
          <p:nvPr/>
        </p:nvSpPr>
        <p:spPr>
          <a:xfrm>
            <a:off x="509451" y="1005840"/>
            <a:ext cx="11038115" cy="2862322"/>
          </a:xfrm>
          <a:prstGeom prst="rect">
            <a:avLst/>
          </a:prstGeom>
          <a:solidFill>
            <a:schemeClr val="accent2">
              <a:lumMod val="20000"/>
              <a:lumOff val="80000"/>
            </a:schemeClr>
          </a:solidFill>
        </p:spPr>
        <p:txBody>
          <a:bodyPr wrap="square" rtlCol="0">
            <a:spAutoFit/>
          </a:bodyPr>
          <a:lstStyle/>
          <a:p>
            <a:pPr>
              <a:buFont typeface="Arial" pitchFamily="34" charset="0"/>
              <a:buChar char="•"/>
            </a:pPr>
            <a:r>
              <a:rPr lang="en-US" dirty="0">
                <a:latin typeface="Arial" pitchFamily="34" charset="0"/>
                <a:cs typeface="Arial" pitchFamily="34" charset="0"/>
              </a:rPr>
              <a:t> </a:t>
            </a:r>
            <a:r>
              <a:rPr lang="en-US" b="1" dirty="0"/>
              <a:t>Optimize Grinding Media in Ball Mills as per ongoing Raw Material composition:</a:t>
            </a:r>
            <a:r>
              <a:rPr lang="en-US" dirty="0"/>
              <a:t/>
            </a:r>
            <a:br>
              <a:rPr lang="en-US" dirty="0"/>
            </a:br>
            <a:r>
              <a:rPr lang="en-US" dirty="0"/>
              <a:t>- Increase filling level of Ball Mills to 28% to avoid jamming due to increase of Wet Ash </a:t>
            </a:r>
            <a:br>
              <a:rPr lang="en-US" dirty="0"/>
            </a:br>
            <a:r>
              <a:rPr lang="en-US" dirty="0"/>
              <a:t>- Increase 30 MM ball in second chamber of Mills </a:t>
            </a:r>
            <a:br>
              <a:rPr lang="en-US" dirty="0"/>
            </a:br>
            <a:r>
              <a:rPr lang="en-US" dirty="0"/>
              <a:t>- Perform B-Level audit of all Mills and take actions accordingly</a:t>
            </a:r>
          </a:p>
          <a:p>
            <a:pPr>
              <a:buFont typeface="Arial" pitchFamily="34" charset="0"/>
              <a:buChar char="•"/>
            </a:pPr>
            <a:endParaRPr lang="en-US" dirty="0"/>
          </a:p>
          <a:p>
            <a:pPr>
              <a:buFont typeface="Arial" pitchFamily="34" charset="0"/>
              <a:buChar char="•"/>
            </a:pPr>
            <a:r>
              <a:rPr lang="en-US" dirty="0"/>
              <a:t> </a:t>
            </a:r>
            <a:r>
              <a:rPr lang="en-US" b="1" dirty="0"/>
              <a:t>Improve NAI of CM 4 from 93% to 95%. It is lowest power consuming Mill</a:t>
            </a:r>
          </a:p>
          <a:p>
            <a:endParaRPr lang="en-US" b="1" dirty="0"/>
          </a:p>
          <a:p>
            <a:pPr>
              <a:buFont typeface="Arial" pitchFamily="34" charset="0"/>
              <a:buChar char="•"/>
            </a:pPr>
            <a:r>
              <a:rPr lang="en-US" b="1" dirty="0"/>
              <a:t> Improve Grinding Efficiency of Ball Mills. </a:t>
            </a:r>
            <a:br>
              <a:rPr lang="en-US" b="1" dirty="0"/>
            </a:br>
            <a:r>
              <a:rPr lang="en-US" dirty="0"/>
              <a:t>- Replace classifying liners in second chamber of CM 2 </a:t>
            </a:r>
            <a:br>
              <a:rPr lang="en-US" dirty="0"/>
            </a:br>
            <a:r>
              <a:rPr lang="en-US" dirty="0"/>
              <a:t>- Replace/Repair CM 2 Middle Diaphragm to reduce gaps between liners</a:t>
            </a:r>
            <a:r>
              <a:rPr lang="en-US" b="1" dirty="0"/>
              <a:t>.</a:t>
            </a:r>
            <a:endParaRPr lang="en-US" dirty="0">
              <a:latin typeface="Arial" pitchFamily="34" charset="0"/>
              <a:cs typeface="Arial" pitchFamily="34" charset="0"/>
            </a:endParaRPr>
          </a:p>
        </p:txBody>
      </p:sp>
      <p:sp>
        <p:nvSpPr>
          <p:cNvPr id="9" name="Rectangle 8">
            <a:extLst>
              <a:ext uri="{FF2B5EF4-FFF2-40B4-BE49-F238E27FC236}">
                <a16:creationId xmlns:a16="http://schemas.microsoft.com/office/drawing/2014/main" id="{8C024023-B120-481C-89EA-748283BED0BA}"/>
              </a:ext>
            </a:extLst>
          </p:cNvPr>
          <p:cNvSpPr/>
          <p:nvPr/>
        </p:nvSpPr>
        <p:spPr>
          <a:xfrm>
            <a:off x="509451" y="4172064"/>
            <a:ext cx="11038115" cy="1477328"/>
          </a:xfrm>
          <a:prstGeom prst="rect">
            <a:avLst/>
          </a:prstGeom>
          <a:solidFill>
            <a:schemeClr val="accent2">
              <a:lumMod val="20000"/>
              <a:lumOff val="80000"/>
            </a:schemeClr>
          </a:solidFill>
        </p:spPr>
        <p:txBody>
          <a:bodyPr wrap="square">
            <a:spAutoFit/>
          </a:bodyPr>
          <a:lstStyle/>
          <a:p>
            <a:r>
              <a:rPr lang="en-US" b="1" dirty="0"/>
              <a:t>Improve efficiency of Classifiers </a:t>
            </a:r>
          </a:p>
          <a:p>
            <a:r>
              <a:rPr lang="en-US" b="1" dirty="0"/>
              <a:t/>
            </a:r>
            <a:br>
              <a:rPr lang="en-US" b="1" dirty="0"/>
            </a:br>
            <a:r>
              <a:rPr lang="en-US" dirty="0"/>
              <a:t>- Reduce air Seal Gaps in all Classifiers  </a:t>
            </a:r>
            <a:br>
              <a:rPr lang="en-US" dirty="0"/>
            </a:br>
            <a:r>
              <a:rPr lang="en-US" dirty="0"/>
              <a:t>- Replace worn out Guide Vanes in CM 1 &amp; 2 Classifiers  </a:t>
            </a:r>
            <a:br>
              <a:rPr lang="en-US" dirty="0"/>
            </a:br>
            <a:r>
              <a:rPr lang="en-US" dirty="0"/>
              <a:t>- Repair casing in CM 4 classifier to avoid air ingress. </a:t>
            </a:r>
          </a:p>
        </p:txBody>
      </p:sp>
    </p:spTree>
    <p:extLst>
      <p:ext uri="{BB962C8B-B14F-4D97-AF65-F5344CB8AC3E}">
        <p14:creationId xmlns:p14="http://schemas.microsoft.com/office/powerpoint/2010/main" val="2732516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39&quot;/&gt;&lt;CPresentation id=&quot;1&quot;&gt;&lt;m_precDefaultNumber&gt;&lt;m_bNumberIsYear val=&quot;1&quot;/&gt;&lt;m_chMinusSymbol&gt;-&lt;/m_chMinusSymbol&gt;&lt;m_chDecimalSymbol17909&gt;.&lt;/m_chDecimalSymbol17909&gt;&lt;m_nGroupingDigits17909 val=&quot;2147483647&quot;/&gt;&lt;/m_precDefaultNumber&gt;&lt;m_precDefaultPercent&gt;&lt;m_bNumberIsYear val=&quot;1&quot;/&gt;&lt;m_chMinusSymbol&gt;-&lt;/m_chMinusSymbol&gt;&lt;m_nDecimalDigits17909 val=&quot;1&quot;/&gt;&lt;m_chDecimalSymbol17909&gt;.&lt;/m_chDecimalSymbol17909&gt;&lt;m_nGroupingDigits17909 val=&quot;2147483647&quot;/&gt;&lt;m_strSuffix17909&gt;%&lt;/m_strSuffix17909&gt;&lt;/m_precDefaultPercent&gt;&lt;m_precDefaultDate&gt;&lt;m_bNumberIsYear val=&quot;0&quot;/&gt;&lt;m_strFormatTime&gt;%#m/%#d/%Y&lt;/m_strFormatTime&gt;&lt;/m_precDefaultDate&gt;&lt;m_precDefaultYear/&gt;&lt;m_precDefaultQuarter/&gt;&lt;m_precDefaultMonth/&gt;&lt;m_precDefaultWeek/&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SHAPETYPE" val="Status"/>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SHAPETYPE" val="Classificati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nAMs2ictukrR2YUm0ATjvQ"/>
</p:tagLst>
</file>

<file path=ppt/tags/tag4.xml><?xml version="1.0" encoding="utf-8"?>
<p:tagLst xmlns:a="http://schemas.openxmlformats.org/drawingml/2006/main" xmlns:r="http://schemas.openxmlformats.org/officeDocument/2006/relationships" xmlns:p="http://schemas.openxmlformats.org/presentationml/2006/main">
  <p:tag name="SHAPETYPE" val="Status"/>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yoJFPzVoIsmmZxjDApNsh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SHAPETYPE" val="Classification"/>
</p:tagLst>
</file>

<file path=ppt/theme/theme1.xml><?xml version="1.0" encoding="utf-8"?>
<a:theme xmlns:a="http://schemas.openxmlformats.org/drawingml/2006/main" name="BLANK">
  <a:themeElements>
    <a:clrScheme name="Holcim">
      <a:dk1>
        <a:sysClr val="windowText" lastClr="000000"/>
      </a:dk1>
      <a:lt1>
        <a:sysClr val="window" lastClr="FFFFFF"/>
      </a:lt1>
      <a:dk2>
        <a:srgbClr val="FF1100"/>
      </a:dk2>
      <a:lt2>
        <a:srgbClr val="8B8D8E"/>
      </a:lt2>
      <a:accent1>
        <a:srgbClr val="387C2B"/>
      </a:accent1>
      <a:accent2>
        <a:srgbClr val="003D7E"/>
      </a:accent2>
      <a:accent3>
        <a:srgbClr val="F38F1D"/>
      </a:accent3>
      <a:accent4>
        <a:srgbClr val="753F00"/>
      </a:accent4>
      <a:accent5>
        <a:srgbClr val="8A7967"/>
      </a:accent5>
      <a:accent6>
        <a:srgbClr val="B20838"/>
      </a:accent6>
      <a:hlink>
        <a:srgbClr val="0000FF"/>
      </a:hlink>
      <a:folHlink>
        <a:srgbClr val="800080"/>
      </a:folHlink>
    </a:clrScheme>
    <a:fontScheme name="Holci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B8D8E"/>
        </a:solidFill>
        <a:ln>
          <a:noFill/>
        </a:ln>
      </a:spPr>
      <a:bodyPr rtlCol="0" anchor="ctr"/>
      <a:lstStyle>
        <a:defPPr algn="ctr">
          <a:defRPr sz="2000" dirty="0" err="1" smtClean="0">
            <a:solidFill>
              <a:schemeClr val="bg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8B8D8E"/>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err="1" smtClean="0">
            <a:latin typeface="Arial" pitchFamily="34" charset="0"/>
            <a:cs typeface="Arial" pitchFamily="34" charset="0"/>
          </a:defRPr>
        </a:defPPr>
      </a:lstStyle>
    </a:txDef>
  </a:objectDefaults>
  <a:extraClrSchemeLst>
    <a:extraClrScheme>
      <a:clrScheme name="Holcim">
        <a:dk1>
          <a:sysClr val="windowText" lastClr="000000"/>
        </a:dk1>
        <a:lt1>
          <a:sysClr val="window" lastClr="FFFFFF"/>
        </a:lt1>
        <a:dk2>
          <a:srgbClr val="FF1100"/>
        </a:dk2>
        <a:lt2>
          <a:srgbClr val="8B8D8E"/>
        </a:lt2>
        <a:accent1>
          <a:srgbClr val="387C2B"/>
        </a:accent1>
        <a:accent2>
          <a:srgbClr val="003D7E"/>
        </a:accent2>
        <a:accent3>
          <a:srgbClr val="F38F1D"/>
        </a:accent3>
        <a:accent4>
          <a:srgbClr val="753F00"/>
        </a:accent4>
        <a:accent5>
          <a:srgbClr val="8A7967"/>
        </a:accent5>
        <a:accent6>
          <a:srgbClr val="B20838"/>
        </a:accent6>
        <a:hlink>
          <a:srgbClr val="0000FF"/>
        </a:hlink>
        <a:folHlink>
          <a:srgbClr val="800080"/>
        </a:folHlink>
      </a:clrScheme>
    </a:extraClrScheme>
  </a:extraClrSchemeLst>
</a:theme>
</file>

<file path=ppt/theme/theme2.xml><?xml version="1.0" encoding="utf-8"?>
<a:theme xmlns:a="http://schemas.openxmlformats.org/drawingml/2006/main" name="1_BLANK">
  <a:themeElements>
    <a:clrScheme name="Holcim">
      <a:dk1>
        <a:sysClr val="windowText" lastClr="000000"/>
      </a:dk1>
      <a:lt1>
        <a:sysClr val="window" lastClr="FFFFFF"/>
      </a:lt1>
      <a:dk2>
        <a:srgbClr val="FF1100"/>
      </a:dk2>
      <a:lt2>
        <a:srgbClr val="8B8D8E"/>
      </a:lt2>
      <a:accent1>
        <a:srgbClr val="387C2B"/>
      </a:accent1>
      <a:accent2>
        <a:srgbClr val="003D7E"/>
      </a:accent2>
      <a:accent3>
        <a:srgbClr val="F38F1D"/>
      </a:accent3>
      <a:accent4>
        <a:srgbClr val="753F00"/>
      </a:accent4>
      <a:accent5>
        <a:srgbClr val="8A7967"/>
      </a:accent5>
      <a:accent6>
        <a:srgbClr val="B20838"/>
      </a:accent6>
      <a:hlink>
        <a:srgbClr val="0000FF"/>
      </a:hlink>
      <a:folHlink>
        <a:srgbClr val="800080"/>
      </a:folHlink>
    </a:clrScheme>
    <a:fontScheme name="Holci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8B8D8E"/>
        </a:solidFill>
        <a:ln>
          <a:noFill/>
        </a:ln>
      </a:spPr>
      <a:bodyPr rtlCol="0" anchor="ctr"/>
      <a:lstStyle>
        <a:defPPr algn="ctr">
          <a:defRPr sz="2000" dirty="0" err="1" smtClean="0">
            <a:solidFill>
              <a:schemeClr val="bg1"/>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8B8D8E"/>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2000" dirty="0" err="1" smtClean="0">
            <a:latin typeface="Arial" pitchFamily="34" charset="0"/>
            <a:cs typeface="Arial" pitchFamily="34" charset="0"/>
          </a:defRPr>
        </a:defPPr>
      </a:lstStyle>
    </a:txDef>
  </a:objectDefaults>
  <a:extraClrSchemeLst>
    <a:extraClrScheme>
      <a:clrScheme name="Holcim">
        <a:dk1>
          <a:sysClr val="windowText" lastClr="000000"/>
        </a:dk1>
        <a:lt1>
          <a:sysClr val="window" lastClr="FFFFFF"/>
        </a:lt1>
        <a:dk2>
          <a:srgbClr val="FF1100"/>
        </a:dk2>
        <a:lt2>
          <a:srgbClr val="8B8D8E"/>
        </a:lt2>
        <a:accent1>
          <a:srgbClr val="387C2B"/>
        </a:accent1>
        <a:accent2>
          <a:srgbClr val="003D7E"/>
        </a:accent2>
        <a:accent3>
          <a:srgbClr val="F38F1D"/>
        </a:accent3>
        <a:accent4>
          <a:srgbClr val="753F00"/>
        </a:accent4>
        <a:accent5>
          <a:srgbClr val="8A7967"/>
        </a:accent5>
        <a:accent6>
          <a:srgbClr val="B20838"/>
        </a:accent6>
        <a:hlink>
          <a:srgbClr val="0000FF"/>
        </a:hlink>
        <a:folHlink>
          <a:srgbClr val="800080"/>
        </a:folHlink>
      </a:clrScheme>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71989</TotalTime>
  <Words>1803</Words>
  <Application>Microsoft Office PowerPoint</Application>
  <PresentationFormat>Widescreen</PresentationFormat>
  <Paragraphs>266</Paragraphs>
  <Slides>15</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2</vt:i4>
      </vt:variant>
      <vt:variant>
        <vt:lpstr>Slide Titles</vt:lpstr>
      </vt:variant>
      <vt:variant>
        <vt:i4>15</vt:i4>
      </vt:variant>
    </vt:vector>
  </HeadingPairs>
  <TitlesOfParts>
    <vt:vector size="25" baseType="lpstr">
      <vt:lpstr>Arial</vt:lpstr>
      <vt:lpstr>Calibri</vt:lpstr>
      <vt:lpstr>Symbol</vt:lpstr>
      <vt:lpstr>Verdana</vt:lpstr>
      <vt:lpstr>Wingdings</vt:lpstr>
      <vt:lpstr>Wingdings 3</vt:lpstr>
      <vt:lpstr>BLANK</vt:lpstr>
      <vt:lpstr>1_BLANK</vt:lpstr>
      <vt:lpstr>think-cell Slide</vt:lpstr>
      <vt:lpstr>CorelDRAW</vt:lpstr>
      <vt:lpstr>PowerPoint Presentation</vt:lpstr>
      <vt:lpstr>Brief History of Plant      </vt:lpstr>
      <vt:lpstr>Salient Features       </vt:lpstr>
      <vt:lpstr> PAT CYCLE   VII -  2022 to 2025 </vt:lpstr>
      <vt:lpstr> Benefits of PAT Scheme </vt:lpstr>
      <vt:lpstr> Energy Conservation Projects Investment and Savings -  2017 - 2021 </vt:lpstr>
      <vt:lpstr>Energy Efficiency Improvement  Investments and Savings. </vt:lpstr>
      <vt:lpstr>Energy Efficiency Improvement  Investments and Savings. </vt:lpstr>
      <vt:lpstr> Energy Saving Projects </vt:lpstr>
      <vt:lpstr> Energy Saving Projects </vt:lpstr>
      <vt:lpstr> Energy Saving Projects </vt:lpstr>
      <vt:lpstr>Installation of Fly Ash Dryer . </vt:lpstr>
      <vt:lpstr>Energy Consumption 2020-21  Vs 2021-22     </vt:lpstr>
      <vt:lpstr>Installation of VRM .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Manoj Sharma</dc:creator>
  <cp:lastModifiedBy>Vivek Negi</cp:lastModifiedBy>
  <cp:revision>7603</cp:revision>
  <cp:lastPrinted>2021-01-15T13:24:49Z</cp:lastPrinted>
  <dcterms:created xsi:type="dcterms:W3CDTF">2014-07-21T04:20:12Z</dcterms:created>
  <dcterms:modified xsi:type="dcterms:W3CDTF">2023-02-23T13:14:14Z</dcterms:modified>
</cp:coreProperties>
</file>